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70" r:id="rId3"/>
    <p:sldId id="273" r:id="rId4"/>
    <p:sldId id="269" r:id="rId5"/>
    <p:sldId id="268" r:id="rId6"/>
    <p:sldId id="272" r:id="rId7"/>
    <p:sldId id="258" r:id="rId8"/>
    <p:sldId id="263" r:id="rId9"/>
    <p:sldId id="259" r:id="rId10"/>
    <p:sldId id="264" r:id="rId11"/>
    <p:sldId id="265" r:id="rId12"/>
    <p:sldId id="260" r:id="rId13"/>
    <p:sldId id="262" r:id="rId14"/>
    <p:sldId id="274" r:id="rId15"/>
    <p:sldId id="266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82DA0-88B1-4B57-862C-30957DA931C1}" type="doc">
      <dgm:prSet loTypeId="urn:microsoft.com/office/officeart/2018/2/layout/IconLabel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8A4C8C1-D62E-4B96-B09A-6C818AF478D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>
              <a:latin typeface="+mj-lt"/>
            </a:rPr>
            <a:t>24 Hour Youth Crisis​</a:t>
          </a:r>
        </a:p>
      </dgm:t>
    </dgm:pt>
    <dgm:pt modelId="{19C186FC-1863-4459-8F6B-53D69EB7B2F4}" type="parTrans" cxnId="{181B410D-1EA3-42A0-A898-D098360C63C1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F8AA9BC6-375C-4B75-9A80-68F84F7CBA4C}" type="sibTrans" cxnId="{181B410D-1EA3-42A0-A898-D098360C63C1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FE7E90AA-D1E1-4DFA-A1DD-A966ED7C207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>
              <a:latin typeface="+mj-lt"/>
            </a:rPr>
            <a:t>Family Based Mental Health​</a:t>
          </a:r>
        </a:p>
      </dgm:t>
    </dgm:pt>
    <dgm:pt modelId="{87BAB2EE-D266-44D4-8222-2A29CA5DF3D8}" type="parTrans" cxnId="{BBACBD03-134E-4809-897C-2FE468EE17E9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BA328292-60A0-4982-BD1D-8EFA47B14B40}" type="sibTrans" cxnId="{BBACBD03-134E-4809-897C-2FE468EE17E9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E1C4D453-D60D-45BC-8C1C-D824729B090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>
              <a:latin typeface="+mj-lt"/>
            </a:rPr>
            <a:t>Outpatient Therapeutic Family Support​</a:t>
          </a:r>
        </a:p>
      </dgm:t>
    </dgm:pt>
    <dgm:pt modelId="{81E89AD4-E00F-4498-AED4-4159539F92A8}" type="parTrans" cxnId="{1608476A-7BCF-480A-A807-DEB9B5EB3BE3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A415EA30-5F84-401F-BCDC-7654D58B0E19}" type="sibTrans" cxnId="{1608476A-7BCF-480A-A807-DEB9B5EB3BE3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7952DE16-6745-41FF-B5CE-3000D56F0D7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>
              <a:latin typeface="+mj-lt"/>
            </a:rPr>
            <a:t>Outpatient Services​</a:t>
          </a:r>
        </a:p>
      </dgm:t>
    </dgm:pt>
    <dgm:pt modelId="{F2E9CA3F-4057-4DEB-8A79-979A0E8A2A39}" type="parTrans" cxnId="{2A88B646-25AE-4093-A7C2-8C43E80D212C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C30AE2AB-0E6D-4498-BF33-D72EDF1A79F6}" type="sibTrans" cxnId="{2A88B646-25AE-4093-A7C2-8C43E80D212C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5724E828-E114-499C-A7CD-E86E656B863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>
              <a:latin typeface="+mj-lt"/>
            </a:rPr>
            <a:t>Community Based Services</a:t>
          </a:r>
        </a:p>
      </dgm:t>
    </dgm:pt>
    <dgm:pt modelId="{6823C35F-84DF-4CE4-A648-7191AE2749BB}" type="parTrans" cxnId="{9448E4A8-1D8D-4E10-9887-E42D774D4210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E008B864-0532-4053-95B8-CCADF74D260E}" type="sibTrans" cxnId="{9448E4A8-1D8D-4E10-9887-E42D774D4210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294C11C1-9074-458B-9503-6654E8E0A146}" type="pres">
      <dgm:prSet presAssocID="{9F382DA0-88B1-4B57-862C-30957DA931C1}" presName="root" presStyleCnt="0">
        <dgm:presLayoutVars>
          <dgm:dir/>
          <dgm:resizeHandles val="exact"/>
        </dgm:presLayoutVars>
      </dgm:prSet>
      <dgm:spPr/>
    </dgm:pt>
    <dgm:pt modelId="{B248B347-4A95-4935-A96F-28CFE930EFB1}" type="pres">
      <dgm:prSet presAssocID="{08A4C8C1-D62E-4B96-B09A-6C818AF478D7}" presName="compNode" presStyleCnt="0"/>
      <dgm:spPr/>
    </dgm:pt>
    <dgm:pt modelId="{F1833A87-D088-4470-AD41-72368889B1F3}" type="pres">
      <dgm:prSet presAssocID="{08A4C8C1-D62E-4B96-B09A-6C818AF478D7}" presName="iconRect" presStyleLbl="node1" presStyleIdx="0" presStyleCnt="5" custScaleX="127862" custScaleY="12786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story"/>
        </a:ext>
      </dgm:extLst>
    </dgm:pt>
    <dgm:pt modelId="{762FB503-C964-443E-9108-567F23B1EEC8}" type="pres">
      <dgm:prSet presAssocID="{08A4C8C1-D62E-4B96-B09A-6C818AF478D7}" presName="spaceRect" presStyleCnt="0"/>
      <dgm:spPr/>
    </dgm:pt>
    <dgm:pt modelId="{E795829B-52BF-4671-803E-014CBF039D56}" type="pres">
      <dgm:prSet presAssocID="{08A4C8C1-D62E-4B96-B09A-6C818AF478D7}" presName="textRect" presStyleLbl="revTx" presStyleIdx="0" presStyleCnt="5">
        <dgm:presLayoutVars>
          <dgm:chMax val="1"/>
          <dgm:chPref val="1"/>
        </dgm:presLayoutVars>
      </dgm:prSet>
      <dgm:spPr/>
    </dgm:pt>
    <dgm:pt modelId="{21C5D0ED-56E2-48EF-9D04-EE2A893E5341}" type="pres">
      <dgm:prSet presAssocID="{F8AA9BC6-375C-4B75-9A80-68F84F7CBA4C}" presName="sibTrans" presStyleCnt="0"/>
      <dgm:spPr/>
    </dgm:pt>
    <dgm:pt modelId="{EC539BD5-5159-4414-A2F7-21B078394A4C}" type="pres">
      <dgm:prSet presAssocID="{FE7E90AA-D1E1-4DFA-A1DD-A966ED7C207C}" presName="compNode" presStyleCnt="0"/>
      <dgm:spPr/>
    </dgm:pt>
    <dgm:pt modelId="{322677B8-FB01-4E9C-BFF5-E089CF3AC773}" type="pres">
      <dgm:prSet presAssocID="{FE7E90AA-D1E1-4DFA-A1DD-A966ED7C207C}" presName="iconRect" presStyleLbl="node1" presStyleIdx="1" presStyleCnt="5" custScaleX="127862" custScaleY="12786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lth"/>
        </a:ext>
      </dgm:extLst>
    </dgm:pt>
    <dgm:pt modelId="{62B9AA84-E501-40E2-A495-E9EF2D8DE9EE}" type="pres">
      <dgm:prSet presAssocID="{FE7E90AA-D1E1-4DFA-A1DD-A966ED7C207C}" presName="spaceRect" presStyleCnt="0"/>
      <dgm:spPr/>
    </dgm:pt>
    <dgm:pt modelId="{6A9113CB-F220-4349-96F9-E2AFFF4CC187}" type="pres">
      <dgm:prSet presAssocID="{FE7E90AA-D1E1-4DFA-A1DD-A966ED7C207C}" presName="textRect" presStyleLbl="revTx" presStyleIdx="1" presStyleCnt="5">
        <dgm:presLayoutVars>
          <dgm:chMax val="1"/>
          <dgm:chPref val="1"/>
        </dgm:presLayoutVars>
      </dgm:prSet>
      <dgm:spPr/>
    </dgm:pt>
    <dgm:pt modelId="{3F7A9EC1-EBF1-40FE-B7BA-647765F220B4}" type="pres">
      <dgm:prSet presAssocID="{BA328292-60A0-4982-BD1D-8EFA47B14B40}" presName="sibTrans" presStyleCnt="0"/>
      <dgm:spPr/>
    </dgm:pt>
    <dgm:pt modelId="{BACCBEF0-242C-496E-B62B-8AE753BA3047}" type="pres">
      <dgm:prSet presAssocID="{E1C4D453-D60D-45BC-8C1C-D824729B0907}" presName="compNode" presStyleCnt="0"/>
      <dgm:spPr/>
    </dgm:pt>
    <dgm:pt modelId="{6F260F9A-8F0E-4FA5-B880-510D9A0B3883}" type="pres">
      <dgm:prSet presAssocID="{E1C4D453-D60D-45BC-8C1C-D824729B0907}" presName="iconRect" presStyleLbl="node1" presStyleIdx="2" presStyleCnt="5" custScaleX="127862" custScaleY="127862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mily"/>
        </a:ext>
      </dgm:extLst>
    </dgm:pt>
    <dgm:pt modelId="{28ACD81F-0156-4E65-BA13-ACB4B26C42B5}" type="pres">
      <dgm:prSet presAssocID="{E1C4D453-D60D-45BC-8C1C-D824729B0907}" presName="spaceRect" presStyleCnt="0"/>
      <dgm:spPr/>
    </dgm:pt>
    <dgm:pt modelId="{67F0C61A-4B1D-46C4-9BC6-6E9598C6263C}" type="pres">
      <dgm:prSet presAssocID="{E1C4D453-D60D-45BC-8C1C-D824729B0907}" presName="textRect" presStyleLbl="revTx" presStyleIdx="2" presStyleCnt="5" custScaleX="137875">
        <dgm:presLayoutVars>
          <dgm:chMax val="1"/>
          <dgm:chPref val="1"/>
        </dgm:presLayoutVars>
      </dgm:prSet>
      <dgm:spPr/>
    </dgm:pt>
    <dgm:pt modelId="{5A1271DC-4BF2-47DD-98AB-056D4B61EAA9}" type="pres">
      <dgm:prSet presAssocID="{A415EA30-5F84-401F-BCDC-7654D58B0E19}" presName="sibTrans" presStyleCnt="0"/>
      <dgm:spPr/>
    </dgm:pt>
    <dgm:pt modelId="{276A8D99-CFED-488E-B25D-723FD1FD2BC7}" type="pres">
      <dgm:prSet presAssocID="{7952DE16-6745-41FF-B5CE-3000D56F0D75}" presName="compNode" presStyleCnt="0"/>
      <dgm:spPr/>
    </dgm:pt>
    <dgm:pt modelId="{4A8B13B7-B727-4DEA-A804-FD111250A61A}" type="pres">
      <dgm:prSet presAssocID="{7952DE16-6745-41FF-B5CE-3000D56F0D75}" presName="iconRect" presStyleLbl="node1" presStyleIdx="3" presStyleCnt="5" custScaleX="127862" custScaleY="127862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881DBDF7-0450-4F83-8666-FDBE9B760289}" type="pres">
      <dgm:prSet presAssocID="{7952DE16-6745-41FF-B5CE-3000D56F0D75}" presName="spaceRect" presStyleCnt="0"/>
      <dgm:spPr/>
    </dgm:pt>
    <dgm:pt modelId="{74C32D31-9857-4109-9FEB-F29B6B0AF8A1}" type="pres">
      <dgm:prSet presAssocID="{7952DE16-6745-41FF-B5CE-3000D56F0D75}" presName="textRect" presStyleLbl="revTx" presStyleIdx="3" presStyleCnt="5">
        <dgm:presLayoutVars>
          <dgm:chMax val="1"/>
          <dgm:chPref val="1"/>
        </dgm:presLayoutVars>
      </dgm:prSet>
      <dgm:spPr/>
    </dgm:pt>
    <dgm:pt modelId="{880077F5-217C-4377-9EE0-166016695CDF}" type="pres">
      <dgm:prSet presAssocID="{C30AE2AB-0E6D-4498-BF33-D72EDF1A79F6}" presName="sibTrans" presStyleCnt="0"/>
      <dgm:spPr/>
    </dgm:pt>
    <dgm:pt modelId="{3942026E-1322-4E4F-96E6-C5943E97A4EC}" type="pres">
      <dgm:prSet presAssocID="{5724E828-E114-499C-A7CD-E86E656B8634}" presName="compNode" presStyleCnt="0"/>
      <dgm:spPr/>
    </dgm:pt>
    <dgm:pt modelId="{4AB4801C-73F7-4DFE-AF8B-4F4998372C2B}" type="pres">
      <dgm:prSet presAssocID="{5724E828-E114-499C-A7CD-E86E656B8634}" presName="iconRect" presStyleLbl="node1" presStyleIdx="4" presStyleCnt="5" custScaleX="127862" custScaleY="127862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kforce Management"/>
        </a:ext>
      </dgm:extLst>
    </dgm:pt>
    <dgm:pt modelId="{A8898EB0-78CA-41DD-BD97-2406C88D3B13}" type="pres">
      <dgm:prSet presAssocID="{5724E828-E114-499C-A7CD-E86E656B8634}" presName="spaceRect" presStyleCnt="0"/>
      <dgm:spPr/>
    </dgm:pt>
    <dgm:pt modelId="{FC5DF6BD-A810-49AF-B55D-96B0DB19D9AB}" type="pres">
      <dgm:prSet presAssocID="{5724E828-E114-499C-A7CD-E86E656B863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A44B1F00-021F-4A5F-A220-378F3624A001}" type="presOf" srcId="{08A4C8C1-D62E-4B96-B09A-6C818AF478D7}" destId="{E795829B-52BF-4671-803E-014CBF039D56}" srcOrd="0" destOrd="0" presId="urn:microsoft.com/office/officeart/2018/2/layout/IconLabelList"/>
    <dgm:cxn modelId="{BBACBD03-134E-4809-897C-2FE468EE17E9}" srcId="{9F382DA0-88B1-4B57-862C-30957DA931C1}" destId="{FE7E90AA-D1E1-4DFA-A1DD-A966ED7C207C}" srcOrd="1" destOrd="0" parTransId="{87BAB2EE-D266-44D4-8222-2A29CA5DF3D8}" sibTransId="{BA328292-60A0-4982-BD1D-8EFA47B14B40}"/>
    <dgm:cxn modelId="{181B410D-1EA3-42A0-A898-D098360C63C1}" srcId="{9F382DA0-88B1-4B57-862C-30957DA931C1}" destId="{08A4C8C1-D62E-4B96-B09A-6C818AF478D7}" srcOrd="0" destOrd="0" parTransId="{19C186FC-1863-4459-8F6B-53D69EB7B2F4}" sibTransId="{F8AA9BC6-375C-4B75-9A80-68F84F7CBA4C}"/>
    <dgm:cxn modelId="{F6BABA14-E4A9-4FCA-88A5-F6FBA7C8A5DF}" type="presOf" srcId="{9F382DA0-88B1-4B57-862C-30957DA931C1}" destId="{294C11C1-9074-458B-9503-6654E8E0A146}" srcOrd="0" destOrd="0" presId="urn:microsoft.com/office/officeart/2018/2/layout/IconLabelList"/>
    <dgm:cxn modelId="{A9DF4763-F63F-4507-AF04-5CA8259C4589}" type="presOf" srcId="{E1C4D453-D60D-45BC-8C1C-D824729B0907}" destId="{67F0C61A-4B1D-46C4-9BC6-6E9598C6263C}" srcOrd="0" destOrd="0" presId="urn:microsoft.com/office/officeart/2018/2/layout/IconLabelList"/>
    <dgm:cxn modelId="{2A88B646-25AE-4093-A7C2-8C43E80D212C}" srcId="{9F382DA0-88B1-4B57-862C-30957DA931C1}" destId="{7952DE16-6745-41FF-B5CE-3000D56F0D75}" srcOrd="3" destOrd="0" parTransId="{F2E9CA3F-4057-4DEB-8A79-979A0E8A2A39}" sibTransId="{C30AE2AB-0E6D-4498-BF33-D72EDF1A79F6}"/>
    <dgm:cxn modelId="{A6292E47-1DBB-4608-AB6F-936D0D3477D1}" type="presOf" srcId="{FE7E90AA-D1E1-4DFA-A1DD-A966ED7C207C}" destId="{6A9113CB-F220-4349-96F9-E2AFFF4CC187}" srcOrd="0" destOrd="0" presId="urn:microsoft.com/office/officeart/2018/2/layout/IconLabelList"/>
    <dgm:cxn modelId="{1608476A-7BCF-480A-A807-DEB9B5EB3BE3}" srcId="{9F382DA0-88B1-4B57-862C-30957DA931C1}" destId="{E1C4D453-D60D-45BC-8C1C-D824729B0907}" srcOrd="2" destOrd="0" parTransId="{81E89AD4-E00F-4498-AED4-4159539F92A8}" sibTransId="{A415EA30-5F84-401F-BCDC-7654D58B0E19}"/>
    <dgm:cxn modelId="{9448E4A8-1D8D-4E10-9887-E42D774D4210}" srcId="{9F382DA0-88B1-4B57-862C-30957DA931C1}" destId="{5724E828-E114-499C-A7CD-E86E656B8634}" srcOrd="4" destOrd="0" parTransId="{6823C35F-84DF-4CE4-A648-7191AE2749BB}" sibTransId="{E008B864-0532-4053-95B8-CCADF74D260E}"/>
    <dgm:cxn modelId="{4B4F65E8-E815-49AB-839B-F825C71868CB}" type="presOf" srcId="{5724E828-E114-499C-A7CD-E86E656B8634}" destId="{FC5DF6BD-A810-49AF-B55D-96B0DB19D9AB}" srcOrd="0" destOrd="0" presId="urn:microsoft.com/office/officeart/2018/2/layout/IconLabelList"/>
    <dgm:cxn modelId="{87886DED-FD6F-416E-82FC-A08F01FFE4F6}" type="presOf" srcId="{7952DE16-6745-41FF-B5CE-3000D56F0D75}" destId="{74C32D31-9857-4109-9FEB-F29B6B0AF8A1}" srcOrd="0" destOrd="0" presId="urn:microsoft.com/office/officeart/2018/2/layout/IconLabelList"/>
    <dgm:cxn modelId="{5249E007-5CCD-4256-9DD4-94C7622CE605}" type="presParOf" srcId="{294C11C1-9074-458B-9503-6654E8E0A146}" destId="{B248B347-4A95-4935-A96F-28CFE930EFB1}" srcOrd="0" destOrd="0" presId="urn:microsoft.com/office/officeart/2018/2/layout/IconLabelList"/>
    <dgm:cxn modelId="{93D34BDC-0827-4690-844C-2B0D3E41983B}" type="presParOf" srcId="{B248B347-4A95-4935-A96F-28CFE930EFB1}" destId="{F1833A87-D088-4470-AD41-72368889B1F3}" srcOrd="0" destOrd="0" presId="urn:microsoft.com/office/officeart/2018/2/layout/IconLabelList"/>
    <dgm:cxn modelId="{884D0CE7-2085-42E9-AC49-553FC092B2B6}" type="presParOf" srcId="{B248B347-4A95-4935-A96F-28CFE930EFB1}" destId="{762FB503-C964-443E-9108-567F23B1EEC8}" srcOrd="1" destOrd="0" presId="urn:microsoft.com/office/officeart/2018/2/layout/IconLabelList"/>
    <dgm:cxn modelId="{4B24100A-5838-483C-B790-EC069729BCC5}" type="presParOf" srcId="{B248B347-4A95-4935-A96F-28CFE930EFB1}" destId="{E795829B-52BF-4671-803E-014CBF039D56}" srcOrd="2" destOrd="0" presId="urn:microsoft.com/office/officeart/2018/2/layout/IconLabelList"/>
    <dgm:cxn modelId="{62DC8067-0824-415F-B036-113605493EC0}" type="presParOf" srcId="{294C11C1-9074-458B-9503-6654E8E0A146}" destId="{21C5D0ED-56E2-48EF-9D04-EE2A893E5341}" srcOrd="1" destOrd="0" presId="urn:microsoft.com/office/officeart/2018/2/layout/IconLabelList"/>
    <dgm:cxn modelId="{0F16DBF3-E46D-4ABD-B924-8B93C684103B}" type="presParOf" srcId="{294C11C1-9074-458B-9503-6654E8E0A146}" destId="{EC539BD5-5159-4414-A2F7-21B078394A4C}" srcOrd="2" destOrd="0" presId="urn:microsoft.com/office/officeart/2018/2/layout/IconLabelList"/>
    <dgm:cxn modelId="{6CC7AB4A-68FD-4332-8A0C-BEC3C84052E3}" type="presParOf" srcId="{EC539BD5-5159-4414-A2F7-21B078394A4C}" destId="{322677B8-FB01-4E9C-BFF5-E089CF3AC773}" srcOrd="0" destOrd="0" presId="urn:microsoft.com/office/officeart/2018/2/layout/IconLabelList"/>
    <dgm:cxn modelId="{E9B937E4-EFFF-4B8D-B59A-1E058C2BC335}" type="presParOf" srcId="{EC539BD5-5159-4414-A2F7-21B078394A4C}" destId="{62B9AA84-E501-40E2-A495-E9EF2D8DE9EE}" srcOrd="1" destOrd="0" presId="urn:microsoft.com/office/officeart/2018/2/layout/IconLabelList"/>
    <dgm:cxn modelId="{EC14F1CD-67AF-44CA-861D-E1127E40B774}" type="presParOf" srcId="{EC539BD5-5159-4414-A2F7-21B078394A4C}" destId="{6A9113CB-F220-4349-96F9-E2AFFF4CC187}" srcOrd="2" destOrd="0" presId="urn:microsoft.com/office/officeart/2018/2/layout/IconLabelList"/>
    <dgm:cxn modelId="{DE025E00-23FE-4BD8-8748-572038F0B500}" type="presParOf" srcId="{294C11C1-9074-458B-9503-6654E8E0A146}" destId="{3F7A9EC1-EBF1-40FE-B7BA-647765F220B4}" srcOrd="3" destOrd="0" presId="urn:microsoft.com/office/officeart/2018/2/layout/IconLabelList"/>
    <dgm:cxn modelId="{925A1A2B-AE10-44A4-980A-8772B10731D6}" type="presParOf" srcId="{294C11C1-9074-458B-9503-6654E8E0A146}" destId="{BACCBEF0-242C-496E-B62B-8AE753BA3047}" srcOrd="4" destOrd="0" presId="urn:microsoft.com/office/officeart/2018/2/layout/IconLabelList"/>
    <dgm:cxn modelId="{4EA0B842-A1F4-49C0-8D77-A6C4DC91A7A0}" type="presParOf" srcId="{BACCBEF0-242C-496E-B62B-8AE753BA3047}" destId="{6F260F9A-8F0E-4FA5-B880-510D9A0B3883}" srcOrd="0" destOrd="0" presId="urn:microsoft.com/office/officeart/2018/2/layout/IconLabelList"/>
    <dgm:cxn modelId="{260F7642-B18F-4C36-A270-FA130A15A685}" type="presParOf" srcId="{BACCBEF0-242C-496E-B62B-8AE753BA3047}" destId="{28ACD81F-0156-4E65-BA13-ACB4B26C42B5}" srcOrd="1" destOrd="0" presId="urn:microsoft.com/office/officeart/2018/2/layout/IconLabelList"/>
    <dgm:cxn modelId="{90C8D1B4-4C3D-417B-BD09-76D3D9D8887D}" type="presParOf" srcId="{BACCBEF0-242C-496E-B62B-8AE753BA3047}" destId="{67F0C61A-4B1D-46C4-9BC6-6E9598C6263C}" srcOrd="2" destOrd="0" presId="urn:microsoft.com/office/officeart/2018/2/layout/IconLabelList"/>
    <dgm:cxn modelId="{394B8362-CCBD-4EEB-8431-FBDEBF4D9057}" type="presParOf" srcId="{294C11C1-9074-458B-9503-6654E8E0A146}" destId="{5A1271DC-4BF2-47DD-98AB-056D4B61EAA9}" srcOrd="5" destOrd="0" presId="urn:microsoft.com/office/officeart/2018/2/layout/IconLabelList"/>
    <dgm:cxn modelId="{C3205B52-0747-4DF1-B223-0F15D175D3FA}" type="presParOf" srcId="{294C11C1-9074-458B-9503-6654E8E0A146}" destId="{276A8D99-CFED-488E-B25D-723FD1FD2BC7}" srcOrd="6" destOrd="0" presId="urn:microsoft.com/office/officeart/2018/2/layout/IconLabelList"/>
    <dgm:cxn modelId="{10189F76-AC4C-4D60-97F7-E2695D0B63FB}" type="presParOf" srcId="{276A8D99-CFED-488E-B25D-723FD1FD2BC7}" destId="{4A8B13B7-B727-4DEA-A804-FD111250A61A}" srcOrd="0" destOrd="0" presId="urn:microsoft.com/office/officeart/2018/2/layout/IconLabelList"/>
    <dgm:cxn modelId="{DD22F5FC-7E0C-492D-9E8A-09F9C38B32E1}" type="presParOf" srcId="{276A8D99-CFED-488E-B25D-723FD1FD2BC7}" destId="{881DBDF7-0450-4F83-8666-FDBE9B760289}" srcOrd="1" destOrd="0" presId="urn:microsoft.com/office/officeart/2018/2/layout/IconLabelList"/>
    <dgm:cxn modelId="{22FEB518-2372-454B-BE98-AD389B84AFB6}" type="presParOf" srcId="{276A8D99-CFED-488E-B25D-723FD1FD2BC7}" destId="{74C32D31-9857-4109-9FEB-F29B6B0AF8A1}" srcOrd="2" destOrd="0" presId="urn:microsoft.com/office/officeart/2018/2/layout/IconLabelList"/>
    <dgm:cxn modelId="{CE919359-0D3F-44D0-B55C-284EFDC8BC6E}" type="presParOf" srcId="{294C11C1-9074-458B-9503-6654E8E0A146}" destId="{880077F5-217C-4377-9EE0-166016695CDF}" srcOrd="7" destOrd="0" presId="urn:microsoft.com/office/officeart/2018/2/layout/IconLabelList"/>
    <dgm:cxn modelId="{DB082669-EB09-4BAE-B8CC-28116D9A84F0}" type="presParOf" srcId="{294C11C1-9074-458B-9503-6654E8E0A146}" destId="{3942026E-1322-4E4F-96E6-C5943E97A4EC}" srcOrd="8" destOrd="0" presId="urn:microsoft.com/office/officeart/2018/2/layout/IconLabelList"/>
    <dgm:cxn modelId="{58D7A9C4-A07A-4777-B93D-84263E59BE40}" type="presParOf" srcId="{3942026E-1322-4E4F-96E6-C5943E97A4EC}" destId="{4AB4801C-73F7-4DFE-AF8B-4F4998372C2B}" srcOrd="0" destOrd="0" presId="urn:microsoft.com/office/officeart/2018/2/layout/IconLabelList"/>
    <dgm:cxn modelId="{325EDB28-ABDA-4ADE-86BC-6C7D964B84B6}" type="presParOf" srcId="{3942026E-1322-4E4F-96E6-C5943E97A4EC}" destId="{A8898EB0-78CA-41DD-BD97-2406C88D3B13}" srcOrd="1" destOrd="0" presId="urn:microsoft.com/office/officeart/2018/2/layout/IconLabelList"/>
    <dgm:cxn modelId="{6A74B3F6-FFC7-4C60-AC66-64E95FA675D7}" type="presParOf" srcId="{3942026E-1322-4E4F-96E6-C5943E97A4EC}" destId="{FC5DF6BD-A810-49AF-B55D-96B0DB19D9A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33A87-D088-4470-AD41-72368889B1F3}">
      <dsp:nvSpPr>
        <dsp:cNvPr id="0" name=""/>
        <dsp:cNvSpPr/>
      </dsp:nvSpPr>
      <dsp:spPr>
        <a:xfrm>
          <a:off x="1177445" y="412185"/>
          <a:ext cx="969940" cy="96994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5829B-52BF-4671-803E-014CBF039D56}">
      <dsp:nvSpPr>
        <dsp:cNvPr id="0" name=""/>
        <dsp:cNvSpPr/>
      </dsp:nvSpPr>
      <dsp:spPr>
        <a:xfrm>
          <a:off x="819544" y="1574066"/>
          <a:ext cx="1685742" cy="695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+mj-lt"/>
            </a:rPr>
            <a:t>24 Hour Youth Crisis​</a:t>
          </a:r>
        </a:p>
      </dsp:txBody>
      <dsp:txXfrm>
        <a:off x="819544" y="1574066"/>
        <a:ext cx="1685742" cy="695368"/>
      </dsp:txXfrm>
    </dsp:sp>
    <dsp:sp modelId="{322677B8-FB01-4E9C-BFF5-E089CF3AC773}">
      <dsp:nvSpPr>
        <dsp:cNvPr id="0" name=""/>
        <dsp:cNvSpPr/>
      </dsp:nvSpPr>
      <dsp:spPr>
        <a:xfrm>
          <a:off x="3158192" y="412185"/>
          <a:ext cx="969940" cy="9699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9113CB-F220-4349-96F9-E2AFFF4CC187}">
      <dsp:nvSpPr>
        <dsp:cNvPr id="0" name=""/>
        <dsp:cNvSpPr/>
      </dsp:nvSpPr>
      <dsp:spPr>
        <a:xfrm>
          <a:off x="2800291" y="1574066"/>
          <a:ext cx="1685742" cy="695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+mj-lt"/>
            </a:rPr>
            <a:t>Family Based Mental Health​</a:t>
          </a:r>
        </a:p>
      </dsp:txBody>
      <dsp:txXfrm>
        <a:off x="2800291" y="1574066"/>
        <a:ext cx="1685742" cy="695368"/>
      </dsp:txXfrm>
    </dsp:sp>
    <dsp:sp modelId="{6F260F9A-8F0E-4FA5-B880-510D9A0B3883}">
      <dsp:nvSpPr>
        <dsp:cNvPr id="0" name=""/>
        <dsp:cNvSpPr/>
      </dsp:nvSpPr>
      <dsp:spPr>
        <a:xfrm>
          <a:off x="5458176" y="412185"/>
          <a:ext cx="969940" cy="96994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0C61A-4B1D-46C4-9BC6-6E9598C6263C}">
      <dsp:nvSpPr>
        <dsp:cNvPr id="0" name=""/>
        <dsp:cNvSpPr/>
      </dsp:nvSpPr>
      <dsp:spPr>
        <a:xfrm>
          <a:off x="4781038" y="1574066"/>
          <a:ext cx="2324217" cy="695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</a:rPr>
            <a:t>Outpatient Therapeutic Family Support​</a:t>
          </a:r>
        </a:p>
      </dsp:txBody>
      <dsp:txXfrm>
        <a:off x="4781038" y="1574066"/>
        <a:ext cx="2324217" cy="695368"/>
      </dsp:txXfrm>
    </dsp:sp>
    <dsp:sp modelId="{4A8B13B7-B727-4DEA-A804-FD111250A61A}">
      <dsp:nvSpPr>
        <dsp:cNvPr id="0" name=""/>
        <dsp:cNvSpPr/>
      </dsp:nvSpPr>
      <dsp:spPr>
        <a:xfrm>
          <a:off x="2487056" y="2690870"/>
          <a:ext cx="969940" cy="969940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32D31-9857-4109-9FEB-F29B6B0AF8A1}">
      <dsp:nvSpPr>
        <dsp:cNvPr id="0" name=""/>
        <dsp:cNvSpPr/>
      </dsp:nvSpPr>
      <dsp:spPr>
        <a:xfrm>
          <a:off x="2129155" y="3852751"/>
          <a:ext cx="1685742" cy="695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+mj-lt"/>
            </a:rPr>
            <a:t>Outpatient Services​</a:t>
          </a:r>
        </a:p>
      </dsp:txBody>
      <dsp:txXfrm>
        <a:off x="2129155" y="3852751"/>
        <a:ext cx="1685742" cy="695368"/>
      </dsp:txXfrm>
    </dsp:sp>
    <dsp:sp modelId="{4AB4801C-73F7-4DFE-AF8B-4F4998372C2B}">
      <dsp:nvSpPr>
        <dsp:cNvPr id="0" name=""/>
        <dsp:cNvSpPr/>
      </dsp:nvSpPr>
      <dsp:spPr>
        <a:xfrm>
          <a:off x="4467803" y="2690870"/>
          <a:ext cx="969940" cy="969940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DF6BD-A810-49AF-B55D-96B0DB19D9AB}">
      <dsp:nvSpPr>
        <dsp:cNvPr id="0" name=""/>
        <dsp:cNvSpPr/>
      </dsp:nvSpPr>
      <dsp:spPr>
        <a:xfrm>
          <a:off x="4109902" y="3852751"/>
          <a:ext cx="1685742" cy="695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+mj-lt"/>
            </a:rPr>
            <a:t>Community Based Services</a:t>
          </a:r>
        </a:p>
      </dsp:txBody>
      <dsp:txXfrm>
        <a:off x="4109902" y="3852751"/>
        <a:ext cx="1685742" cy="695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0C8D5-4522-4E9C-8801-C4D57134CB94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44FBF-0680-4FAE-AB99-D5486EEAF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37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C12D0-CC2E-486A-99C1-697CB50783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0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44FBF-0680-4FAE-AB99-D5486EEAF1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54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44FBF-0680-4FAE-AB99-D5486EEAF1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76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Anxiety</a:t>
            </a:r>
          </a:p>
          <a:p>
            <a:r>
              <a:rPr lang="en-US" dirty="0"/>
              <a:t>Depression</a:t>
            </a:r>
          </a:p>
          <a:p>
            <a:r>
              <a:rPr lang="en-US" dirty="0"/>
              <a:t>Overwhelm</a:t>
            </a:r>
          </a:p>
          <a:p>
            <a:r>
              <a:rPr lang="en-US" dirty="0"/>
              <a:t>Validation</a:t>
            </a:r>
          </a:p>
          <a:p>
            <a:r>
              <a:rPr lang="en-US" dirty="0"/>
              <a:t>Support System</a:t>
            </a:r>
          </a:p>
          <a:p>
            <a:r>
              <a:rPr lang="en-US" dirty="0"/>
              <a:t>Practicing self care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44FBF-0680-4FAE-AB99-D5486EEAF1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11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it is</a:t>
            </a:r>
          </a:p>
          <a:p>
            <a:r>
              <a:rPr lang="en-US" dirty="0"/>
              <a:t>Impact</a:t>
            </a:r>
          </a:p>
          <a:p>
            <a:r>
              <a:rPr lang="en-US" dirty="0"/>
              <a:t>Warning Signs</a:t>
            </a:r>
          </a:p>
          <a:p>
            <a:r>
              <a:rPr lang="en-US" dirty="0"/>
              <a:t>What to do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44FBF-0680-4FAE-AB99-D5486EEAF1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09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22157" marR="0" lvl="1" indent="-441157" algn="l" defTabSz="914367" rtl="0" eaLnBrk="1" fontAlgn="auto" latinLnBrk="0" hangingPunct="1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Clr>
                <a:srgbClr val="1798DE"/>
              </a:buClr>
              <a:buSzPct val="100000"/>
              <a:buFontTx/>
              <a:buChar char="•"/>
              <a:tabLst/>
              <a:defRPr/>
            </a:pPr>
            <a:r>
              <a:rPr lang="en-US" dirty="0"/>
              <a:t>Smiling</a:t>
            </a:r>
            <a:r>
              <a:rPr lang="en-US" baseline="0" dirty="0"/>
              <a:t> Minds: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Arial"/>
                <a:sym typeface="Arial"/>
              </a:rPr>
              <a:t>Quick mindfulness and meditation exercises- can filter by age, topic, and time</a:t>
            </a:r>
          </a:p>
          <a:p>
            <a:pPr marL="822157" marR="0" lvl="1" indent="-441157" algn="l" defTabSz="914367" rtl="0" eaLnBrk="1" fontAlgn="auto" latinLnBrk="0" hangingPunct="1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Clr>
                <a:srgbClr val="1798DE"/>
              </a:buClr>
              <a:buSzPct val="100000"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Arial"/>
                <a:sym typeface="Arial"/>
              </a:rPr>
              <a:t>Used at either the beginning or the end of sessions</a:t>
            </a:r>
          </a:p>
          <a:p>
            <a:r>
              <a:rPr lang="en-US" baseline="0" dirty="0"/>
              <a:t> Self-Care Assessment </a:t>
            </a:r>
          </a:p>
          <a:p>
            <a:pPr marL="822157" marR="0" lvl="1" indent="-441157" algn="l" defTabSz="914367" rtl="0" eaLnBrk="1" fontAlgn="auto" latinLnBrk="0" hangingPunct="1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Clr>
                <a:srgbClr val="1798DE"/>
              </a:buClr>
              <a:buSzPct val="100000"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Arial"/>
                <a:sym typeface="Arial"/>
              </a:rPr>
              <a:t>Can be found on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Arial"/>
                <a:sym typeface="Arial"/>
              </a:rPr>
              <a:t>TherapistAid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Arial"/>
              <a:sym typeface="Arial"/>
            </a:endParaRPr>
          </a:p>
          <a:p>
            <a:pPr marL="822157" marR="0" lvl="1" indent="-441157" algn="l" defTabSz="914367" rtl="0" eaLnBrk="1" fontAlgn="auto" latinLnBrk="0" hangingPunct="1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Clr>
                <a:srgbClr val="1798DE"/>
              </a:buClr>
              <a:buSzPct val="100000"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Arial"/>
                <a:sym typeface="Arial"/>
              </a:rPr>
              <a:t>Allows you to have the chance to reflect on your self care in different aspects- Physically, Socially, Emotionally,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44FBF-0680-4FAE-AB99-D5486EEAF1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89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44FBF-0680-4FAE-AB99-D5486EEAF1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70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183EA-CE01-4764-826D-5E0BC64006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1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D0D53EAC-BF16-4D1E-992D-2B351E207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725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xfrm>
            <a:off x="685800" y="1755378"/>
            <a:ext cx="7772401" cy="1470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511154"/>
            <a:ext cx="6400801" cy="1752600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None/>
              <a:defRPr sz="3100">
                <a:solidFill>
                  <a:srgbClr val="888888"/>
                </a:solidFill>
              </a:defRPr>
            </a:lvl1pPr>
            <a:lvl2pPr marL="0" indent="321457" algn="ctr">
              <a:buClrTx/>
              <a:buSzTx/>
              <a:buNone/>
              <a:defRPr sz="3100">
                <a:solidFill>
                  <a:srgbClr val="888888"/>
                </a:solidFill>
              </a:defRPr>
            </a:lvl2pPr>
            <a:lvl3pPr marL="0" indent="642915" algn="ctr">
              <a:buClrTx/>
              <a:buSzTx/>
              <a:buNone/>
              <a:defRPr sz="3100">
                <a:solidFill>
                  <a:srgbClr val="888888"/>
                </a:solidFill>
              </a:defRPr>
            </a:lvl3pPr>
            <a:lvl4pPr marL="0" indent="964372" algn="ctr">
              <a:buClrTx/>
              <a:buSzTx/>
              <a:buNone/>
              <a:defRPr sz="3100">
                <a:solidFill>
                  <a:srgbClr val="888888"/>
                </a:solidFill>
              </a:defRPr>
            </a:lvl4pPr>
            <a:lvl5pPr marL="0" indent="1285829" algn="ctr">
              <a:buClrTx/>
              <a:buSzTx/>
              <a:buNone/>
              <a:defRPr sz="3100">
                <a:solidFill>
                  <a:srgbClr val="88888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74821" y="6350826"/>
            <a:ext cx="217363" cy="215440"/>
          </a:xfrm>
          <a:prstGeom prst="rect">
            <a:avLst/>
          </a:prstGeom>
        </p:spPr>
        <p:txBody>
          <a:bodyPr/>
          <a:lstStyle/>
          <a:p>
            <a:fld id="{D0D53EAC-BF16-4D1E-992D-2B351E207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3604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9438" y="6431193"/>
            <a:ext cx="217363" cy="215440"/>
          </a:xfrm>
          <a:prstGeom prst="rect">
            <a:avLst/>
          </a:prstGeom>
        </p:spPr>
        <p:txBody>
          <a:bodyPr/>
          <a:lstStyle/>
          <a:p>
            <a:fld id="{D0D53EAC-BF16-4D1E-992D-2B351E207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7405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18888" y="5967412"/>
            <a:ext cx="9172093" cy="892971"/>
          </a:xfrm>
          <a:prstGeom prst="rect">
            <a:avLst/>
          </a:prstGeom>
          <a:solidFill>
            <a:srgbClr val="584B3D"/>
          </a:solidFill>
          <a:ln w="12700" cap="flat">
            <a:noFill/>
            <a:miter lim="400000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wrap="square" lIns="45718" tIns="45718" rIns="45718" bIns="45718" numCol="1" anchor="ctr">
            <a:noAutofit/>
          </a:bodyPr>
          <a:lstStyle/>
          <a:p>
            <a:pPr defTabSz="914367" hangingPunct="0">
              <a:defRPr sz="2400">
                <a:latin typeface="+mj-lt"/>
                <a:ea typeface="+mj-ea"/>
                <a:cs typeface="+mj-cs"/>
                <a:sym typeface="Calibri"/>
              </a:defRPr>
            </a:pPr>
            <a:endParaRPr sz="2400" kern="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sp>
        <p:nvSpPr>
          <p:cNvPr id="3" name="Line"/>
          <p:cNvSpPr/>
          <p:nvPr/>
        </p:nvSpPr>
        <p:spPr>
          <a:xfrm>
            <a:off x="-4286" y="6166842"/>
            <a:ext cx="9152571" cy="1"/>
          </a:xfrm>
          <a:prstGeom prst="line">
            <a:avLst/>
          </a:prstGeom>
          <a:noFill/>
          <a:ln w="228600" cap="flat">
            <a:solidFill>
              <a:srgbClr val="8CDEFE"/>
            </a:solidFill>
            <a:prstDash val="solid"/>
            <a:miter lim="400000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pPr defTabSz="914367" hangingPunct="0">
              <a:defRPr sz="2400">
                <a:latin typeface="+mj-lt"/>
                <a:ea typeface="+mj-ea"/>
                <a:cs typeface="+mj-cs"/>
                <a:sym typeface="Calibri"/>
              </a:defRPr>
            </a:pPr>
            <a:endParaRPr sz="2400" kern="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pic>
        <p:nvPicPr>
          <p:cNvPr id="4" name="dgs-logo_tagline-light-05.png" descr="dgs-logo_tagline-light-0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09" y="6224798"/>
            <a:ext cx="2453693" cy="48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dgs-logo_D02-reversed_Artboard 16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8" y="5657794"/>
            <a:ext cx="1162859" cy="1131206"/>
          </a:xfrm>
          <a:prstGeom prst="rect">
            <a:avLst/>
          </a:prstGeom>
          <a:ln w="12700" cap="flat">
            <a:noFill/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1" cy="4165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2pPr marL="822157" indent="-441157"/>
            <a:lvl3pPr marL="1203157" indent="-441157"/>
            <a:lvl4pPr marL="1584157" indent="-441157"/>
            <a:lvl5pPr marL="1965157" indent="-441157"/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48032" y="6351545"/>
            <a:ext cx="217363" cy="215440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D0D53EAC-BF16-4D1E-992D-2B351E207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0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</p:sldLayoutIdLst>
  <p:transition spd="med"/>
  <p:txStyles>
    <p:titleStyle>
      <a:lvl1pPr marL="0" marR="0" indent="0" algn="ctr" defTabSz="91436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ctr" defTabSz="91436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ctr" defTabSz="91436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ctr" defTabSz="91436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ctr" defTabSz="91436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ctr" defTabSz="91436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ctr" defTabSz="91436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ctr" defTabSz="91436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ctr" defTabSz="91436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10177" marR="0" indent="-310177" algn="l" defTabSz="914367" rtl="0" eaLnBrk="1" latinLnBrk="0" hangingPunct="1">
        <a:lnSpc>
          <a:spcPct val="100000"/>
        </a:lnSpc>
        <a:spcBef>
          <a:spcPts val="703"/>
        </a:spcBef>
        <a:spcAft>
          <a:spcPts val="0"/>
        </a:spcAft>
        <a:buClr>
          <a:srgbClr val="1798DE"/>
        </a:buClr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Arial"/>
          <a:cs typeface="Arial"/>
          <a:sym typeface="Arial"/>
        </a:defRPr>
      </a:lvl1pPr>
      <a:lvl2pPr marL="493465" marR="0" indent="-225584" algn="l" defTabSz="914367" rtl="0" eaLnBrk="1" latinLnBrk="0" hangingPunct="1">
        <a:lnSpc>
          <a:spcPct val="100000"/>
        </a:lnSpc>
        <a:spcBef>
          <a:spcPts val="703"/>
        </a:spcBef>
        <a:spcAft>
          <a:spcPts val="0"/>
        </a:spcAft>
        <a:buClr>
          <a:srgbClr val="1798DE"/>
        </a:buClr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Arial"/>
          <a:cs typeface="Arial"/>
          <a:sym typeface="Arial"/>
        </a:defRPr>
      </a:lvl2pPr>
      <a:lvl3pPr marL="761346" marR="0" indent="-225584" algn="l" defTabSz="914367" rtl="0" eaLnBrk="1" latinLnBrk="0" hangingPunct="1">
        <a:lnSpc>
          <a:spcPct val="100000"/>
        </a:lnSpc>
        <a:spcBef>
          <a:spcPts val="703"/>
        </a:spcBef>
        <a:spcAft>
          <a:spcPts val="0"/>
        </a:spcAft>
        <a:buClr>
          <a:srgbClr val="1798DE"/>
        </a:buClr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Arial"/>
          <a:cs typeface="Arial"/>
          <a:sym typeface="Arial"/>
        </a:defRPr>
      </a:lvl3pPr>
      <a:lvl4pPr marL="1029227" marR="0" indent="-225584" algn="l" defTabSz="914367" rtl="0" eaLnBrk="1" latinLnBrk="0" hangingPunct="1">
        <a:lnSpc>
          <a:spcPct val="100000"/>
        </a:lnSpc>
        <a:spcBef>
          <a:spcPts val="703"/>
        </a:spcBef>
        <a:spcAft>
          <a:spcPts val="0"/>
        </a:spcAft>
        <a:buClr>
          <a:srgbClr val="1798DE"/>
        </a:buClr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Arial"/>
          <a:cs typeface="Arial"/>
          <a:sym typeface="Arial"/>
        </a:defRPr>
      </a:lvl4pPr>
      <a:lvl5pPr marL="1297108" marR="0" indent="-225584" algn="l" defTabSz="914367" rtl="0" eaLnBrk="1" latinLnBrk="0" hangingPunct="1">
        <a:lnSpc>
          <a:spcPct val="100000"/>
        </a:lnSpc>
        <a:spcBef>
          <a:spcPts val="703"/>
        </a:spcBef>
        <a:spcAft>
          <a:spcPts val="0"/>
        </a:spcAft>
        <a:buClr>
          <a:srgbClr val="1798DE"/>
        </a:buClr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Arial"/>
          <a:cs typeface="Arial"/>
          <a:sym typeface="Arial"/>
        </a:defRPr>
      </a:lvl5pPr>
      <a:lvl6pPr marL="1564990" marR="0" indent="-225584" algn="l" defTabSz="914367" rtl="0" eaLnBrk="1" latinLnBrk="0" hangingPunct="1">
        <a:lnSpc>
          <a:spcPct val="100000"/>
        </a:lnSpc>
        <a:spcBef>
          <a:spcPts val="703"/>
        </a:spcBef>
        <a:spcAft>
          <a:spcPts val="0"/>
        </a:spcAft>
        <a:buClr>
          <a:srgbClr val="1798DE"/>
        </a:buClr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1832871" marR="0" indent="-225584" algn="l" defTabSz="914367" rtl="0" eaLnBrk="1" latinLnBrk="0" hangingPunct="1">
        <a:lnSpc>
          <a:spcPct val="100000"/>
        </a:lnSpc>
        <a:spcBef>
          <a:spcPts val="703"/>
        </a:spcBef>
        <a:spcAft>
          <a:spcPts val="0"/>
        </a:spcAft>
        <a:buClr>
          <a:srgbClr val="1798DE"/>
        </a:buClr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100752" marR="0" indent="-225584" algn="l" defTabSz="914367" rtl="0" eaLnBrk="1" latinLnBrk="0" hangingPunct="1">
        <a:lnSpc>
          <a:spcPct val="100000"/>
        </a:lnSpc>
        <a:spcBef>
          <a:spcPts val="703"/>
        </a:spcBef>
        <a:spcAft>
          <a:spcPts val="0"/>
        </a:spcAft>
        <a:buClr>
          <a:srgbClr val="1798DE"/>
        </a:buClr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368633" marR="0" indent="-225584" algn="l" defTabSz="914367" rtl="0" eaLnBrk="1" latinLnBrk="0" hangingPunct="1">
        <a:lnSpc>
          <a:spcPct val="100000"/>
        </a:lnSpc>
        <a:spcBef>
          <a:spcPts val="703"/>
        </a:spcBef>
        <a:spcAft>
          <a:spcPts val="0"/>
        </a:spcAft>
        <a:buClr>
          <a:srgbClr val="1798DE"/>
        </a:buClr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36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321457" algn="r" defTabSz="91436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642915" algn="r" defTabSz="91436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964372" algn="r" defTabSz="91436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285829" algn="r" defTabSz="91436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607287" algn="r" defTabSz="91436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928744" algn="r" defTabSz="91436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2250201" algn="r" defTabSz="91436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2571659" algn="r" defTabSz="914367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ved=0ahUKEwi66onOkeLWAhWFzIMKHdxPCfoQjRwIBw&amp;url=http://www.myiconfinder.com/icon/note-notepad-writing-pad-text-edit-paper/17354&amp;psig=AOvVaw2xkl3dMN4L9Q7R_l6Zenz_&amp;ust=1507590285231497" TargetMode="External"/><Relationship Id="rId3" Type="http://schemas.openxmlformats.org/officeDocument/2006/relationships/hyperlink" Target="https://www.google.com/url?sa=i&amp;rct=j&amp;q=&amp;esrc=s&amp;source=images&amp;cd=&amp;cad=rja&amp;uact=8&amp;ved=0ahUKEwiP957sjuLWAhWN14MKHXgAC2oQjRwIBw&amp;url=https://www.iconfinder.com/icons/702236/celebrating_celebration_friends_group_happy_large_people_icon&amp;psig=AOvVaw36PHcDYxSGyxLtfG2Ne2gS&amp;ust=1507589524708997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url?sa=i&amp;rct=j&amp;q=&amp;esrc=s&amp;source=images&amp;cd=&amp;cad=rja&amp;uact=8&amp;ved=0ahUKEwimup_7j-LWAhUq34MKHdVgBpUQjRwIBw&amp;url=https://www.flaticon.com/free-icon/graduation_95224&amp;psig=AOvVaw3xRqPCvZfDrZ43KEKnXQub&amp;ust=1507589843869374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1.safelinks.protection.outlook.com/?url=https%3A%2F%2Fapp.smilingmind.com.au%2Fsessions%2F522%2F1503%2F&amp;data=04%7C01%7Cspowell%40delawareguidance.org%7C35ecd7d2c85845f20e4f08d90674fa82%7C5ecd237b330d433abc8a1e807eb2e132%7C0%7C0%7C637547921771797859%7CUnknown%7CTWFpbGZsb3d8eyJWIjoiMC4wLjAwMDAiLCJQIjoiV2luMzIiLCJBTiI6Ik1haWwiLCJXVCI6Mn0%3D%7C1000&amp;sdata=ZaFxaz5xZuL928CaaWPwSdHvIr4JtPtIgbhIgKxCdsU%3D&amp;reserved=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s-west-2.protection.sophos.com/?d=bing.com&amp;u=aHR0cHM6Ly93d3cuYmluZy5jb20vdmlkZW9zL3NlYXJjaD9xPWJlZ2lubmVyK3lvZ2ErZXhlcmNpc2VzK3dpdGgrQWRyaWVubmUmcXB2dD1iZWdpbm5lcit5b2dhK2V4ZXJjaXNlcyt3aXRoK0Fkcmllbm5lJkZPUk09VkRSRQ==&amp;i=NWJiM2U1OWQxOTNkN2QxNmRjZWZmYWEw&amp;t=TW9NUzhmQ2N5OU9PRXJsR0FKeHBMOWwvVlNsS2NaTXhtRExBZnRlTXphND0=&amp;h=1ab1eda1bb724a2297a2e7b64fd27332" TargetMode="External"/><Relationship Id="rId4" Type="http://schemas.openxmlformats.org/officeDocument/2006/relationships/hyperlink" Target="https://nam11.safelinks.protection.outlook.com/?url=https%3A%2F%2Fapp.smilingmind.com.au%2Fsessions%2F178%2F1313%2F&amp;data=04%7C01%7Cspowell%40delawareguidance.org%7C35ecd7d2c85845f20e4f08d90674fa82%7C5ecd237b330d433abc8a1e807eb2e132%7C0%7C0%7C637547921771807854%7CUnknown%7CTWFpbGZsb3d8eyJWIjoiMC4wLjAwMDAiLCJQIjoiV2luMzIiLCJBTiI6Ik1haWwiLCJXVCI6Mn0%3D%7C1000&amp;sdata=Y6c3EbgUzUGP0OCwjSZtaYkl5ABDpkON3H1HovqsA%2F8%3D&amp;reserved=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66174305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303" y="685800"/>
            <a:ext cx="8991600" cy="419100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sz="5300" b="1" dirty="0"/>
              <a:t>Helping the Helpers: </a:t>
            </a:r>
            <a:br>
              <a:rPr lang="en-US" sz="5300" b="1" dirty="0"/>
            </a:br>
            <a:r>
              <a:rPr lang="en-US" sz="5300" b="1" dirty="0"/>
              <a:t>How Two Organizations Came Together to Support Youth</a:t>
            </a:r>
            <a:br>
              <a:rPr lang="en-US" b="1" dirty="0"/>
            </a:br>
            <a:br>
              <a:rPr lang="en-US" dirty="0"/>
            </a:br>
            <a:br>
              <a:rPr lang="en-US" dirty="0"/>
            </a:br>
            <a:r>
              <a:rPr lang="en-US" sz="3100" dirty="0"/>
              <a:t>Presented by:</a:t>
            </a:r>
            <a:br>
              <a:rPr lang="en-US" sz="3100" dirty="0"/>
            </a:br>
            <a:r>
              <a:rPr lang="en-US" sz="3100" dirty="0"/>
              <a:t>Delaware Guidance Services </a:t>
            </a:r>
            <a:br>
              <a:rPr lang="en-US" sz="3100" dirty="0"/>
            </a:br>
            <a:r>
              <a:rPr lang="en-US" sz="3100" dirty="0"/>
              <a:t>and Delaware Futures</a:t>
            </a:r>
          </a:p>
        </p:txBody>
      </p:sp>
    </p:spTree>
    <p:extLst>
      <p:ext uri="{BB962C8B-B14F-4D97-AF65-F5344CB8AC3E}">
        <p14:creationId xmlns:p14="http://schemas.microsoft.com/office/powerpoint/2010/main" val="152672804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Anxiety</a:t>
            </a:r>
          </a:p>
          <a:p>
            <a:r>
              <a:rPr lang="en-US" sz="3600" dirty="0"/>
              <a:t>Depression</a:t>
            </a:r>
          </a:p>
          <a:p>
            <a:r>
              <a:rPr lang="en-US" sz="3600" dirty="0"/>
              <a:t>Overwhelm</a:t>
            </a:r>
          </a:p>
          <a:p>
            <a:r>
              <a:rPr lang="en-US" sz="3600" dirty="0"/>
              <a:t>Need for systems </a:t>
            </a:r>
          </a:p>
          <a:p>
            <a:pPr marL="0" indent="0">
              <a:buNone/>
            </a:pPr>
            <a:r>
              <a:rPr lang="en-US" sz="3600" dirty="0"/>
              <a:t>     of support </a:t>
            </a:r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62200"/>
            <a:ext cx="35103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95862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61985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1" cy="441960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Smiling Mind App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Self Care Assessment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SMART Goals Map</a:t>
            </a:r>
          </a:p>
          <a:p>
            <a:endParaRPr lang="en-US" sz="3600" dirty="0"/>
          </a:p>
          <a:p>
            <a:r>
              <a:rPr lang="en-US" sz="3600" dirty="0"/>
              <a:t>DGS Crisis Services</a:t>
            </a:r>
          </a:p>
          <a:p>
            <a:pPr marL="381000" lvl="1" indent="0">
              <a:buNone/>
            </a:pP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635" y="1066800"/>
            <a:ext cx="28479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97663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171dxwjpaqv2danpq11ixf2j-wpengine.netdna-ssl.com/wp-content/uploads/2019/12/image-result-for-smart-goal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15" y="0"/>
            <a:ext cx="6251771" cy="687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71375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DGS Mobile Response</a:t>
            </a:r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1219200" y="5056789"/>
            <a:ext cx="6553200" cy="89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MRSS Crisis Hotline: 1-800-969-4357</a:t>
            </a:r>
          </a:p>
          <a:p>
            <a:pPr eaLnBrk="1" hangingPunct="1"/>
            <a:endParaRPr lang="en-US" altLang="en-US" dirty="0">
              <a:solidFill>
                <a:prstClr val="black"/>
              </a:solidFill>
            </a:endParaRPr>
          </a:p>
        </p:txBody>
      </p:sp>
      <p:pic>
        <p:nvPicPr>
          <p:cNvPr id="36868" name="Picture 2" descr="https://cdn.pixabay.com/photo/2013/07/13/11/27/telephone-158190_960_7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057400"/>
            <a:ext cx="8382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 descr="Related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98694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7" descr="call, phone, talk, telephone ico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9" y="2265362"/>
            <a:ext cx="704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9" descr="Image result for people ico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>
                  <a:alpha val="5098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8" y="2229376"/>
            <a:ext cx="776836" cy="77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TextBox 6"/>
          <p:cNvSpPr txBox="1">
            <a:spLocks noChangeArrowheads="1"/>
          </p:cNvSpPr>
          <p:nvPr/>
        </p:nvSpPr>
        <p:spPr bwMode="auto">
          <a:xfrm>
            <a:off x="447918" y="3623134"/>
            <a:ext cx="1489075" cy="107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prstClr val="black"/>
                </a:solidFill>
              </a:rPr>
              <a:t>Crisis Occurs, Parent/Provider Call Hotline/ Call Center </a:t>
            </a:r>
          </a:p>
        </p:txBody>
      </p:sp>
      <p:sp>
        <p:nvSpPr>
          <p:cNvPr id="36873" name="TextBox 12"/>
          <p:cNvSpPr txBox="1">
            <a:spLocks noChangeArrowheads="1"/>
          </p:cNvSpPr>
          <p:nvPr/>
        </p:nvSpPr>
        <p:spPr bwMode="auto">
          <a:xfrm>
            <a:off x="2133600" y="3352800"/>
            <a:ext cx="1447800" cy="156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prstClr val="black"/>
                </a:solidFill>
              </a:rPr>
              <a:t>Call Center transfers appropriate county to dispatch as necessary </a:t>
            </a:r>
          </a:p>
        </p:txBody>
      </p:sp>
      <p:sp>
        <p:nvSpPr>
          <p:cNvPr id="36874" name="TextBox 13"/>
          <p:cNvSpPr txBox="1">
            <a:spLocks noChangeArrowheads="1"/>
          </p:cNvSpPr>
          <p:nvPr/>
        </p:nvSpPr>
        <p:spPr bwMode="auto">
          <a:xfrm>
            <a:off x="3733800" y="3599021"/>
            <a:ext cx="1447800" cy="107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prstClr val="black"/>
                </a:solidFill>
              </a:rPr>
              <a:t>Dispatch clinician for youth assessment </a:t>
            </a:r>
          </a:p>
        </p:txBody>
      </p:sp>
      <p:sp>
        <p:nvSpPr>
          <p:cNvPr id="36875" name="TextBox 15"/>
          <p:cNvSpPr txBox="1">
            <a:spLocks noChangeArrowheads="1"/>
          </p:cNvSpPr>
          <p:nvPr/>
        </p:nvSpPr>
        <p:spPr bwMode="auto">
          <a:xfrm>
            <a:off x="5257800" y="3599021"/>
            <a:ext cx="1600200" cy="107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prstClr val="black"/>
                </a:solidFill>
              </a:rPr>
              <a:t>Clinical assessment, recommendation is made </a:t>
            </a:r>
          </a:p>
        </p:txBody>
      </p:sp>
      <p:pic>
        <p:nvPicPr>
          <p:cNvPr id="51211" name="Picture 11" descr="Image result for note icon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73" y="2291844"/>
            <a:ext cx="651900" cy="65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7" name="TextBox 17"/>
          <p:cNvSpPr txBox="1">
            <a:spLocks noChangeArrowheads="1"/>
          </p:cNvSpPr>
          <p:nvPr/>
        </p:nvSpPr>
        <p:spPr bwMode="auto">
          <a:xfrm>
            <a:off x="7010401" y="3475911"/>
            <a:ext cx="1447800" cy="132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>
                <a:solidFill>
                  <a:prstClr val="black"/>
                </a:solidFill>
              </a:rPr>
              <a:t>Clinician follow-up and linkage to outpatient services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905000" y="4037616"/>
            <a:ext cx="228600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586163" y="4037616"/>
            <a:ext cx="228600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143500" y="4037616"/>
            <a:ext cx="228600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6781800" y="4037616"/>
            <a:ext cx="228600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en-US" sz="1600">
              <a:solidFill>
                <a:prstClr val="white"/>
              </a:solidFill>
            </a:endParaRPr>
          </a:p>
        </p:txBody>
      </p:sp>
      <p:pic>
        <p:nvPicPr>
          <p:cNvPr id="18" name="Picture 6" descr="Image result for delaware guidance logo logo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t="6410" r="65334"/>
          <a:stretch/>
        </p:blipFill>
        <p:spPr bwMode="auto">
          <a:xfrm>
            <a:off x="8229600" y="304800"/>
            <a:ext cx="721766" cy="74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20275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Suggestions/ Recommendations </a:t>
            </a:r>
            <a:r>
              <a:rPr lang="en-US" sz="1600" dirty="0"/>
              <a:t>(SP)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rgbClr val="0000FF"/>
                </a:solidFill>
                <a:latin typeface="Times New Roman"/>
                <a:ea typeface="Calibri"/>
                <a:hlinkClick r:id="rId3"/>
              </a:rPr>
              <a:t>Smiling </a:t>
            </a:r>
            <a:r>
              <a:rPr lang="en-US" sz="2400" u="sng" dirty="0">
                <a:solidFill>
                  <a:srgbClr val="0000FF"/>
                </a:solidFill>
                <a:latin typeface="Times New Roman"/>
                <a:ea typeface="Calibri"/>
                <a:hlinkClick r:id="rId3"/>
              </a:rPr>
              <a:t>Mind - Mindful Mindset (Day starter)</a:t>
            </a:r>
            <a:endParaRPr lang="en-US" sz="2400" u="sng" dirty="0">
              <a:solidFill>
                <a:srgbClr val="0000FF"/>
              </a:solidFill>
              <a:latin typeface="Times New Roman"/>
              <a:ea typeface="Calibri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Times New Roman"/>
              <a:ea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Times New Roman"/>
                <a:ea typeface="Calibri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u="sng" dirty="0">
              <a:solidFill>
                <a:srgbClr val="0000FF"/>
              </a:solidFill>
              <a:latin typeface="Times New Roman"/>
              <a:ea typeface="Calibri"/>
              <a:hlinkClick r:id="rId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u="sng" dirty="0">
                <a:solidFill>
                  <a:srgbClr val="0000FF"/>
                </a:solidFill>
                <a:latin typeface="Times New Roman"/>
                <a:ea typeface="Calibri"/>
                <a:hlinkClick r:id="rId4"/>
              </a:rPr>
              <a:t>Smiling Mind - Gratitude and Joy</a:t>
            </a:r>
            <a:endParaRPr lang="en-US" sz="2400" u="sng" dirty="0">
              <a:solidFill>
                <a:srgbClr val="0000FF"/>
              </a:solidFill>
              <a:latin typeface="Times New Roman"/>
              <a:ea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Times New Roman"/>
              <a:ea typeface="Calibri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a typeface="Calibri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a typeface="Calibri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rgbClr val="0000FF"/>
                </a:solidFill>
                <a:ea typeface="Calibri"/>
                <a:hlinkClick r:id="rId5"/>
              </a:rPr>
              <a:t>Videos of Beginner Yoga Exercises With Adrienne</a:t>
            </a:r>
            <a:r>
              <a:rPr lang="en-US" dirty="0">
                <a:ea typeface="Calibri"/>
              </a:rPr>
              <a:t>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a typeface="Calibri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1421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Contacts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1000" y="3691995"/>
            <a:ext cx="4572000" cy="1477328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pPr algn="ctr"/>
            <a:r>
              <a:rPr lang="en-US" dirty="0">
                <a:latin typeface="Berlin Sans FB Demi" panose="020E0802020502020306" pitchFamily="34" charset="0"/>
              </a:rPr>
              <a:t>Dina R. Melchiorre,  Executive Director </a:t>
            </a:r>
          </a:p>
          <a:p>
            <a:pPr algn="ctr"/>
            <a:r>
              <a:rPr lang="en-US" dirty="0">
                <a:latin typeface="Berlin Sans FB Demi" panose="020E0802020502020306" pitchFamily="34" charset="0"/>
              </a:rPr>
              <a:t>Delaware Futures </a:t>
            </a:r>
          </a:p>
          <a:p>
            <a:pPr algn="ctr"/>
            <a:r>
              <a:rPr lang="en-US" dirty="0">
                <a:latin typeface="Berlin Sans FB Demi" panose="020E0802020502020306" pitchFamily="34" charset="0"/>
              </a:rPr>
              <a:t>(302) 650-2122  </a:t>
            </a:r>
          </a:p>
          <a:p>
            <a:pPr algn="ctr"/>
            <a:endParaRPr lang="en-US" dirty="0">
              <a:latin typeface="Berlin Sans FB" panose="020E0602020502020306" pitchFamily="34" charset="0"/>
            </a:endParaRPr>
          </a:p>
        </p:txBody>
      </p:sp>
      <p:pic>
        <p:nvPicPr>
          <p:cNvPr id="9" name="Picture 2" descr="Image result for questi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2" y="2362200"/>
            <a:ext cx="3894632" cy="220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191000" y="1711353"/>
            <a:ext cx="4572000" cy="1477328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  <a:p>
            <a:pPr algn="ctr"/>
            <a:r>
              <a:rPr lang="en-US" dirty="0">
                <a:latin typeface="Berlin Sans FB Demi" panose="020E0802020502020306" pitchFamily="34" charset="0"/>
              </a:rPr>
              <a:t>Shana Powell, LPCMH</a:t>
            </a:r>
          </a:p>
          <a:p>
            <a:pPr algn="ctr"/>
            <a:r>
              <a:rPr lang="en-US" dirty="0">
                <a:latin typeface="Berlin Sans FB Demi" panose="020E0802020502020306" pitchFamily="34" charset="0"/>
              </a:rPr>
              <a:t>Delaware Guidance Services</a:t>
            </a:r>
          </a:p>
          <a:p>
            <a:pPr algn="ctr"/>
            <a:r>
              <a:rPr lang="en-US" dirty="0">
                <a:latin typeface="Berlin Sans FB Demi" panose="020E0802020502020306" pitchFamily="34" charset="0"/>
              </a:rPr>
              <a:t>Spowell@delawareguidance.org </a:t>
            </a:r>
          </a:p>
          <a:p>
            <a:pPr algn="ctr"/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81998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DGS: </a:t>
            </a:r>
          </a:p>
          <a:p>
            <a:pPr marL="0" indent="0">
              <a:buNone/>
            </a:pPr>
            <a:r>
              <a:rPr lang="en-US" sz="2400" i="1" dirty="0"/>
              <a:t>Shana Powell, LPCMH    Specialized Clinical Services</a:t>
            </a:r>
          </a:p>
          <a:p>
            <a:pPr marL="0" indent="0">
              <a:buNone/>
            </a:pPr>
            <a:r>
              <a:rPr lang="en-US" sz="2400" i="1" dirty="0"/>
              <a:t>Katherine Judge, MSW    School-Based Therapist </a:t>
            </a:r>
          </a:p>
          <a:p>
            <a:pPr marL="0" indent="0">
              <a:buNone/>
            </a:pPr>
            <a:r>
              <a:rPr lang="en-US" sz="2400" i="1" dirty="0"/>
              <a:t>Stephanie Proctor, MSW   Family-Based Supervisor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3600" b="1" dirty="0"/>
              <a:t>Delaware Futures:  </a:t>
            </a:r>
          </a:p>
          <a:p>
            <a:pPr marL="0" indent="0">
              <a:buNone/>
            </a:pPr>
            <a:r>
              <a:rPr lang="en-US" sz="2400" i="1" dirty="0"/>
              <a:t>Lori Pritchett, M.Ed., Class Advisor - Sussex County Site</a:t>
            </a:r>
          </a:p>
          <a:p>
            <a:pPr marL="0" indent="0">
              <a:buNone/>
            </a:pPr>
            <a:r>
              <a:rPr lang="en-US" sz="2400" i="1" dirty="0"/>
              <a:t>DaRon Smith, Delaware Futures Alum, Class Advisor - New Castle County Site</a:t>
            </a:r>
          </a:p>
        </p:txBody>
      </p:sp>
    </p:spTree>
    <p:extLst>
      <p:ext uri="{BB962C8B-B14F-4D97-AF65-F5344CB8AC3E}">
        <p14:creationId xmlns:p14="http://schemas.microsoft.com/office/powerpoint/2010/main" val="107395073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DGS Clinical Services</a:t>
            </a:r>
          </a:p>
        </p:txBody>
      </p:sp>
      <p:graphicFrame>
        <p:nvGraphicFramePr>
          <p:cNvPr id="6" name="TextBox 152">
            <a:extLst>
              <a:ext uri="{FF2B5EF4-FFF2-40B4-BE49-F238E27FC236}">
                <a16:creationId xmlns:a16="http://schemas.microsoft.com/office/drawing/2014/main" id="{430510D1-532F-45DB-9ED3-82C3EDBABD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6452403"/>
              </p:ext>
            </p:extLst>
          </p:nvPr>
        </p:nvGraphicFramePr>
        <p:xfrm>
          <a:off x="-838200" y="1371600"/>
          <a:ext cx="7924800" cy="4960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981200" y="1665775"/>
            <a:ext cx="4295552" cy="2151531"/>
          </a:xfrm>
          <a:prstGeom prst="rect">
            <a:avLst/>
          </a:prstGeom>
          <a:noFill/>
          <a:ln w="1905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defTabSz="1300480" hangingPunct="0"/>
            <a:endParaRPr lang="en-US" sz="2400">
              <a:solidFill>
                <a:srgbClr val="000000"/>
              </a:solidFill>
              <a:latin typeface="Calibri"/>
              <a:ea typeface="+mj-ea"/>
              <a:cs typeface="Calibri"/>
              <a:sym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629400" y="1638300"/>
            <a:ext cx="2367853" cy="4305300"/>
            <a:chOff x="6613413" y="1453113"/>
            <a:chExt cx="2367853" cy="4305300"/>
          </a:xfrm>
        </p:grpSpPr>
        <p:grpSp>
          <p:nvGrpSpPr>
            <p:cNvPr id="9" name="Group 8"/>
            <p:cNvGrpSpPr/>
            <p:nvPr/>
          </p:nvGrpSpPr>
          <p:grpSpPr>
            <a:xfrm>
              <a:off x="6613413" y="1453113"/>
              <a:ext cx="2367853" cy="4305300"/>
              <a:chOff x="3505200" y="152400"/>
              <a:chExt cx="3051018" cy="6316231"/>
            </a:xfrm>
          </p:grpSpPr>
          <p:pic>
            <p:nvPicPr>
              <p:cNvPr id="25" name="Picture 3"/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22" r="27331" b="7900"/>
              <a:stretch/>
            </p:blipFill>
            <p:spPr bwMode="auto">
              <a:xfrm>
                <a:off x="3505200" y="152400"/>
                <a:ext cx="3051018" cy="6316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5-Point Star 25"/>
              <p:cNvSpPr/>
              <p:nvPr/>
            </p:nvSpPr>
            <p:spPr>
              <a:xfrm>
                <a:off x="4572000" y="457200"/>
                <a:ext cx="152400" cy="152400"/>
              </a:xfrm>
              <a:prstGeom prst="star5">
                <a:avLst/>
              </a:prstGeom>
              <a:solidFill>
                <a:srgbClr val="996633"/>
              </a:solid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5-Point Star 26"/>
              <p:cNvSpPr/>
              <p:nvPr/>
            </p:nvSpPr>
            <p:spPr>
              <a:xfrm>
                <a:off x="3962400" y="744415"/>
                <a:ext cx="152400" cy="152400"/>
              </a:xfrm>
              <a:prstGeom prst="star5">
                <a:avLst/>
              </a:prstGeom>
              <a:solidFill>
                <a:srgbClr val="996633"/>
              </a:solid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5-Point Star 27"/>
              <p:cNvSpPr/>
              <p:nvPr/>
            </p:nvSpPr>
            <p:spPr>
              <a:xfrm>
                <a:off x="4386775" y="5334000"/>
                <a:ext cx="152400" cy="152400"/>
              </a:xfrm>
              <a:prstGeom prst="star5">
                <a:avLst/>
              </a:prstGeom>
              <a:solidFill>
                <a:srgbClr val="996633"/>
              </a:solid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5-Point Star 28"/>
              <p:cNvSpPr/>
              <p:nvPr/>
            </p:nvSpPr>
            <p:spPr>
              <a:xfrm>
                <a:off x="6096000" y="4991100"/>
                <a:ext cx="152400" cy="152400"/>
              </a:xfrm>
              <a:prstGeom prst="star5">
                <a:avLst/>
              </a:prstGeom>
              <a:solidFill>
                <a:srgbClr val="996633"/>
              </a:solid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5-Point Star 29"/>
              <p:cNvSpPr/>
              <p:nvPr/>
            </p:nvSpPr>
            <p:spPr>
              <a:xfrm>
                <a:off x="4800600" y="2819400"/>
                <a:ext cx="152400" cy="152400"/>
              </a:xfrm>
              <a:prstGeom prst="star5">
                <a:avLst/>
              </a:prstGeom>
              <a:solidFill>
                <a:srgbClr val="996633"/>
              </a:solidFill>
              <a:ln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8418855" y="4594577"/>
              <a:ext cx="410484" cy="410484"/>
              <a:chOff x="5774536" y="-34962"/>
              <a:chExt cx="410484" cy="410484"/>
            </a:xfrm>
          </p:grpSpPr>
          <p:sp>
            <p:nvSpPr>
              <p:cNvPr id="23" name="5-Point Star 22"/>
              <p:cNvSpPr/>
              <p:nvPr/>
            </p:nvSpPr>
            <p:spPr>
              <a:xfrm>
                <a:off x="5774536" y="-34962"/>
                <a:ext cx="410484" cy="410484"/>
              </a:xfrm>
              <a:prstGeom prst="star5">
                <a:avLst/>
              </a:prstGeom>
              <a:solidFill>
                <a:schemeClr val="tx2"/>
              </a:solidFill>
              <a:ln w="25400" cap="flat">
                <a:solidFill>
                  <a:schemeClr val="tx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5023" tIns="65023" rIns="65023" bIns="65023" numCol="1" spcCol="38100" rtlCol="0" anchor="ctr">
                <a:spAutoFit/>
              </a:bodyPr>
              <a:lstStyle/>
              <a:p>
                <a:pPr defTabSz="1300480" hangingPunct="0"/>
                <a:endParaRPr lang="en-US" sz="2400">
                  <a:solidFill>
                    <a:srgbClr val="000000"/>
                  </a:solidFill>
                  <a:latin typeface="Calibri"/>
                  <a:ea typeface="+mj-ea"/>
                  <a:cs typeface="Calibri"/>
                  <a:sym typeface="Calibri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781907" y="-17913"/>
                <a:ext cx="395742" cy="3763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5023" tIns="65023" rIns="65023" bIns="65023" numCol="1" spcCol="38100" rtlCol="0" anchor="ctr">
                <a:normAutofit/>
              </a:bodyPr>
              <a:lstStyle/>
              <a:p>
                <a:pPr algn="ctr" defTabSz="1300480" hangingPunct="0"/>
                <a:r>
                  <a:rPr lang="en-US" sz="1100" b="1" dirty="0">
                    <a:solidFill>
                      <a:prstClr val="white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5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151487" y="4855171"/>
              <a:ext cx="410484" cy="410484"/>
              <a:chOff x="5774536" y="-34962"/>
              <a:chExt cx="410484" cy="410484"/>
            </a:xfrm>
          </p:grpSpPr>
          <p:sp>
            <p:nvSpPr>
              <p:cNvPr id="21" name="5-Point Star 20"/>
              <p:cNvSpPr/>
              <p:nvPr/>
            </p:nvSpPr>
            <p:spPr>
              <a:xfrm>
                <a:off x="5774536" y="-34962"/>
                <a:ext cx="410484" cy="410484"/>
              </a:xfrm>
              <a:prstGeom prst="star5">
                <a:avLst/>
              </a:prstGeom>
              <a:solidFill>
                <a:schemeClr val="tx2"/>
              </a:solidFill>
              <a:ln w="25400" cap="flat">
                <a:solidFill>
                  <a:schemeClr val="tx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5023" tIns="65023" rIns="65023" bIns="65023" numCol="1" spcCol="38100" rtlCol="0" anchor="ctr">
                <a:spAutoFit/>
              </a:bodyPr>
              <a:lstStyle/>
              <a:p>
                <a:pPr defTabSz="1300480" hangingPunct="0"/>
                <a:endParaRPr lang="en-US" sz="2400">
                  <a:solidFill>
                    <a:srgbClr val="000000"/>
                  </a:solidFill>
                  <a:latin typeface="Calibri"/>
                  <a:ea typeface="+mj-ea"/>
                  <a:cs typeface="Calibri"/>
                  <a:sym typeface="Calibri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781907" y="-17913"/>
                <a:ext cx="395742" cy="3763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5023" tIns="65023" rIns="65023" bIns="65023" numCol="1" spcCol="38100" rtlCol="0" anchor="ctr">
                <a:normAutofit/>
              </a:bodyPr>
              <a:lstStyle/>
              <a:p>
                <a:pPr algn="ctr" defTabSz="1300480" hangingPunct="0"/>
                <a:r>
                  <a:rPr lang="en-US" sz="1100" b="1" dirty="0">
                    <a:solidFill>
                      <a:prstClr val="white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4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7441342" y="3117704"/>
              <a:ext cx="410484" cy="410484"/>
              <a:chOff x="5774536" y="-34962"/>
              <a:chExt cx="410484" cy="410484"/>
            </a:xfrm>
          </p:grpSpPr>
          <p:sp>
            <p:nvSpPr>
              <p:cNvPr id="19" name="5-Point Star 18"/>
              <p:cNvSpPr/>
              <p:nvPr/>
            </p:nvSpPr>
            <p:spPr>
              <a:xfrm>
                <a:off x="5774536" y="-34962"/>
                <a:ext cx="410484" cy="410484"/>
              </a:xfrm>
              <a:prstGeom prst="star5">
                <a:avLst/>
              </a:prstGeom>
              <a:solidFill>
                <a:schemeClr val="tx2"/>
              </a:solidFill>
              <a:ln w="25400" cap="flat">
                <a:solidFill>
                  <a:schemeClr val="tx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5023" tIns="65023" rIns="65023" bIns="65023" numCol="1" spcCol="38100" rtlCol="0" anchor="ctr">
                <a:spAutoFit/>
              </a:bodyPr>
              <a:lstStyle/>
              <a:p>
                <a:pPr defTabSz="1300480" hangingPunct="0"/>
                <a:endParaRPr lang="en-US" sz="2400">
                  <a:solidFill>
                    <a:srgbClr val="000000"/>
                  </a:solidFill>
                  <a:latin typeface="Calibri"/>
                  <a:ea typeface="+mj-ea"/>
                  <a:cs typeface="Calibri"/>
                  <a:sym typeface="Calibri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781907" y="-17913"/>
                <a:ext cx="395742" cy="3763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5023" tIns="65023" rIns="65023" bIns="65023" numCol="1" spcCol="38100" rtlCol="0" anchor="ctr">
                <a:normAutofit/>
              </a:bodyPr>
              <a:lstStyle/>
              <a:p>
                <a:pPr algn="ctr" defTabSz="1300480" hangingPunct="0"/>
                <a:r>
                  <a:rPr lang="en-US" sz="1100" b="1" dirty="0">
                    <a:solidFill>
                      <a:prstClr val="white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3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822136" y="1707263"/>
              <a:ext cx="410484" cy="410484"/>
              <a:chOff x="5774536" y="-34962"/>
              <a:chExt cx="410484" cy="410484"/>
            </a:xfrm>
          </p:grpSpPr>
          <p:sp>
            <p:nvSpPr>
              <p:cNvPr id="17" name="5-Point Star 16"/>
              <p:cNvSpPr/>
              <p:nvPr/>
            </p:nvSpPr>
            <p:spPr>
              <a:xfrm>
                <a:off x="5774536" y="-34962"/>
                <a:ext cx="410484" cy="410484"/>
              </a:xfrm>
              <a:prstGeom prst="star5">
                <a:avLst/>
              </a:prstGeom>
              <a:solidFill>
                <a:schemeClr val="tx2"/>
              </a:solidFill>
              <a:ln w="25400" cap="flat">
                <a:solidFill>
                  <a:schemeClr val="tx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5023" tIns="65023" rIns="65023" bIns="65023" numCol="1" spcCol="38100" rtlCol="0" anchor="ctr">
                <a:spAutoFit/>
              </a:bodyPr>
              <a:lstStyle/>
              <a:p>
                <a:pPr defTabSz="1300480" hangingPunct="0"/>
                <a:endParaRPr lang="en-US" sz="2400">
                  <a:solidFill>
                    <a:srgbClr val="000000"/>
                  </a:solidFill>
                  <a:latin typeface="Calibri"/>
                  <a:ea typeface="+mj-ea"/>
                  <a:cs typeface="Calibri"/>
                  <a:sym typeface="Calibri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781907" y="-17913"/>
                <a:ext cx="395742" cy="3763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5023" tIns="65023" rIns="65023" bIns="65023" numCol="1" spcCol="38100" rtlCol="0" anchor="ctr">
                <a:normAutofit/>
              </a:bodyPr>
              <a:lstStyle/>
              <a:p>
                <a:pPr algn="ctr" defTabSz="1300480" hangingPunct="0"/>
                <a:r>
                  <a:rPr lang="en-US" sz="1100" b="1" dirty="0">
                    <a:solidFill>
                      <a:prstClr val="white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2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297591" y="1544113"/>
              <a:ext cx="410484" cy="410484"/>
              <a:chOff x="5774536" y="-34962"/>
              <a:chExt cx="410484" cy="410484"/>
            </a:xfrm>
          </p:grpSpPr>
          <p:sp>
            <p:nvSpPr>
              <p:cNvPr id="15" name="5-Point Star 14"/>
              <p:cNvSpPr/>
              <p:nvPr/>
            </p:nvSpPr>
            <p:spPr>
              <a:xfrm>
                <a:off x="5774536" y="-34962"/>
                <a:ext cx="410484" cy="410484"/>
              </a:xfrm>
              <a:prstGeom prst="star5">
                <a:avLst/>
              </a:prstGeom>
              <a:solidFill>
                <a:schemeClr val="tx2"/>
              </a:solidFill>
              <a:ln w="25400" cap="flat">
                <a:solidFill>
                  <a:schemeClr val="tx2"/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5023" tIns="65023" rIns="65023" bIns="65023" numCol="1" spcCol="38100" rtlCol="0" anchor="ctr">
                <a:spAutoFit/>
              </a:bodyPr>
              <a:lstStyle/>
              <a:p>
                <a:pPr defTabSz="1300480" hangingPunct="0"/>
                <a:endParaRPr lang="en-US" sz="2400">
                  <a:solidFill>
                    <a:srgbClr val="000000"/>
                  </a:solidFill>
                  <a:latin typeface="Calibri"/>
                  <a:ea typeface="+mj-ea"/>
                  <a:cs typeface="Calibri"/>
                  <a:sym typeface="Calibri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781907" y="-17913"/>
                <a:ext cx="395742" cy="3763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65023" tIns="65023" rIns="65023" bIns="65023" numCol="1" spcCol="38100" rtlCol="0" anchor="ctr">
                <a:normAutofit/>
              </a:bodyPr>
              <a:lstStyle/>
              <a:p>
                <a:pPr algn="ctr" defTabSz="1300480" hangingPunct="0"/>
                <a:r>
                  <a:rPr lang="en-US" sz="1100" b="1" dirty="0">
                    <a:solidFill>
                      <a:prstClr val="white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848715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0A7A7C1B-BCF9-4A0E-BCD2-2A5B570E2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1" y="383458"/>
            <a:ext cx="2845594" cy="1140542"/>
          </a:xfrm>
          <a:prstGeom prst="rect">
            <a:avLst/>
          </a:prstGeom>
        </p:spPr>
      </p:pic>
      <p:pic>
        <p:nvPicPr>
          <p:cNvPr id="14" name="Picture 13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BE2E70E4-9A19-4598-B533-381B02AAE6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2"/>
          <a:stretch/>
        </p:blipFill>
        <p:spPr>
          <a:xfrm>
            <a:off x="4495800" y="1066800"/>
            <a:ext cx="3810323" cy="40893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468B97-F22B-427E-A869-57CB874D0872}"/>
              </a:ext>
            </a:extLst>
          </p:cNvPr>
          <p:cNvSpPr txBox="1"/>
          <p:nvPr/>
        </p:nvSpPr>
        <p:spPr>
          <a:xfrm>
            <a:off x="500061" y="1752600"/>
            <a:ext cx="3462339" cy="3581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altLang="en-US" sz="2000" dirty="0"/>
              <a:t>Delaware Futures provides academic, social-motivational support, and cultural enrichment that empowers high school students to recognize and fulfill their unrealized potential and become matriculated college students. </a:t>
            </a:r>
          </a:p>
        </p:txBody>
      </p:sp>
    </p:spTree>
    <p:extLst>
      <p:ext uri="{BB962C8B-B14F-4D97-AF65-F5344CB8AC3E}">
        <p14:creationId xmlns:p14="http://schemas.microsoft.com/office/powerpoint/2010/main" val="371484231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6258"/>
            <a:ext cx="8229601" cy="416548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group of people holding books&#10;&#10;Description automatically generated with low confidence">
            <a:extLst>
              <a:ext uri="{FF2B5EF4-FFF2-40B4-BE49-F238E27FC236}">
                <a16:creationId xmlns:a16="http://schemas.microsoft.com/office/drawing/2014/main" id="{F9BF9115-75E2-4C41-BE48-65AD3F22C0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110" y="1521657"/>
            <a:ext cx="2957613" cy="38123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A53B2F-C0C4-475A-B36F-B279BDDB2369}"/>
              </a:ext>
            </a:extLst>
          </p:cNvPr>
          <p:cNvSpPr txBox="1"/>
          <p:nvPr/>
        </p:nvSpPr>
        <p:spPr>
          <a:xfrm>
            <a:off x="533399" y="1537988"/>
            <a:ext cx="5119589" cy="42532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normAutofit fontScale="92500" lnSpcReduction="20000"/>
          </a:bodyPr>
          <a:lstStyle/>
          <a:p>
            <a:pPr marL="0" indent="0" eaLnBrk="1" hangingPunct="1">
              <a:buNone/>
              <a:defRPr/>
            </a:pPr>
            <a:endParaRPr lang="en-US" altLang="en-US" sz="2000" dirty="0"/>
          </a:p>
          <a:p>
            <a:pPr marL="0" indent="0" eaLnBrk="1" hangingPunct="1">
              <a:buNone/>
              <a:defRPr/>
            </a:pPr>
            <a:r>
              <a:rPr lang="en-US" altLang="en-US" sz="2000" dirty="0"/>
              <a:t>Delaware Futures helps students graduate from high school and prepare for college, post-secondary training, and careers.</a:t>
            </a:r>
          </a:p>
          <a:p>
            <a:pPr marL="0" indent="0" eaLnBrk="1" hangingPunct="1">
              <a:buNone/>
              <a:defRPr/>
            </a:pPr>
            <a:endParaRPr lang="en-US" altLang="en-US" sz="2000" dirty="0"/>
          </a:p>
          <a:p>
            <a:pPr marL="0" indent="0" eaLnBrk="1" hangingPunct="1">
              <a:buNone/>
              <a:defRPr/>
            </a:pPr>
            <a:r>
              <a:rPr lang="en-US" altLang="en-US" sz="2000" dirty="0"/>
              <a:t>-Academic enrichment, tutoring and SAT prep</a:t>
            </a:r>
          </a:p>
          <a:p>
            <a:pPr marL="0" indent="0" eaLnBrk="1" hangingPunct="1">
              <a:buNone/>
              <a:defRPr/>
            </a:pPr>
            <a:r>
              <a:rPr lang="en-US" altLang="en-US" sz="2000" dirty="0"/>
              <a:t>-Group meetings/peer mentoring</a:t>
            </a:r>
          </a:p>
          <a:p>
            <a:pPr marL="0" indent="0" eaLnBrk="1" hangingPunct="1">
              <a:buNone/>
              <a:defRPr/>
            </a:pPr>
            <a:r>
              <a:rPr lang="en-US" altLang="en-US" sz="2000" dirty="0"/>
              <a:t>-Leadership development </a:t>
            </a:r>
          </a:p>
          <a:p>
            <a:pPr marL="0" indent="0" eaLnBrk="1" hangingPunct="1">
              <a:buNone/>
              <a:defRPr/>
            </a:pPr>
            <a:r>
              <a:rPr lang="en-US" altLang="en-US" sz="2000" dirty="0"/>
              <a:t>-One-on-one advisories</a:t>
            </a:r>
          </a:p>
          <a:p>
            <a:pPr marL="0" indent="0" eaLnBrk="1" hangingPunct="1">
              <a:buNone/>
              <a:defRPr/>
            </a:pPr>
            <a:r>
              <a:rPr lang="en-US" altLang="en-US" sz="2000" dirty="0"/>
              <a:t>-Career exploration/job shadowing</a:t>
            </a:r>
          </a:p>
          <a:p>
            <a:pPr marL="0" indent="0" eaLnBrk="1" hangingPunct="1">
              <a:buNone/>
              <a:defRPr/>
            </a:pPr>
            <a:r>
              <a:rPr lang="en-US" altLang="en-US" sz="2000" dirty="0"/>
              <a:t>-Paid internship experiences</a:t>
            </a:r>
          </a:p>
          <a:p>
            <a:pPr marL="0" indent="0" eaLnBrk="1" hangingPunct="1">
              <a:buNone/>
              <a:defRPr/>
            </a:pPr>
            <a:r>
              <a:rPr lang="en-US" altLang="en-US" sz="2000" dirty="0"/>
              <a:t>-Cultural enrichment</a:t>
            </a:r>
          </a:p>
          <a:p>
            <a:pPr marL="0" indent="0" eaLnBrk="1" hangingPunct="1">
              <a:buNone/>
              <a:defRPr/>
            </a:pPr>
            <a:r>
              <a:rPr lang="en-US" altLang="en-US" sz="2000" dirty="0"/>
              <a:t>-Financial literacy &amp; FAFSA completion</a:t>
            </a:r>
          </a:p>
          <a:p>
            <a:pPr marL="0" indent="0" eaLnBrk="1" hangingPunct="1">
              <a:buNone/>
              <a:defRPr/>
            </a:pPr>
            <a:r>
              <a:rPr lang="en-US" altLang="en-US" sz="2000" dirty="0"/>
              <a:t>-College Tours </a:t>
            </a:r>
          </a:p>
          <a:p>
            <a:pPr marL="0" indent="0" eaLnBrk="1" hangingPunct="1">
              <a:buNone/>
              <a:defRPr/>
            </a:pPr>
            <a:r>
              <a:rPr lang="en-US" altLang="en-US" sz="2000" dirty="0"/>
              <a:t>-Application and matriculation support</a:t>
            </a:r>
          </a:p>
          <a:p>
            <a:pPr marL="0" indent="0" eaLnBrk="1" hangingPunct="1">
              <a:buNone/>
              <a:defRPr/>
            </a:pPr>
            <a:endParaRPr lang="en-US" altLang="en-US" sz="2000" dirty="0"/>
          </a:p>
          <a:p>
            <a:pPr marL="0" indent="0" eaLnBrk="1" hangingPunct="1">
              <a:buNone/>
              <a:defRPr/>
            </a:pPr>
            <a:r>
              <a:rPr lang="en-US" alt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Success stories/testimonials</a:t>
            </a:r>
            <a:endParaRPr lang="en-US" altLang="en-US" sz="2000" dirty="0"/>
          </a:p>
          <a:p>
            <a:pPr marL="0" indent="0" eaLnBrk="1" hangingPunct="1">
              <a:buNone/>
              <a:defRPr/>
            </a:pPr>
            <a:endParaRPr lang="en-US" altLang="en-US" sz="2000" dirty="0">
              <a:solidFill>
                <a:srgbClr val="002060"/>
              </a:solidFill>
            </a:endParaRP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67F8F4ED-8176-4AC5-9483-09687AA208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7" y="381115"/>
            <a:ext cx="2845594" cy="11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1772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38406E-D28E-464A-B494-3C77F011BA57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1" cy="4165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>
            <a:lvl1pPr marL="310177" marR="0" indent="-310177" algn="l" defTabSz="914367" rtl="0" eaLnBrk="1" latinLnBrk="0" hangingPunct="1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Clr>
                <a:srgbClr val="1798DE"/>
              </a:buClr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Arial"/>
                <a:cs typeface="Arial"/>
                <a:sym typeface="Arial"/>
              </a:defRPr>
            </a:lvl1pPr>
            <a:lvl2pPr marL="822157" marR="0" indent="-441157" algn="l" defTabSz="914367" rtl="0" eaLnBrk="1" latinLnBrk="0" hangingPunct="1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Clr>
                <a:srgbClr val="1798DE"/>
              </a:buClr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Arial"/>
                <a:cs typeface="Arial"/>
                <a:sym typeface="Arial"/>
              </a:defRPr>
            </a:lvl2pPr>
            <a:lvl3pPr marL="1203157" marR="0" indent="-441157" algn="l" defTabSz="914367" rtl="0" eaLnBrk="1" latinLnBrk="0" hangingPunct="1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Clr>
                <a:srgbClr val="1798DE"/>
              </a:buClr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Arial"/>
                <a:cs typeface="Arial"/>
                <a:sym typeface="Arial"/>
              </a:defRPr>
            </a:lvl3pPr>
            <a:lvl4pPr marL="1584157" marR="0" indent="-441157" algn="l" defTabSz="914367" rtl="0" eaLnBrk="1" latinLnBrk="0" hangingPunct="1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Clr>
                <a:srgbClr val="1798DE"/>
              </a:buClr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Arial"/>
                <a:cs typeface="Arial"/>
                <a:sym typeface="Arial"/>
              </a:defRPr>
            </a:lvl4pPr>
            <a:lvl5pPr marL="1965157" marR="0" indent="-441157" algn="l" defTabSz="914367" rtl="0" eaLnBrk="1" latinLnBrk="0" hangingPunct="1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Clr>
                <a:srgbClr val="1798DE"/>
              </a:buClr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Arial"/>
                <a:cs typeface="Arial"/>
                <a:sym typeface="Arial"/>
              </a:defRPr>
            </a:lvl5pPr>
            <a:lvl6pPr marL="1564990" marR="0" indent="-225584" algn="l" defTabSz="914367" rtl="0" eaLnBrk="1" latinLnBrk="0" hangingPunct="1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Clr>
                <a:srgbClr val="1798DE"/>
              </a:buClr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1832871" marR="0" indent="-225584" algn="l" defTabSz="914367" rtl="0" eaLnBrk="1" latinLnBrk="0" hangingPunct="1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Clr>
                <a:srgbClr val="1798DE"/>
              </a:buClr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100752" marR="0" indent="-225584" algn="l" defTabSz="914367" rtl="0" eaLnBrk="1" latinLnBrk="0" hangingPunct="1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Clr>
                <a:srgbClr val="1798DE"/>
              </a:buClr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368633" marR="0" indent="-225584" algn="l" defTabSz="914367" rtl="0" eaLnBrk="1" latinLnBrk="0" hangingPunct="1">
              <a:lnSpc>
                <a:spcPct val="100000"/>
              </a:lnSpc>
              <a:spcBef>
                <a:spcPts val="703"/>
              </a:spcBef>
              <a:spcAft>
                <a:spcPts val="0"/>
              </a:spcAft>
              <a:buClr>
                <a:srgbClr val="1798DE"/>
              </a:buClr>
              <a:buSzPct val="100000"/>
              <a:buFontTx/>
              <a:buChar char="•"/>
              <a:tabLst/>
              <a:defRPr sz="2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175D4-7392-424B-96C1-1AD3404D3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8534400" cy="4165483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Delaware Futures and Delaware Guidance Services Relationship</a:t>
            </a:r>
          </a:p>
          <a:p>
            <a:endParaRPr lang="en-US" dirty="0"/>
          </a:p>
          <a:p>
            <a:pPr marL="457200" lvl="1">
              <a:spcBef>
                <a:spcPts val="1200"/>
              </a:spcBef>
            </a:pPr>
            <a:r>
              <a:rPr lang="en-US" dirty="0"/>
              <a:t>DGS designed a customized trauma training series as professional development for Delaware Futures </a:t>
            </a:r>
          </a:p>
          <a:p>
            <a:pPr marL="457200" lvl="1">
              <a:spcBef>
                <a:spcPts val="1200"/>
              </a:spcBef>
            </a:pPr>
            <a:r>
              <a:rPr lang="en-US" dirty="0"/>
              <a:t>Trauma training for Delaware Futures board, staff &amp; volunteers 2019</a:t>
            </a:r>
          </a:p>
          <a:p>
            <a:pPr marL="457200" lvl="1">
              <a:spcBef>
                <a:spcPts val="1200"/>
              </a:spcBef>
            </a:pPr>
            <a:r>
              <a:rPr lang="en-US" dirty="0"/>
              <a:t>Group sessions for staff and students started with onset of COVID crisis in 2020</a:t>
            </a:r>
          </a:p>
          <a:p>
            <a:pPr marL="457200" lvl="1">
              <a:spcBef>
                <a:spcPts val="1200"/>
              </a:spcBef>
            </a:pPr>
            <a:r>
              <a:rPr lang="en-US" dirty="0"/>
              <a:t>Group sessions and resilience strategies series – 2021/ongoing	</a:t>
            </a:r>
          </a:p>
          <a:p>
            <a:pPr marL="762000" lvl="2" indent="0">
              <a:buNone/>
            </a:pPr>
            <a:r>
              <a:rPr lang="en-US" dirty="0"/>
              <a:t>  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0F39617E-3BA6-4B50-99FA-35154F294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7" y="381115"/>
            <a:ext cx="2845594" cy="11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0285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Session Goals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Provide Support</a:t>
            </a:r>
            <a:endParaRPr lang="en-US" dirty="0"/>
          </a:p>
          <a:p>
            <a:r>
              <a:rPr lang="en-US" sz="3600" dirty="0"/>
              <a:t>Identify Stressors</a:t>
            </a:r>
          </a:p>
          <a:p>
            <a:r>
              <a:rPr lang="en-US" sz="3600" dirty="0"/>
              <a:t>Validate Challenges</a:t>
            </a:r>
            <a:r>
              <a:rPr lang="en-US" dirty="0"/>
              <a:t> </a:t>
            </a:r>
          </a:p>
          <a:p>
            <a:r>
              <a:rPr lang="en-US" sz="3600" dirty="0"/>
              <a:t>Teach Strategies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3581400" cy="551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15896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Session Topics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Impacts </a:t>
            </a:r>
          </a:p>
          <a:p>
            <a:r>
              <a:rPr lang="en-US" sz="3600" dirty="0"/>
              <a:t>Emotional Effects </a:t>
            </a:r>
          </a:p>
          <a:p>
            <a:r>
              <a:rPr lang="en-US" sz="3600" dirty="0"/>
              <a:t>Social/Racial Injustice</a:t>
            </a:r>
          </a:p>
          <a:p>
            <a:r>
              <a:rPr lang="en-US" sz="3600" dirty="0"/>
              <a:t>Self-Care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310896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38702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Image result for Hierarchy of Needs for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4" y="1219200"/>
            <a:ext cx="472004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199"/>
            <a:ext cx="8229601" cy="1143001"/>
          </a:xfrm>
        </p:spPr>
        <p:txBody>
          <a:bodyPr>
            <a:normAutofit/>
          </a:bodyPr>
          <a:lstStyle/>
          <a:p>
            <a:r>
              <a:rPr lang="en-US" dirty="0"/>
              <a:t>Challenges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33400" y="1384358"/>
            <a:ext cx="8229601" cy="41654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                                    </a:t>
            </a:r>
            <a:r>
              <a:rPr lang="en-US" sz="3600" dirty="0"/>
              <a:t>Participation</a:t>
            </a:r>
          </a:p>
          <a:p>
            <a:pPr marL="0" indent="0">
              <a:buNone/>
            </a:pPr>
            <a:r>
              <a:rPr lang="en-US" sz="3600" dirty="0"/>
              <a:t>                             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</a:t>
            </a:r>
            <a:r>
              <a:rPr lang="en-US" sz="3600" dirty="0"/>
              <a:t>Engagement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                                        Discomfort </a:t>
            </a:r>
          </a:p>
        </p:txBody>
      </p:sp>
    </p:spTree>
    <p:extLst>
      <p:ext uri="{BB962C8B-B14F-4D97-AF65-F5344CB8AC3E}">
        <p14:creationId xmlns:p14="http://schemas.microsoft.com/office/powerpoint/2010/main" val="412347272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GS pp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normAutofit/>
      </a:bodyPr>
      <a:lstStyle>
        <a:defPPr marL="0" marR="0" indent="0" algn="ctr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DGS pp</Template>
  <TotalTime>709</TotalTime>
  <Words>509</Words>
  <Application>Microsoft Office PowerPoint</Application>
  <PresentationFormat>On-screen Show (4:3)</PresentationFormat>
  <Paragraphs>132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Berlin Sans FB</vt:lpstr>
      <vt:lpstr>Berlin Sans FB Demi</vt:lpstr>
      <vt:lpstr>Calibri</vt:lpstr>
      <vt:lpstr>Helvetica</vt:lpstr>
      <vt:lpstr>Times New Roman</vt:lpstr>
      <vt:lpstr>DGS pp</vt:lpstr>
      <vt:lpstr>  Helping the Helpers:  How Two Organizations Came Together to Support Youth   Presented by: Delaware Guidance Services  and Delaware Futures</vt:lpstr>
      <vt:lpstr>Presenters  </vt:lpstr>
      <vt:lpstr>DGS Clinical Services</vt:lpstr>
      <vt:lpstr>PowerPoint Presentation</vt:lpstr>
      <vt:lpstr>PowerPoint Presentation</vt:lpstr>
      <vt:lpstr>PowerPoint Presentation</vt:lpstr>
      <vt:lpstr> Session Goals</vt:lpstr>
      <vt:lpstr> Session Topics </vt:lpstr>
      <vt:lpstr>Challenges </vt:lpstr>
      <vt:lpstr>Observations </vt:lpstr>
      <vt:lpstr>PowerPoint Presentation</vt:lpstr>
      <vt:lpstr>Resources </vt:lpstr>
      <vt:lpstr>PowerPoint Presentation</vt:lpstr>
      <vt:lpstr>DGS Mobile Response</vt:lpstr>
      <vt:lpstr>Suggestions/ Recommendations (SP)</vt:lpstr>
      <vt:lpstr>Questions and Contacts</vt:lpstr>
    </vt:vector>
  </TitlesOfParts>
  <Company>Delaware Guidance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and Trauma Impacts on the Brain</dc:title>
  <dc:creator>Katherine Judge</dc:creator>
  <cp:lastModifiedBy>Danner, Carrie (DOL)</cp:lastModifiedBy>
  <cp:revision>27</cp:revision>
  <dcterms:created xsi:type="dcterms:W3CDTF">2021-03-04T18:17:29Z</dcterms:created>
  <dcterms:modified xsi:type="dcterms:W3CDTF">2021-05-10T19:22:32Z</dcterms:modified>
</cp:coreProperties>
</file>