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85" r:id="rId5"/>
    <p:sldId id="286" r:id="rId6"/>
    <p:sldId id="310" r:id="rId7"/>
    <p:sldId id="257" r:id="rId8"/>
    <p:sldId id="281" r:id="rId9"/>
    <p:sldId id="287" r:id="rId10"/>
    <p:sldId id="282" r:id="rId11"/>
    <p:sldId id="261" r:id="rId12"/>
    <p:sldId id="284" r:id="rId13"/>
    <p:sldId id="266" r:id="rId14"/>
    <p:sldId id="301" r:id="rId15"/>
    <p:sldId id="302" r:id="rId16"/>
    <p:sldId id="309" r:id="rId17"/>
    <p:sldId id="295" r:id="rId18"/>
    <p:sldId id="298" r:id="rId19"/>
    <p:sldId id="289" r:id="rId20"/>
    <p:sldId id="304" r:id="rId21"/>
    <p:sldId id="306" r:id="rId22"/>
    <p:sldId id="305" r:id="rId23"/>
    <p:sldId id="291" r:id="rId24"/>
    <p:sldId id="292" r:id="rId25"/>
    <p:sldId id="293" r:id="rId26"/>
    <p:sldId id="294" r:id="rId27"/>
    <p:sldId id="296" r:id="rId28"/>
    <p:sldId id="297" r:id="rId29"/>
    <p:sldId id="303" r:id="rId30"/>
    <p:sldId id="308" r:id="rId31"/>
    <p:sldId id="290" r:id="rId32"/>
    <p:sldId id="279"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IOA Partner Services" id="{2FAFD850-0343-4CA0-AA7B-040AD6CA6E8B}">
          <p14:sldIdLst>
            <p14:sldId id="285"/>
            <p14:sldId id="286"/>
            <p14:sldId id="310"/>
            <p14:sldId id="257"/>
            <p14:sldId id="281"/>
            <p14:sldId id="287"/>
            <p14:sldId id="282"/>
            <p14:sldId id="261"/>
            <p14:sldId id="284"/>
            <p14:sldId id="266"/>
            <p14:sldId id="301"/>
            <p14:sldId id="302"/>
            <p14:sldId id="309"/>
            <p14:sldId id="295"/>
            <p14:sldId id="298"/>
            <p14:sldId id="289"/>
            <p14:sldId id="304"/>
            <p14:sldId id="306"/>
            <p14:sldId id="305"/>
            <p14:sldId id="291"/>
            <p14:sldId id="292"/>
            <p14:sldId id="293"/>
            <p14:sldId id="294"/>
            <p14:sldId id="296"/>
            <p14:sldId id="297"/>
            <p14:sldId id="303"/>
            <p14:sldId id="308"/>
            <p14:sldId id="290"/>
            <p14:sldId id="2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D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94645" autoAdjust="0"/>
  </p:normalViewPr>
  <p:slideViewPr>
    <p:cSldViewPr snapToGrid="0" snapToObjects="1">
      <p:cViewPr varScale="1">
        <p:scale>
          <a:sx n="68" d="100"/>
          <a:sy n="68" d="100"/>
        </p:scale>
        <p:origin x="14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hyperlink" Target="https://docs.google.com/presentation/d/1eS-HXbDJWvWfEwBjZDsDnyCKRrCewPQ_gQcwJTu_OeU/edit?usp=sharing" TargetMode="External"/><Relationship Id="rId3" Type="http://schemas.openxmlformats.org/officeDocument/2006/relationships/hyperlink" Target="https://dhss.delaware.gov/dhss/dss/tanf.html" TargetMode="External"/><Relationship Id="rId7" Type="http://schemas.openxmlformats.org/officeDocument/2006/relationships/hyperlink" Target="https://dhss.delaware.gov/dhss/dss/cpsu.html" TargetMode="External"/><Relationship Id="rId2" Type="http://schemas.openxmlformats.org/officeDocument/2006/relationships/hyperlink" Target="https://docs.google.com/presentation/d/1yoeumNiFO_S0oT2J5ydEy2UM7suhhXhksNpCA21wMtI/edit?usp=sharing" TargetMode="External"/><Relationship Id="rId1" Type="http://schemas.openxmlformats.org/officeDocument/2006/relationships/hyperlink" Target="https://dhss.delaware.gov/dhss/dsaapd/pathways_services.html" TargetMode="External"/><Relationship Id="rId6" Type="http://schemas.openxmlformats.org/officeDocument/2006/relationships/hyperlink" Target="https://standbymede.org/" TargetMode="External"/><Relationship Id="rId5" Type="http://schemas.openxmlformats.org/officeDocument/2006/relationships/hyperlink" Target="https://dhss.delaware.gov/dhss/dssc/comresast.html" TargetMode="External"/><Relationship Id="rId4" Type="http://schemas.openxmlformats.org/officeDocument/2006/relationships/hyperlink" Target="https://docs.google.com/presentation/d/11n0MosY5aqMMTcZmy63qhGaWfqBxS4FSRF-GPdTZCPg/edit?usp=sharing"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www.doe.k12.de.us/domain/429" TargetMode="External"/><Relationship Id="rId2" Type="http://schemas.openxmlformats.org/officeDocument/2006/relationships/hyperlink" Target="https://joblink.delaware.gov/ada/r/resources" TargetMode="External"/><Relationship Id="rId1" Type="http://schemas.openxmlformats.org/officeDocument/2006/relationships/hyperlink" Target="https://www.doe.k12.de.us/domain/164" TargetMode="External"/><Relationship Id="rId4" Type="http://schemas.openxmlformats.org/officeDocument/2006/relationships/hyperlink" Target="https://www.doe.k12.de.us/Page/3651"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docs.google.com/presentation/d/11n0MosY5aqMMTcZmy63qhGaWfqBxS4FSRF-GPdTZCPg/edit?usp=sharing" TargetMode="External"/><Relationship Id="rId7" Type="http://schemas.openxmlformats.org/officeDocument/2006/relationships/hyperlink" Target="https://docs.google.com/presentation/d/1eS-HXbDJWvWfEwBjZDsDnyCKRrCewPQ_gQcwJTu_OeU/edit?usp=sharing" TargetMode="External"/><Relationship Id="rId2" Type="http://schemas.openxmlformats.org/officeDocument/2006/relationships/hyperlink" Target="https://docs.google.com/presentation/d/1yoeumNiFO_S0oT2J5ydEy2UM7suhhXhksNpCA21wMtI/edit?usp=sharing" TargetMode="External"/><Relationship Id="rId1" Type="http://schemas.openxmlformats.org/officeDocument/2006/relationships/hyperlink" Target="https://dhss.delaware.gov/dhss/dsaapd/pathways_services.html" TargetMode="External"/><Relationship Id="rId6" Type="http://schemas.openxmlformats.org/officeDocument/2006/relationships/hyperlink" Target="https://dhss.delaware.gov/dhss/dss/cpsu.html" TargetMode="External"/><Relationship Id="rId5" Type="http://schemas.openxmlformats.org/officeDocument/2006/relationships/hyperlink" Target="https://standbymede.org/" TargetMode="External"/><Relationship Id="rId4" Type="http://schemas.openxmlformats.org/officeDocument/2006/relationships/hyperlink" Target="https://dhss.delaware.gov/dhss/dssc/comresast.html"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www.doe.k12.de.us/domain/429" TargetMode="External"/><Relationship Id="rId2" Type="http://schemas.openxmlformats.org/officeDocument/2006/relationships/hyperlink" Target="https://joblink.delaware.gov/ada/r/resources" TargetMode="External"/><Relationship Id="rId1" Type="http://schemas.openxmlformats.org/officeDocument/2006/relationships/hyperlink" Target="https://www.doe.k12.de.us/domain/164" TargetMode="External"/><Relationship Id="rId4" Type="http://schemas.openxmlformats.org/officeDocument/2006/relationships/hyperlink" Target="https://www.doe.k12.de.us/Page/365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A05A1C-11D4-4FCB-B1B9-68BC3DEDF89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3F76A415-CE4F-4339-8B4C-A9A359E6E37B}">
      <dgm:prSet/>
      <dgm:spPr/>
      <dgm:t>
        <a:bodyPr/>
        <a:lstStyle/>
        <a:p>
          <a:r>
            <a:rPr lang="en-US" dirty="0">
              <a:hlinkClick xmlns:r="http://schemas.openxmlformats.org/officeDocument/2006/relationships" r:id="rId1"/>
            </a:rPr>
            <a:t>Employment</a:t>
          </a:r>
          <a:r>
            <a:rPr lang="en-US" dirty="0"/>
            <a:t> and Training</a:t>
          </a:r>
        </a:p>
      </dgm:t>
    </dgm:pt>
    <dgm:pt modelId="{B4998275-1ACB-40B3-83D5-F5E43886869F}" type="parTrans" cxnId="{EFA79E79-D324-4026-BE79-0BD5502D0CE5}">
      <dgm:prSet/>
      <dgm:spPr/>
      <dgm:t>
        <a:bodyPr/>
        <a:lstStyle/>
        <a:p>
          <a:endParaRPr lang="en-US"/>
        </a:p>
      </dgm:t>
    </dgm:pt>
    <dgm:pt modelId="{14515F46-79F3-4D1E-A3B2-3496F191C616}" type="sibTrans" cxnId="{EFA79E79-D324-4026-BE79-0BD5502D0CE5}">
      <dgm:prSet/>
      <dgm:spPr/>
      <dgm:t>
        <a:bodyPr/>
        <a:lstStyle/>
        <a:p>
          <a:endParaRPr lang="en-US"/>
        </a:p>
      </dgm:t>
    </dgm:pt>
    <dgm:pt modelId="{ABAED621-20BB-4D5A-B76F-3802EE84E171}">
      <dgm:prSet/>
      <dgm:spPr/>
      <dgm:t>
        <a:bodyPr/>
        <a:lstStyle/>
        <a:p>
          <a:r>
            <a:rPr lang="en-US" dirty="0">
              <a:hlinkClick xmlns:r="http://schemas.openxmlformats.org/officeDocument/2006/relationships" r:id="rId2"/>
            </a:rPr>
            <a:t>Temporary Assistance to Needy Families </a:t>
          </a:r>
          <a:endParaRPr lang="en-US" dirty="0"/>
        </a:p>
      </dgm:t>
      <dgm:extLst>
        <a:ext uri="{E40237B7-FDA0-4F09-8148-C483321AD2D9}">
          <dgm14:cNvPr xmlns:dgm14="http://schemas.microsoft.com/office/drawing/2010/diagram" id="0" name="">
            <a:hlinkClick xmlns:r="http://schemas.openxmlformats.org/officeDocument/2006/relationships" r:id="rId3"/>
          </dgm14:cNvPr>
        </a:ext>
      </dgm:extLst>
    </dgm:pt>
    <dgm:pt modelId="{748A35A0-994B-40A4-A9D6-279720D84410}" type="parTrans" cxnId="{5FD4AE4F-9266-4B8D-AFA5-090934A54D59}">
      <dgm:prSet/>
      <dgm:spPr/>
      <dgm:t>
        <a:bodyPr/>
        <a:lstStyle/>
        <a:p>
          <a:endParaRPr lang="en-US"/>
        </a:p>
      </dgm:t>
    </dgm:pt>
    <dgm:pt modelId="{465F719C-22F3-40BA-B120-FD939DCE70AF}" type="sibTrans" cxnId="{5FD4AE4F-9266-4B8D-AFA5-090934A54D59}">
      <dgm:prSet/>
      <dgm:spPr/>
      <dgm:t>
        <a:bodyPr/>
        <a:lstStyle/>
        <a:p>
          <a:endParaRPr lang="en-US"/>
        </a:p>
      </dgm:t>
    </dgm:pt>
    <dgm:pt modelId="{8B59FFA7-420E-4D84-AA6E-095158EEBE58}">
      <dgm:prSet/>
      <dgm:spPr/>
      <dgm:t>
        <a:bodyPr/>
        <a:lstStyle/>
        <a:p>
          <a:r>
            <a:rPr lang="en-US" dirty="0">
              <a:hlinkClick xmlns:r="http://schemas.openxmlformats.org/officeDocument/2006/relationships" r:id="rId4"/>
            </a:rPr>
            <a:t>Re-entry</a:t>
          </a:r>
          <a:r>
            <a:rPr lang="en-US" dirty="0"/>
            <a:t> to Housing Program</a:t>
          </a:r>
        </a:p>
      </dgm:t>
    </dgm:pt>
    <dgm:pt modelId="{84B0710A-6C9C-492D-B31A-1D06026FC367}" type="parTrans" cxnId="{B654A6B9-F4E6-4E53-AB18-6E01F7F7201C}">
      <dgm:prSet/>
      <dgm:spPr/>
      <dgm:t>
        <a:bodyPr/>
        <a:lstStyle/>
        <a:p>
          <a:endParaRPr lang="en-US"/>
        </a:p>
      </dgm:t>
    </dgm:pt>
    <dgm:pt modelId="{CE15A4F7-0035-455C-BBAE-2D0200E496F7}" type="sibTrans" cxnId="{B654A6B9-F4E6-4E53-AB18-6E01F7F7201C}">
      <dgm:prSet/>
      <dgm:spPr/>
      <dgm:t>
        <a:bodyPr/>
        <a:lstStyle/>
        <a:p>
          <a:endParaRPr lang="en-US"/>
        </a:p>
      </dgm:t>
    </dgm:pt>
    <dgm:pt modelId="{189CD7C9-8BB4-4FDB-A9D9-16A1DA1538E7}">
      <dgm:prSet/>
      <dgm:spPr/>
      <dgm:t>
        <a:bodyPr/>
        <a:lstStyle/>
        <a:p>
          <a:r>
            <a:rPr lang="en-US" dirty="0"/>
            <a:t>TANF &amp; TANF Like </a:t>
          </a:r>
          <a:r>
            <a:rPr lang="en-US" dirty="0">
              <a:hlinkClick xmlns:r="http://schemas.openxmlformats.org/officeDocument/2006/relationships" r:id="rId5"/>
            </a:rPr>
            <a:t>Rental</a:t>
          </a:r>
          <a:r>
            <a:rPr lang="en-US" dirty="0"/>
            <a:t> and Utility Assistance</a:t>
          </a:r>
        </a:p>
      </dgm:t>
    </dgm:pt>
    <dgm:pt modelId="{FA82382A-0FB0-464B-906A-6EC48AACF0D1}" type="parTrans" cxnId="{B07602C3-9B4D-44CE-A0A2-521F4FE08B4E}">
      <dgm:prSet/>
      <dgm:spPr/>
      <dgm:t>
        <a:bodyPr/>
        <a:lstStyle/>
        <a:p>
          <a:endParaRPr lang="en-US"/>
        </a:p>
      </dgm:t>
    </dgm:pt>
    <dgm:pt modelId="{F782ECDD-AD9A-4BA6-9893-2B568C79FF1D}" type="sibTrans" cxnId="{B07602C3-9B4D-44CE-A0A2-521F4FE08B4E}">
      <dgm:prSet/>
      <dgm:spPr/>
      <dgm:t>
        <a:bodyPr/>
        <a:lstStyle/>
        <a:p>
          <a:endParaRPr lang="en-US"/>
        </a:p>
      </dgm:t>
    </dgm:pt>
    <dgm:pt modelId="{8A2E5CAC-A97F-4177-B271-7A5EDCF8BA53}">
      <dgm:prSet/>
      <dgm:spPr/>
      <dgm:t>
        <a:bodyPr/>
        <a:lstStyle/>
        <a:p>
          <a:r>
            <a:rPr lang="en-US" dirty="0">
              <a:hlinkClick xmlns:r="http://schemas.openxmlformats.org/officeDocument/2006/relationships" r:id="rId6"/>
            </a:rPr>
            <a:t>$</a:t>
          </a:r>
          <a:r>
            <a:rPr lang="en-US" dirty="0" err="1">
              <a:hlinkClick xmlns:r="http://schemas.openxmlformats.org/officeDocument/2006/relationships" r:id="rId6"/>
            </a:rPr>
            <a:t>tand</a:t>
          </a:r>
          <a:r>
            <a:rPr lang="en-US" dirty="0">
              <a:hlinkClick xmlns:r="http://schemas.openxmlformats.org/officeDocument/2006/relationships" r:id="rId6"/>
            </a:rPr>
            <a:t> By Me</a:t>
          </a:r>
          <a:endParaRPr lang="en-US" dirty="0"/>
        </a:p>
      </dgm:t>
    </dgm:pt>
    <dgm:pt modelId="{AE70B472-A0FB-486A-82C5-54A8DA095040}" type="parTrans" cxnId="{60516B21-8F0F-451F-B533-B546E11D572D}">
      <dgm:prSet/>
      <dgm:spPr/>
      <dgm:t>
        <a:bodyPr/>
        <a:lstStyle/>
        <a:p>
          <a:endParaRPr lang="en-US"/>
        </a:p>
      </dgm:t>
    </dgm:pt>
    <dgm:pt modelId="{118123B6-5322-40D8-8FF4-CD7718AF5A75}" type="sibTrans" cxnId="{60516B21-8F0F-451F-B533-B546E11D572D}">
      <dgm:prSet/>
      <dgm:spPr/>
      <dgm:t>
        <a:bodyPr/>
        <a:lstStyle/>
        <a:p>
          <a:endParaRPr lang="en-US"/>
        </a:p>
      </dgm:t>
    </dgm:pt>
    <dgm:pt modelId="{BF13E163-40C5-49D3-B9AD-5EDC7A4417D9}">
      <dgm:prSet/>
      <dgm:spPr/>
      <dgm:t>
        <a:bodyPr/>
        <a:lstStyle/>
        <a:p>
          <a:r>
            <a:rPr lang="en-US" dirty="0"/>
            <a:t>Community </a:t>
          </a:r>
          <a:r>
            <a:rPr lang="en-US" dirty="0">
              <a:hlinkClick xmlns:r="http://schemas.openxmlformats.org/officeDocument/2006/relationships" r:id="rId7"/>
            </a:rPr>
            <a:t>Partner</a:t>
          </a:r>
          <a:r>
            <a:rPr lang="en-US" dirty="0"/>
            <a:t> Support Unit</a:t>
          </a:r>
        </a:p>
      </dgm:t>
    </dgm:pt>
    <dgm:pt modelId="{F4A956F3-A0D6-4B5F-9D29-DBC55996C798}" type="parTrans" cxnId="{815C1809-90F3-4329-A8C9-474CB5F63C86}">
      <dgm:prSet/>
      <dgm:spPr/>
      <dgm:t>
        <a:bodyPr/>
        <a:lstStyle/>
        <a:p>
          <a:endParaRPr lang="en-US"/>
        </a:p>
      </dgm:t>
    </dgm:pt>
    <dgm:pt modelId="{97C144A8-71F0-4C0C-B55C-9C7DDA3E4EBB}" type="sibTrans" cxnId="{815C1809-90F3-4329-A8C9-474CB5F63C86}">
      <dgm:prSet/>
      <dgm:spPr/>
      <dgm:t>
        <a:bodyPr/>
        <a:lstStyle/>
        <a:p>
          <a:endParaRPr lang="en-US"/>
        </a:p>
      </dgm:t>
    </dgm:pt>
    <dgm:pt modelId="{6ED445BD-090D-496D-8DA1-4B0DDB36C7FB}">
      <dgm:prSet/>
      <dgm:spPr/>
      <dgm:t>
        <a:bodyPr/>
        <a:lstStyle/>
        <a:p>
          <a:r>
            <a:rPr lang="en-US" dirty="0"/>
            <a:t>Work Opportunities Networks to Develop Employment </a:t>
          </a:r>
          <a:r>
            <a:rPr lang="en-US" dirty="0">
              <a:hlinkClick xmlns:r="http://schemas.openxmlformats.org/officeDocument/2006/relationships" r:id="rId8"/>
            </a:rPr>
            <a:t>Readiness</a:t>
          </a:r>
          <a:r>
            <a:rPr lang="en-US" dirty="0"/>
            <a:t> (W.O.N.D.E.R. WORKS)</a:t>
          </a:r>
        </a:p>
      </dgm:t>
    </dgm:pt>
    <dgm:pt modelId="{8311C21B-67C0-4040-BFD6-CDFD3A1711A9}" type="parTrans" cxnId="{8A21F9DE-230E-46E9-8F31-CA7ABED57F9A}">
      <dgm:prSet/>
      <dgm:spPr/>
      <dgm:t>
        <a:bodyPr/>
        <a:lstStyle/>
        <a:p>
          <a:endParaRPr lang="en-US"/>
        </a:p>
      </dgm:t>
    </dgm:pt>
    <dgm:pt modelId="{B7D01ECD-9271-42D3-91AA-6362BB80CF4F}" type="sibTrans" cxnId="{8A21F9DE-230E-46E9-8F31-CA7ABED57F9A}">
      <dgm:prSet/>
      <dgm:spPr/>
      <dgm:t>
        <a:bodyPr/>
        <a:lstStyle/>
        <a:p>
          <a:endParaRPr lang="en-US"/>
        </a:p>
      </dgm:t>
    </dgm:pt>
    <dgm:pt modelId="{F4ADDADF-E90B-46E0-90A6-FDE06FD04D32}" type="pres">
      <dgm:prSet presAssocID="{71A05A1C-11D4-4FCB-B1B9-68BC3DEDF890}" presName="diagram" presStyleCnt="0">
        <dgm:presLayoutVars>
          <dgm:dir/>
          <dgm:resizeHandles val="exact"/>
        </dgm:presLayoutVars>
      </dgm:prSet>
      <dgm:spPr/>
    </dgm:pt>
    <dgm:pt modelId="{3ACF03B8-56C3-41EA-B356-10B62E42F103}" type="pres">
      <dgm:prSet presAssocID="{3F76A415-CE4F-4339-8B4C-A9A359E6E37B}" presName="node" presStyleLbl="node1" presStyleIdx="0" presStyleCnt="7">
        <dgm:presLayoutVars>
          <dgm:bulletEnabled val="1"/>
        </dgm:presLayoutVars>
      </dgm:prSet>
      <dgm:spPr/>
    </dgm:pt>
    <dgm:pt modelId="{B4BEF99F-CC54-4D08-81A5-5357BBD128C4}" type="pres">
      <dgm:prSet presAssocID="{14515F46-79F3-4D1E-A3B2-3496F191C616}" presName="sibTrans" presStyleCnt="0"/>
      <dgm:spPr/>
    </dgm:pt>
    <dgm:pt modelId="{B2680F4A-AD5F-49AF-90AF-6CB636117DD2}" type="pres">
      <dgm:prSet presAssocID="{ABAED621-20BB-4D5A-B76F-3802EE84E171}" presName="node" presStyleLbl="node1" presStyleIdx="1" presStyleCnt="7">
        <dgm:presLayoutVars>
          <dgm:bulletEnabled val="1"/>
        </dgm:presLayoutVars>
      </dgm:prSet>
      <dgm:spPr/>
    </dgm:pt>
    <dgm:pt modelId="{9D410800-9128-42C6-8D51-39840FAD6F84}" type="pres">
      <dgm:prSet presAssocID="{465F719C-22F3-40BA-B120-FD939DCE70AF}" presName="sibTrans" presStyleCnt="0"/>
      <dgm:spPr/>
    </dgm:pt>
    <dgm:pt modelId="{483479C7-06B0-44AE-9586-4E9A74E0FA5D}" type="pres">
      <dgm:prSet presAssocID="{8B59FFA7-420E-4D84-AA6E-095158EEBE58}" presName="node" presStyleLbl="node1" presStyleIdx="2" presStyleCnt="7">
        <dgm:presLayoutVars>
          <dgm:bulletEnabled val="1"/>
        </dgm:presLayoutVars>
      </dgm:prSet>
      <dgm:spPr/>
    </dgm:pt>
    <dgm:pt modelId="{F4D23998-2BA2-4FA8-A647-BB5BF517DDA6}" type="pres">
      <dgm:prSet presAssocID="{CE15A4F7-0035-455C-BBAE-2D0200E496F7}" presName="sibTrans" presStyleCnt="0"/>
      <dgm:spPr/>
    </dgm:pt>
    <dgm:pt modelId="{9969067C-B6B0-4759-8377-FE182592391E}" type="pres">
      <dgm:prSet presAssocID="{189CD7C9-8BB4-4FDB-A9D9-16A1DA1538E7}" presName="node" presStyleLbl="node1" presStyleIdx="3" presStyleCnt="7">
        <dgm:presLayoutVars>
          <dgm:bulletEnabled val="1"/>
        </dgm:presLayoutVars>
      </dgm:prSet>
      <dgm:spPr/>
    </dgm:pt>
    <dgm:pt modelId="{46CF25C7-F93F-4E22-A6F9-6C156C87468B}" type="pres">
      <dgm:prSet presAssocID="{F782ECDD-AD9A-4BA6-9893-2B568C79FF1D}" presName="sibTrans" presStyleCnt="0"/>
      <dgm:spPr/>
    </dgm:pt>
    <dgm:pt modelId="{CF556142-AF72-493E-9343-29456AEB75A8}" type="pres">
      <dgm:prSet presAssocID="{8A2E5CAC-A97F-4177-B271-7A5EDCF8BA53}" presName="node" presStyleLbl="node1" presStyleIdx="4" presStyleCnt="7">
        <dgm:presLayoutVars>
          <dgm:bulletEnabled val="1"/>
        </dgm:presLayoutVars>
      </dgm:prSet>
      <dgm:spPr/>
    </dgm:pt>
    <dgm:pt modelId="{947C3A0A-58A6-48C7-92B7-71E74C06EC71}" type="pres">
      <dgm:prSet presAssocID="{118123B6-5322-40D8-8FF4-CD7718AF5A75}" presName="sibTrans" presStyleCnt="0"/>
      <dgm:spPr/>
    </dgm:pt>
    <dgm:pt modelId="{23082F0F-4A61-46EB-95B2-DC2A5C3E93D2}" type="pres">
      <dgm:prSet presAssocID="{BF13E163-40C5-49D3-B9AD-5EDC7A4417D9}" presName="node" presStyleLbl="node1" presStyleIdx="5" presStyleCnt="7">
        <dgm:presLayoutVars>
          <dgm:bulletEnabled val="1"/>
        </dgm:presLayoutVars>
      </dgm:prSet>
      <dgm:spPr/>
    </dgm:pt>
    <dgm:pt modelId="{59ADE5A2-C700-4FAB-A0F4-B736BB9A8015}" type="pres">
      <dgm:prSet presAssocID="{97C144A8-71F0-4C0C-B55C-9C7DDA3E4EBB}" presName="sibTrans" presStyleCnt="0"/>
      <dgm:spPr/>
    </dgm:pt>
    <dgm:pt modelId="{6BDD4F91-7B6E-4327-B137-B4419335ADF5}" type="pres">
      <dgm:prSet presAssocID="{6ED445BD-090D-496D-8DA1-4B0DDB36C7FB}" presName="node" presStyleLbl="node1" presStyleIdx="6" presStyleCnt="7" custScaleX="131293" custScaleY="96131">
        <dgm:presLayoutVars>
          <dgm:bulletEnabled val="1"/>
        </dgm:presLayoutVars>
      </dgm:prSet>
      <dgm:spPr/>
    </dgm:pt>
  </dgm:ptLst>
  <dgm:cxnLst>
    <dgm:cxn modelId="{815C1809-90F3-4329-A8C9-474CB5F63C86}" srcId="{71A05A1C-11D4-4FCB-B1B9-68BC3DEDF890}" destId="{BF13E163-40C5-49D3-B9AD-5EDC7A4417D9}" srcOrd="5" destOrd="0" parTransId="{F4A956F3-A0D6-4B5F-9D29-DBC55996C798}" sibTransId="{97C144A8-71F0-4C0C-B55C-9C7DDA3E4EBB}"/>
    <dgm:cxn modelId="{FF343816-CB3A-41BF-B99E-AA87BC222664}" type="presOf" srcId="{8A2E5CAC-A97F-4177-B271-7A5EDCF8BA53}" destId="{CF556142-AF72-493E-9343-29456AEB75A8}" srcOrd="0" destOrd="0" presId="urn:microsoft.com/office/officeart/2005/8/layout/default"/>
    <dgm:cxn modelId="{60516B21-8F0F-451F-B533-B546E11D572D}" srcId="{71A05A1C-11D4-4FCB-B1B9-68BC3DEDF890}" destId="{8A2E5CAC-A97F-4177-B271-7A5EDCF8BA53}" srcOrd="4" destOrd="0" parTransId="{AE70B472-A0FB-486A-82C5-54A8DA095040}" sibTransId="{118123B6-5322-40D8-8FF4-CD7718AF5A75}"/>
    <dgm:cxn modelId="{5115D43E-4255-4E5E-8729-665B3E3C0224}" type="presOf" srcId="{6ED445BD-090D-496D-8DA1-4B0DDB36C7FB}" destId="{6BDD4F91-7B6E-4327-B137-B4419335ADF5}" srcOrd="0" destOrd="0" presId="urn:microsoft.com/office/officeart/2005/8/layout/default"/>
    <dgm:cxn modelId="{D9CA204D-CB7D-438C-B433-CDDF73FB05FD}" type="presOf" srcId="{BF13E163-40C5-49D3-B9AD-5EDC7A4417D9}" destId="{23082F0F-4A61-46EB-95B2-DC2A5C3E93D2}" srcOrd="0" destOrd="0" presId="urn:microsoft.com/office/officeart/2005/8/layout/default"/>
    <dgm:cxn modelId="{5FD4AE4F-9266-4B8D-AFA5-090934A54D59}" srcId="{71A05A1C-11D4-4FCB-B1B9-68BC3DEDF890}" destId="{ABAED621-20BB-4D5A-B76F-3802EE84E171}" srcOrd="1" destOrd="0" parTransId="{748A35A0-994B-40A4-A9D6-279720D84410}" sibTransId="{465F719C-22F3-40BA-B120-FD939DCE70AF}"/>
    <dgm:cxn modelId="{3B6CC750-333E-4747-BA92-29F47CDA129D}" type="presOf" srcId="{189CD7C9-8BB4-4FDB-A9D9-16A1DA1538E7}" destId="{9969067C-B6B0-4759-8377-FE182592391E}" srcOrd="0" destOrd="0" presId="urn:microsoft.com/office/officeart/2005/8/layout/default"/>
    <dgm:cxn modelId="{EFA79E79-D324-4026-BE79-0BD5502D0CE5}" srcId="{71A05A1C-11D4-4FCB-B1B9-68BC3DEDF890}" destId="{3F76A415-CE4F-4339-8B4C-A9A359E6E37B}" srcOrd="0" destOrd="0" parTransId="{B4998275-1ACB-40B3-83D5-F5E43886869F}" sibTransId="{14515F46-79F3-4D1E-A3B2-3496F191C616}"/>
    <dgm:cxn modelId="{8A47DE94-4EE4-4340-9187-E58DEA6C12F0}" type="presOf" srcId="{3F76A415-CE4F-4339-8B4C-A9A359E6E37B}" destId="{3ACF03B8-56C3-41EA-B356-10B62E42F103}" srcOrd="0" destOrd="0" presId="urn:microsoft.com/office/officeart/2005/8/layout/default"/>
    <dgm:cxn modelId="{4589FEA7-98C2-490B-9034-C731FCBAD4B8}" type="presOf" srcId="{ABAED621-20BB-4D5A-B76F-3802EE84E171}" destId="{B2680F4A-AD5F-49AF-90AF-6CB636117DD2}" srcOrd="0" destOrd="0" presId="urn:microsoft.com/office/officeart/2005/8/layout/default"/>
    <dgm:cxn modelId="{83AFA1B8-C281-4464-BD94-578CA7373364}" type="presOf" srcId="{8B59FFA7-420E-4D84-AA6E-095158EEBE58}" destId="{483479C7-06B0-44AE-9586-4E9A74E0FA5D}" srcOrd="0" destOrd="0" presId="urn:microsoft.com/office/officeart/2005/8/layout/default"/>
    <dgm:cxn modelId="{B654A6B9-F4E6-4E53-AB18-6E01F7F7201C}" srcId="{71A05A1C-11D4-4FCB-B1B9-68BC3DEDF890}" destId="{8B59FFA7-420E-4D84-AA6E-095158EEBE58}" srcOrd="2" destOrd="0" parTransId="{84B0710A-6C9C-492D-B31A-1D06026FC367}" sibTransId="{CE15A4F7-0035-455C-BBAE-2D0200E496F7}"/>
    <dgm:cxn modelId="{B07602C3-9B4D-44CE-A0A2-521F4FE08B4E}" srcId="{71A05A1C-11D4-4FCB-B1B9-68BC3DEDF890}" destId="{189CD7C9-8BB4-4FDB-A9D9-16A1DA1538E7}" srcOrd="3" destOrd="0" parTransId="{FA82382A-0FB0-464B-906A-6EC48AACF0D1}" sibTransId="{F782ECDD-AD9A-4BA6-9893-2B568C79FF1D}"/>
    <dgm:cxn modelId="{8A21F9DE-230E-46E9-8F31-CA7ABED57F9A}" srcId="{71A05A1C-11D4-4FCB-B1B9-68BC3DEDF890}" destId="{6ED445BD-090D-496D-8DA1-4B0DDB36C7FB}" srcOrd="6" destOrd="0" parTransId="{8311C21B-67C0-4040-BFD6-CDFD3A1711A9}" sibTransId="{B7D01ECD-9271-42D3-91AA-6362BB80CF4F}"/>
    <dgm:cxn modelId="{4CFBE0DF-C443-4635-8F54-855B050CA1A1}" type="presOf" srcId="{71A05A1C-11D4-4FCB-B1B9-68BC3DEDF890}" destId="{F4ADDADF-E90B-46E0-90A6-FDE06FD04D32}" srcOrd="0" destOrd="0" presId="urn:microsoft.com/office/officeart/2005/8/layout/default"/>
    <dgm:cxn modelId="{62C25FFB-67F8-4BD5-B2B1-B96D050BB4CC}" type="presParOf" srcId="{F4ADDADF-E90B-46E0-90A6-FDE06FD04D32}" destId="{3ACF03B8-56C3-41EA-B356-10B62E42F103}" srcOrd="0" destOrd="0" presId="urn:microsoft.com/office/officeart/2005/8/layout/default"/>
    <dgm:cxn modelId="{BC890953-3C65-4918-BDEE-7449E9C0785F}" type="presParOf" srcId="{F4ADDADF-E90B-46E0-90A6-FDE06FD04D32}" destId="{B4BEF99F-CC54-4D08-81A5-5357BBD128C4}" srcOrd="1" destOrd="0" presId="urn:microsoft.com/office/officeart/2005/8/layout/default"/>
    <dgm:cxn modelId="{5B3467F3-821F-4167-9009-8C6431CA1FE9}" type="presParOf" srcId="{F4ADDADF-E90B-46E0-90A6-FDE06FD04D32}" destId="{B2680F4A-AD5F-49AF-90AF-6CB636117DD2}" srcOrd="2" destOrd="0" presId="urn:microsoft.com/office/officeart/2005/8/layout/default"/>
    <dgm:cxn modelId="{FFA90A96-A46C-4305-855E-44610498F961}" type="presParOf" srcId="{F4ADDADF-E90B-46E0-90A6-FDE06FD04D32}" destId="{9D410800-9128-42C6-8D51-39840FAD6F84}" srcOrd="3" destOrd="0" presId="urn:microsoft.com/office/officeart/2005/8/layout/default"/>
    <dgm:cxn modelId="{09D4E0B9-B905-412E-BBA6-6FFB0B7AAAC1}" type="presParOf" srcId="{F4ADDADF-E90B-46E0-90A6-FDE06FD04D32}" destId="{483479C7-06B0-44AE-9586-4E9A74E0FA5D}" srcOrd="4" destOrd="0" presId="urn:microsoft.com/office/officeart/2005/8/layout/default"/>
    <dgm:cxn modelId="{ABE34D52-D133-422E-9FA6-2BC2B0011CC8}" type="presParOf" srcId="{F4ADDADF-E90B-46E0-90A6-FDE06FD04D32}" destId="{F4D23998-2BA2-4FA8-A647-BB5BF517DDA6}" srcOrd="5" destOrd="0" presId="urn:microsoft.com/office/officeart/2005/8/layout/default"/>
    <dgm:cxn modelId="{3084DC9E-3817-458A-B9EF-D3DBDB4B202B}" type="presParOf" srcId="{F4ADDADF-E90B-46E0-90A6-FDE06FD04D32}" destId="{9969067C-B6B0-4759-8377-FE182592391E}" srcOrd="6" destOrd="0" presId="urn:microsoft.com/office/officeart/2005/8/layout/default"/>
    <dgm:cxn modelId="{26C78083-4BEC-4BD5-AEB2-2E51324CD639}" type="presParOf" srcId="{F4ADDADF-E90B-46E0-90A6-FDE06FD04D32}" destId="{46CF25C7-F93F-4E22-A6F9-6C156C87468B}" srcOrd="7" destOrd="0" presId="urn:microsoft.com/office/officeart/2005/8/layout/default"/>
    <dgm:cxn modelId="{A308200E-AF89-4643-8AD1-00114E43255F}" type="presParOf" srcId="{F4ADDADF-E90B-46E0-90A6-FDE06FD04D32}" destId="{CF556142-AF72-493E-9343-29456AEB75A8}" srcOrd="8" destOrd="0" presId="urn:microsoft.com/office/officeart/2005/8/layout/default"/>
    <dgm:cxn modelId="{ECF60E0D-8A4E-4318-99CC-7479B1001534}" type="presParOf" srcId="{F4ADDADF-E90B-46E0-90A6-FDE06FD04D32}" destId="{947C3A0A-58A6-48C7-92B7-71E74C06EC71}" srcOrd="9" destOrd="0" presId="urn:microsoft.com/office/officeart/2005/8/layout/default"/>
    <dgm:cxn modelId="{5DBE4A28-2063-4BFA-982D-EFE00B294390}" type="presParOf" srcId="{F4ADDADF-E90B-46E0-90A6-FDE06FD04D32}" destId="{23082F0F-4A61-46EB-95B2-DC2A5C3E93D2}" srcOrd="10" destOrd="0" presId="urn:microsoft.com/office/officeart/2005/8/layout/default"/>
    <dgm:cxn modelId="{9FECE804-5609-41C9-8618-6917549F9247}" type="presParOf" srcId="{F4ADDADF-E90B-46E0-90A6-FDE06FD04D32}" destId="{59ADE5A2-C700-4FAB-A0F4-B736BB9A8015}" srcOrd="11" destOrd="0" presId="urn:microsoft.com/office/officeart/2005/8/layout/default"/>
    <dgm:cxn modelId="{8E07BAA1-BFA9-4D31-B2FE-1BCCEF5CF905}" type="presParOf" srcId="{F4ADDADF-E90B-46E0-90A6-FDE06FD04D32}" destId="{6BDD4F91-7B6E-4327-B137-B4419335ADF5}"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9B21E5-8ECF-45F4-A2F5-A2DF845FF6BB}" type="doc">
      <dgm:prSet loTypeId="urn:microsoft.com/office/officeart/2011/layout/HexagonRadial" loCatId="cycle" qsTypeId="urn:microsoft.com/office/officeart/2005/8/quickstyle/simple1" qsCatId="simple" csTypeId="urn:microsoft.com/office/officeart/2005/8/colors/accent0_3" csCatId="mainScheme" phldr="1"/>
      <dgm:spPr/>
      <dgm:t>
        <a:bodyPr/>
        <a:lstStyle/>
        <a:p>
          <a:endParaRPr lang="en-US"/>
        </a:p>
      </dgm:t>
    </dgm:pt>
    <dgm:pt modelId="{E457FBEE-965D-40CB-A649-14673314E6CF}">
      <dgm:prSet phldrT="[Text]" custT="1"/>
      <dgm:spPr/>
      <dgm:t>
        <a:bodyPr/>
        <a:lstStyle/>
        <a:p>
          <a:r>
            <a:rPr lang="en-US" sz="1100" b="1" dirty="0"/>
            <a:t>Teamwork</a:t>
          </a:r>
        </a:p>
      </dgm:t>
    </dgm:pt>
    <dgm:pt modelId="{9825D906-B6C6-4960-A610-8284FC22C366}" type="parTrans" cxnId="{D416469E-198C-4783-8412-B088CD2A139F}">
      <dgm:prSet/>
      <dgm:spPr/>
      <dgm:t>
        <a:bodyPr/>
        <a:lstStyle/>
        <a:p>
          <a:endParaRPr lang="en-US"/>
        </a:p>
      </dgm:t>
    </dgm:pt>
    <dgm:pt modelId="{008894EC-2D84-4F4D-9219-684437F3E980}" type="sibTrans" cxnId="{D416469E-198C-4783-8412-B088CD2A139F}">
      <dgm:prSet/>
      <dgm:spPr/>
      <dgm:t>
        <a:bodyPr/>
        <a:lstStyle/>
        <a:p>
          <a:endParaRPr lang="en-US"/>
        </a:p>
      </dgm:t>
    </dgm:pt>
    <dgm:pt modelId="{E407F919-10FB-4041-A87A-CB4BF118B679}">
      <dgm:prSet phldrT="[Text]" custT="1"/>
      <dgm:spPr/>
      <dgm:t>
        <a:bodyPr/>
        <a:lstStyle/>
        <a:p>
          <a:r>
            <a:rPr lang="en-US" sz="1100" b="1" dirty="0"/>
            <a:t>Integrity</a:t>
          </a:r>
        </a:p>
      </dgm:t>
    </dgm:pt>
    <dgm:pt modelId="{9D4EC4E3-366B-4FF3-8168-E0D8AA7E0F0F}" type="parTrans" cxnId="{7A4EFE18-78B4-4F52-9316-0E2081CFCE9E}">
      <dgm:prSet/>
      <dgm:spPr/>
      <dgm:t>
        <a:bodyPr/>
        <a:lstStyle/>
        <a:p>
          <a:endParaRPr lang="en-US"/>
        </a:p>
      </dgm:t>
    </dgm:pt>
    <dgm:pt modelId="{6B440EB4-1C64-4DB9-B9D7-038866239019}" type="sibTrans" cxnId="{7A4EFE18-78B4-4F52-9316-0E2081CFCE9E}">
      <dgm:prSet/>
      <dgm:spPr/>
      <dgm:t>
        <a:bodyPr/>
        <a:lstStyle/>
        <a:p>
          <a:endParaRPr lang="en-US"/>
        </a:p>
      </dgm:t>
    </dgm:pt>
    <dgm:pt modelId="{AA1C17FB-F86E-4754-A59C-567D42BC35D0}">
      <dgm:prSet phldrT="[Text]" custT="1"/>
      <dgm:spPr/>
      <dgm:t>
        <a:bodyPr/>
        <a:lstStyle/>
        <a:p>
          <a:r>
            <a:rPr lang="en-US" sz="1100" b="1" dirty="0"/>
            <a:t>Diversity</a:t>
          </a:r>
        </a:p>
      </dgm:t>
    </dgm:pt>
    <dgm:pt modelId="{1D53A0B5-0E40-49DE-9BC7-EFAB9F3B5103}" type="parTrans" cxnId="{00D10545-7032-4361-99AB-BCC5C80527AF}">
      <dgm:prSet/>
      <dgm:spPr/>
      <dgm:t>
        <a:bodyPr/>
        <a:lstStyle/>
        <a:p>
          <a:endParaRPr lang="en-US"/>
        </a:p>
      </dgm:t>
    </dgm:pt>
    <dgm:pt modelId="{095C838A-1461-4837-9D05-8282740B1AB4}" type="sibTrans" cxnId="{00D10545-7032-4361-99AB-BCC5C80527AF}">
      <dgm:prSet/>
      <dgm:spPr/>
      <dgm:t>
        <a:bodyPr/>
        <a:lstStyle/>
        <a:p>
          <a:endParaRPr lang="en-US"/>
        </a:p>
      </dgm:t>
    </dgm:pt>
    <dgm:pt modelId="{DCCBD2EA-BC81-433D-A459-0E2CCCD08CAD}">
      <dgm:prSet phldrT="[Text]" custT="1"/>
      <dgm:spPr/>
      <dgm:t>
        <a:bodyPr/>
        <a:lstStyle/>
        <a:p>
          <a:r>
            <a:rPr lang="en-US" sz="1100" b="1"/>
            <a:t>Customer Focus</a:t>
          </a:r>
          <a:endParaRPr lang="en-US" sz="1100" b="1" dirty="0"/>
        </a:p>
      </dgm:t>
    </dgm:pt>
    <dgm:pt modelId="{82957CE8-763F-4655-8537-CE1DF768C460}" type="parTrans" cxnId="{0CE633FD-CA55-444E-ADBC-7F4F65100BE6}">
      <dgm:prSet/>
      <dgm:spPr/>
      <dgm:t>
        <a:bodyPr/>
        <a:lstStyle/>
        <a:p>
          <a:endParaRPr lang="en-US"/>
        </a:p>
      </dgm:t>
    </dgm:pt>
    <dgm:pt modelId="{EA5CF496-1A99-4896-BE30-AC655482937C}" type="sibTrans" cxnId="{0CE633FD-CA55-444E-ADBC-7F4F65100BE6}">
      <dgm:prSet/>
      <dgm:spPr/>
      <dgm:t>
        <a:bodyPr/>
        <a:lstStyle/>
        <a:p>
          <a:endParaRPr lang="en-US"/>
        </a:p>
      </dgm:t>
    </dgm:pt>
    <dgm:pt modelId="{582B8F0F-0834-4360-AFD6-83B125AB7459}">
      <dgm:prSet phldrT="[Text]"/>
      <dgm:spPr/>
      <dgm:t>
        <a:bodyPr/>
        <a:lstStyle/>
        <a:p>
          <a:endParaRPr lang="en-US" dirty="0"/>
        </a:p>
      </dgm:t>
    </dgm:pt>
    <dgm:pt modelId="{9548BBE8-F51D-4EA7-9B51-F87FFE19CDCD}" type="parTrans" cxnId="{EF73865A-DED0-4A58-BFF5-A10E9300B2C3}">
      <dgm:prSet/>
      <dgm:spPr/>
      <dgm:t>
        <a:bodyPr/>
        <a:lstStyle/>
        <a:p>
          <a:endParaRPr lang="en-US"/>
        </a:p>
      </dgm:t>
    </dgm:pt>
    <dgm:pt modelId="{EEAB726A-3D09-494D-8935-F5743F1E0D48}" type="sibTrans" cxnId="{EF73865A-DED0-4A58-BFF5-A10E9300B2C3}">
      <dgm:prSet/>
      <dgm:spPr/>
      <dgm:t>
        <a:bodyPr/>
        <a:lstStyle/>
        <a:p>
          <a:endParaRPr lang="en-US"/>
        </a:p>
      </dgm:t>
    </dgm:pt>
    <dgm:pt modelId="{0C1FA516-D8C5-4477-8102-37C9732A3276}">
      <dgm:prSet phldrT="[Text]" custT="1"/>
      <dgm:spPr/>
      <dgm:t>
        <a:bodyPr/>
        <a:lstStyle/>
        <a:p>
          <a:r>
            <a:rPr lang="en-US" sz="1100" b="1"/>
            <a:t>Community Involvement</a:t>
          </a:r>
          <a:endParaRPr lang="en-US" sz="1100" b="1" dirty="0"/>
        </a:p>
      </dgm:t>
    </dgm:pt>
    <dgm:pt modelId="{BA8AB94B-3F4D-45DE-98AE-1086409A960D}" type="sibTrans" cxnId="{E29EF316-D970-4AFC-9E6E-D60636BAD561}">
      <dgm:prSet/>
      <dgm:spPr/>
      <dgm:t>
        <a:bodyPr/>
        <a:lstStyle/>
        <a:p>
          <a:endParaRPr lang="en-US"/>
        </a:p>
      </dgm:t>
    </dgm:pt>
    <dgm:pt modelId="{F3772996-7051-484B-B429-7202011B650C}" type="parTrans" cxnId="{E29EF316-D970-4AFC-9E6E-D60636BAD561}">
      <dgm:prSet/>
      <dgm:spPr/>
      <dgm:t>
        <a:bodyPr/>
        <a:lstStyle/>
        <a:p>
          <a:endParaRPr lang="en-US"/>
        </a:p>
      </dgm:t>
    </dgm:pt>
    <dgm:pt modelId="{06A3F826-5592-4A2B-97F4-FD4B12DEB917}">
      <dgm:prSet phldrT="[Text]" custT="1"/>
      <dgm:spPr/>
      <dgm:t>
        <a:bodyPr/>
        <a:lstStyle/>
        <a:p>
          <a:r>
            <a:rPr lang="en-US" sz="1100" b="1" dirty="0"/>
            <a:t>Continuous</a:t>
          </a:r>
          <a:r>
            <a:rPr lang="en-US" sz="1100" dirty="0"/>
            <a:t> </a:t>
          </a:r>
          <a:r>
            <a:rPr lang="en-US" sz="1100" b="1" dirty="0"/>
            <a:t>Improvement</a:t>
          </a:r>
        </a:p>
      </dgm:t>
    </dgm:pt>
    <dgm:pt modelId="{5A262606-E7FB-47D1-A1FF-CDB44A4FAB75}" type="sibTrans" cxnId="{CD6A12FC-1AB8-4E72-93C2-CAF3C0707447}">
      <dgm:prSet/>
      <dgm:spPr/>
      <dgm:t>
        <a:bodyPr/>
        <a:lstStyle/>
        <a:p>
          <a:endParaRPr lang="en-US"/>
        </a:p>
      </dgm:t>
    </dgm:pt>
    <dgm:pt modelId="{38F539C6-45F9-4BE7-8B89-8B0CED148978}" type="parTrans" cxnId="{CD6A12FC-1AB8-4E72-93C2-CAF3C0707447}">
      <dgm:prSet/>
      <dgm:spPr/>
      <dgm:t>
        <a:bodyPr/>
        <a:lstStyle/>
        <a:p>
          <a:endParaRPr lang="en-US"/>
        </a:p>
      </dgm:t>
    </dgm:pt>
    <dgm:pt modelId="{5248868A-FD2A-416F-A92F-021578C681E6}">
      <dgm:prSet phldrT="[Text]" custT="1"/>
      <dgm:spPr/>
      <dgm:t>
        <a:bodyPr/>
        <a:lstStyle/>
        <a:p>
          <a:r>
            <a:rPr lang="en-US" sz="1100" b="1"/>
            <a:t>Respect</a:t>
          </a:r>
          <a:endParaRPr lang="en-US" sz="1100" b="1" dirty="0"/>
        </a:p>
      </dgm:t>
    </dgm:pt>
    <dgm:pt modelId="{E4BF6BA2-3643-4BD8-8B80-890AE219354C}" type="sibTrans" cxnId="{A0DCBAD4-9E8B-4126-AED5-366547F92749}">
      <dgm:prSet/>
      <dgm:spPr/>
      <dgm:t>
        <a:bodyPr/>
        <a:lstStyle/>
        <a:p>
          <a:endParaRPr lang="en-US"/>
        </a:p>
      </dgm:t>
    </dgm:pt>
    <dgm:pt modelId="{CA987785-BAE3-4B6B-92A1-99E1C1EE9099}" type="parTrans" cxnId="{A0DCBAD4-9E8B-4126-AED5-366547F92749}">
      <dgm:prSet/>
      <dgm:spPr/>
      <dgm:t>
        <a:bodyPr/>
        <a:lstStyle/>
        <a:p>
          <a:endParaRPr lang="en-US"/>
        </a:p>
      </dgm:t>
    </dgm:pt>
    <dgm:pt modelId="{BDC9A351-AA49-403F-B79A-4E257D592A8E}">
      <dgm:prSet phldrT="[Text]" custLinFactNeighborX="-1689" custLinFactNeighborY="-2928"/>
      <dgm:spPr/>
      <dgm:t>
        <a:bodyPr/>
        <a:lstStyle/>
        <a:p>
          <a:endParaRPr lang="en-US"/>
        </a:p>
      </dgm:t>
    </dgm:pt>
    <dgm:pt modelId="{DB03ACCD-381E-43EB-967D-AC5AF27350CA}" type="parTrans" cxnId="{18B661BF-8850-4124-BE0E-CF2CF8CF2005}">
      <dgm:prSet/>
      <dgm:spPr/>
      <dgm:t>
        <a:bodyPr/>
        <a:lstStyle/>
        <a:p>
          <a:endParaRPr lang="en-US"/>
        </a:p>
      </dgm:t>
    </dgm:pt>
    <dgm:pt modelId="{CCEF69AA-4645-4961-9266-E4F69F2C5B8D}" type="sibTrans" cxnId="{18B661BF-8850-4124-BE0E-CF2CF8CF2005}">
      <dgm:prSet/>
      <dgm:spPr/>
      <dgm:t>
        <a:bodyPr/>
        <a:lstStyle/>
        <a:p>
          <a:endParaRPr lang="en-US"/>
        </a:p>
      </dgm:t>
    </dgm:pt>
    <dgm:pt modelId="{D6C13602-63EC-4CA8-A000-2424A5646965}">
      <dgm:prSet phldrT="[Text]" custT="1"/>
      <dgm:spPr/>
      <dgm:t>
        <a:bodyPr/>
        <a:lstStyle/>
        <a:p>
          <a:endParaRPr lang="en-US" sz="1100" b="1" dirty="0">
            <a:solidFill>
              <a:schemeClr val="bg1"/>
            </a:solidFill>
          </a:endParaRPr>
        </a:p>
      </dgm:t>
    </dgm:pt>
    <dgm:pt modelId="{E6BBFC7C-DDF4-432E-8B8F-8E8C25503F34}" type="parTrans" cxnId="{66370946-FF5E-425A-9C26-A0E823321654}">
      <dgm:prSet/>
      <dgm:spPr/>
      <dgm:t>
        <a:bodyPr/>
        <a:lstStyle/>
        <a:p>
          <a:endParaRPr lang="en-US"/>
        </a:p>
      </dgm:t>
    </dgm:pt>
    <dgm:pt modelId="{36EA25AF-B549-47D0-9F37-84A59FCBDECD}" type="sibTrans" cxnId="{66370946-FF5E-425A-9C26-A0E823321654}">
      <dgm:prSet/>
      <dgm:spPr/>
      <dgm:t>
        <a:bodyPr/>
        <a:lstStyle/>
        <a:p>
          <a:endParaRPr lang="en-US"/>
        </a:p>
      </dgm:t>
    </dgm:pt>
    <dgm:pt modelId="{EAF8B80D-E85A-4492-AAB9-65EA0269BE56}" type="pres">
      <dgm:prSet presAssocID="{AE9B21E5-8ECF-45F4-A2F5-A2DF845FF6BB}" presName="Name0" presStyleCnt="0">
        <dgm:presLayoutVars>
          <dgm:chMax val="1"/>
          <dgm:chPref val="1"/>
          <dgm:dir/>
          <dgm:animOne val="branch"/>
          <dgm:animLvl val="lvl"/>
        </dgm:presLayoutVars>
      </dgm:prSet>
      <dgm:spPr/>
    </dgm:pt>
    <dgm:pt modelId="{15C704D1-7B8A-4737-82F8-FB3BC8BC1338}" type="pres">
      <dgm:prSet presAssocID="{0C1FA516-D8C5-4477-8102-37C9732A3276}" presName="Parent" presStyleLbl="node0" presStyleIdx="0" presStyleCnt="1" custScaleX="99115" custScaleY="92957" custLinFactNeighborX="4381" custLinFactNeighborY="1267">
        <dgm:presLayoutVars>
          <dgm:chMax val="6"/>
          <dgm:chPref val="6"/>
        </dgm:presLayoutVars>
      </dgm:prSet>
      <dgm:spPr/>
    </dgm:pt>
    <dgm:pt modelId="{62545A24-0104-46A7-A79C-075979002446}" type="pres">
      <dgm:prSet presAssocID="{5248868A-FD2A-416F-A92F-021578C681E6}" presName="Accent1" presStyleCnt="0"/>
      <dgm:spPr/>
    </dgm:pt>
    <dgm:pt modelId="{F5C7A65E-9B70-4847-AFB5-C3D5D6211C75}" type="pres">
      <dgm:prSet presAssocID="{5248868A-FD2A-416F-A92F-021578C681E6}" presName="Accent" presStyleLbl="bgShp" presStyleIdx="0" presStyleCnt="6"/>
      <dgm:spPr/>
    </dgm:pt>
    <dgm:pt modelId="{06A52E81-2832-4B6E-BA74-B3D493093BAC}" type="pres">
      <dgm:prSet presAssocID="{5248868A-FD2A-416F-A92F-021578C681E6}" presName="Child1" presStyleLbl="node1" presStyleIdx="0" presStyleCnt="6" custLinFactNeighborX="3342" custLinFactNeighborY="13907">
        <dgm:presLayoutVars>
          <dgm:chMax val="0"/>
          <dgm:chPref val="0"/>
          <dgm:bulletEnabled val="1"/>
        </dgm:presLayoutVars>
      </dgm:prSet>
      <dgm:spPr/>
    </dgm:pt>
    <dgm:pt modelId="{9FFB27D1-A1BE-4D68-9EA2-73610537AE08}" type="pres">
      <dgm:prSet presAssocID="{06A3F826-5592-4A2B-97F4-FD4B12DEB917}" presName="Accent2" presStyleCnt="0"/>
      <dgm:spPr/>
    </dgm:pt>
    <dgm:pt modelId="{FCBB77A1-482B-41DF-9166-AA673ACB7CC7}" type="pres">
      <dgm:prSet presAssocID="{06A3F826-5592-4A2B-97F4-FD4B12DEB917}" presName="Accent" presStyleLbl="bgShp" presStyleIdx="1" presStyleCnt="6"/>
      <dgm:spPr/>
    </dgm:pt>
    <dgm:pt modelId="{7725265F-EF1C-43AD-AABC-BA305C344AF6}" type="pres">
      <dgm:prSet presAssocID="{06A3F826-5592-4A2B-97F4-FD4B12DEB917}" presName="Child2" presStyleLbl="node1" presStyleIdx="1" presStyleCnt="6" custScaleX="120095" custLinFactNeighborX="-5312" custLinFactNeighborY="-1952">
        <dgm:presLayoutVars>
          <dgm:chMax val="0"/>
          <dgm:chPref val="0"/>
          <dgm:bulletEnabled val="1"/>
        </dgm:presLayoutVars>
      </dgm:prSet>
      <dgm:spPr/>
    </dgm:pt>
    <dgm:pt modelId="{918C7979-2BAA-4731-B944-F11310857B76}" type="pres">
      <dgm:prSet presAssocID="{E457FBEE-965D-40CB-A649-14673314E6CF}" presName="Accent3" presStyleCnt="0"/>
      <dgm:spPr/>
    </dgm:pt>
    <dgm:pt modelId="{973C8E0E-291C-4288-A42F-32B78A55C916}" type="pres">
      <dgm:prSet presAssocID="{E457FBEE-965D-40CB-A649-14673314E6CF}" presName="Accent" presStyleLbl="bgShp" presStyleIdx="2" presStyleCnt="6" custLinFactNeighborX="-17469" custLinFactNeighborY="7954"/>
      <dgm:spPr/>
    </dgm:pt>
    <dgm:pt modelId="{CA674EE2-DBFB-4B6C-97B7-C2A2459A3205}" type="pres">
      <dgm:prSet presAssocID="{E457FBEE-965D-40CB-A649-14673314E6CF}" presName="Child3" presStyleLbl="node1" presStyleIdx="2" presStyleCnt="6" custLinFactNeighborX="-5805" custLinFactNeighborY="6385">
        <dgm:presLayoutVars>
          <dgm:chMax val="0"/>
          <dgm:chPref val="0"/>
          <dgm:bulletEnabled val="1"/>
        </dgm:presLayoutVars>
      </dgm:prSet>
      <dgm:spPr/>
    </dgm:pt>
    <dgm:pt modelId="{C15D9E82-4B04-4B40-8B85-6B7D4EE19EA1}" type="pres">
      <dgm:prSet presAssocID="{E407F919-10FB-4041-A87A-CB4BF118B679}" presName="Accent4" presStyleCnt="0"/>
      <dgm:spPr/>
    </dgm:pt>
    <dgm:pt modelId="{2E040876-791A-4BFA-B5F2-CB6795CEA7CE}" type="pres">
      <dgm:prSet presAssocID="{E407F919-10FB-4041-A87A-CB4BF118B679}" presName="Accent" presStyleLbl="bgShp" presStyleIdx="3" presStyleCnt="6"/>
      <dgm:spPr/>
    </dgm:pt>
    <dgm:pt modelId="{D4CAB4A7-4AAA-4999-B0C2-F9E450DE4C01}" type="pres">
      <dgm:prSet presAssocID="{E407F919-10FB-4041-A87A-CB4BF118B679}" presName="Child4" presStyleLbl="node1" presStyleIdx="3" presStyleCnt="6" custLinFactNeighborX="-75526" custLinFactNeighborY="-61808">
        <dgm:presLayoutVars>
          <dgm:chMax val="0"/>
          <dgm:chPref val="0"/>
          <dgm:bulletEnabled val="1"/>
        </dgm:presLayoutVars>
      </dgm:prSet>
      <dgm:spPr/>
    </dgm:pt>
    <dgm:pt modelId="{DEF37996-25CE-4499-9C93-04BCAD265DC3}" type="pres">
      <dgm:prSet presAssocID="{AA1C17FB-F86E-4754-A59C-567D42BC35D0}" presName="Accent5" presStyleCnt="0"/>
      <dgm:spPr/>
    </dgm:pt>
    <dgm:pt modelId="{A4670E5C-4B1A-4692-804F-9D9030BB8672}" type="pres">
      <dgm:prSet presAssocID="{AA1C17FB-F86E-4754-A59C-567D42BC35D0}" presName="Accent" presStyleLbl="bgShp" presStyleIdx="4" presStyleCnt="6"/>
      <dgm:spPr/>
    </dgm:pt>
    <dgm:pt modelId="{884D1F53-9D6A-41BD-83EE-910E7DB1CE29}" type="pres">
      <dgm:prSet presAssocID="{AA1C17FB-F86E-4754-A59C-567D42BC35D0}" presName="Child5" presStyleLbl="node1" presStyleIdx="4" presStyleCnt="6" custLinFactNeighborX="95015" custLinFactNeighborY="57644">
        <dgm:presLayoutVars>
          <dgm:chMax val="0"/>
          <dgm:chPref val="0"/>
          <dgm:bulletEnabled val="1"/>
        </dgm:presLayoutVars>
      </dgm:prSet>
      <dgm:spPr/>
    </dgm:pt>
    <dgm:pt modelId="{4C4A2C0E-3038-4CEE-8A86-DB17C5170239}" type="pres">
      <dgm:prSet presAssocID="{DCCBD2EA-BC81-433D-A459-0E2CCCD08CAD}" presName="Accent6" presStyleCnt="0"/>
      <dgm:spPr/>
    </dgm:pt>
    <dgm:pt modelId="{DDBE57AD-3B83-4B90-80EE-6479E152E347}" type="pres">
      <dgm:prSet presAssocID="{DCCBD2EA-BC81-433D-A459-0E2CCCD08CAD}" presName="Accent" presStyleLbl="bgShp" presStyleIdx="5" presStyleCnt="6" custFlipVert="1" custScaleY="94497" custLinFactNeighborX="34841" custLinFactNeighborY="-50545"/>
      <dgm:spPr/>
    </dgm:pt>
    <dgm:pt modelId="{A8653215-DC97-457A-951B-F9D1305BB7B2}" type="pres">
      <dgm:prSet presAssocID="{DCCBD2EA-BC81-433D-A459-0E2CCCD08CAD}" presName="Child6" presStyleLbl="node1" presStyleIdx="5" presStyleCnt="6" custLinFactNeighborX="14352" custLinFactNeighborY="-3701">
        <dgm:presLayoutVars>
          <dgm:chMax val="0"/>
          <dgm:chPref val="0"/>
          <dgm:bulletEnabled val="1"/>
        </dgm:presLayoutVars>
      </dgm:prSet>
      <dgm:spPr/>
    </dgm:pt>
  </dgm:ptLst>
  <dgm:cxnLst>
    <dgm:cxn modelId="{E29EF316-D970-4AFC-9E6E-D60636BAD561}" srcId="{AE9B21E5-8ECF-45F4-A2F5-A2DF845FF6BB}" destId="{0C1FA516-D8C5-4477-8102-37C9732A3276}" srcOrd="0" destOrd="0" parTransId="{F3772996-7051-484B-B429-7202011B650C}" sibTransId="{BA8AB94B-3F4D-45DE-98AE-1086409A960D}"/>
    <dgm:cxn modelId="{7A4EFE18-78B4-4F52-9316-0E2081CFCE9E}" srcId="{0C1FA516-D8C5-4477-8102-37C9732A3276}" destId="{E407F919-10FB-4041-A87A-CB4BF118B679}" srcOrd="3" destOrd="0" parTransId="{9D4EC4E3-366B-4FF3-8168-E0D8AA7E0F0F}" sibTransId="{6B440EB4-1C64-4DB9-B9D7-038866239019}"/>
    <dgm:cxn modelId="{FA703941-32D8-44F1-88E6-6CFAF7FAE8BB}" type="presOf" srcId="{AE9B21E5-8ECF-45F4-A2F5-A2DF845FF6BB}" destId="{EAF8B80D-E85A-4492-AAB9-65EA0269BE56}" srcOrd="0" destOrd="0" presId="urn:microsoft.com/office/officeart/2011/layout/HexagonRadial"/>
    <dgm:cxn modelId="{7A713E43-788B-42BB-923A-9C03A7CDC4EF}" type="presOf" srcId="{AA1C17FB-F86E-4754-A59C-567D42BC35D0}" destId="{884D1F53-9D6A-41BD-83EE-910E7DB1CE29}" srcOrd="0" destOrd="0" presId="urn:microsoft.com/office/officeart/2011/layout/HexagonRadial"/>
    <dgm:cxn modelId="{00D10545-7032-4361-99AB-BCC5C80527AF}" srcId="{0C1FA516-D8C5-4477-8102-37C9732A3276}" destId="{AA1C17FB-F86E-4754-A59C-567D42BC35D0}" srcOrd="4" destOrd="0" parTransId="{1D53A0B5-0E40-49DE-9BC7-EFAB9F3B5103}" sibTransId="{095C838A-1461-4837-9D05-8282740B1AB4}"/>
    <dgm:cxn modelId="{66370946-FF5E-425A-9C26-A0E823321654}" srcId="{0C1FA516-D8C5-4477-8102-37C9732A3276}" destId="{D6C13602-63EC-4CA8-A000-2424A5646965}" srcOrd="6" destOrd="0" parTransId="{E6BBFC7C-DDF4-432E-8B8F-8E8C25503F34}" sibTransId="{36EA25AF-B549-47D0-9F37-84A59FCBDECD}"/>
    <dgm:cxn modelId="{6603FD70-3F1D-4296-A877-893CEF00D26A}" type="presOf" srcId="{E457FBEE-965D-40CB-A649-14673314E6CF}" destId="{CA674EE2-DBFB-4B6C-97B7-C2A2459A3205}" srcOrd="0" destOrd="0" presId="urn:microsoft.com/office/officeart/2011/layout/HexagonRadial"/>
    <dgm:cxn modelId="{1315C173-22E3-4B33-B84E-9ADDAC10E427}" type="presOf" srcId="{06A3F826-5592-4A2B-97F4-FD4B12DEB917}" destId="{7725265F-EF1C-43AD-AABC-BA305C344AF6}" srcOrd="0" destOrd="0" presId="urn:microsoft.com/office/officeart/2011/layout/HexagonRadial"/>
    <dgm:cxn modelId="{272AAB75-7BD8-4CCC-AACC-CC26D58602D8}" type="presOf" srcId="{5248868A-FD2A-416F-A92F-021578C681E6}" destId="{06A52E81-2832-4B6E-BA74-B3D493093BAC}" srcOrd="0" destOrd="0" presId="urn:microsoft.com/office/officeart/2011/layout/HexagonRadial"/>
    <dgm:cxn modelId="{EF73865A-DED0-4A58-BFF5-A10E9300B2C3}" srcId="{AE9B21E5-8ECF-45F4-A2F5-A2DF845FF6BB}" destId="{582B8F0F-0834-4360-AFD6-83B125AB7459}" srcOrd="1" destOrd="0" parTransId="{9548BBE8-F51D-4EA7-9B51-F87FFE19CDCD}" sibTransId="{EEAB726A-3D09-494D-8935-F5743F1E0D48}"/>
    <dgm:cxn modelId="{11C7C98F-9092-4C70-B3C8-0604CE9CEB3B}" type="presOf" srcId="{DCCBD2EA-BC81-433D-A459-0E2CCCD08CAD}" destId="{A8653215-DC97-457A-951B-F9D1305BB7B2}" srcOrd="0" destOrd="0" presId="urn:microsoft.com/office/officeart/2011/layout/HexagonRadial"/>
    <dgm:cxn modelId="{D416469E-198C-4783-8412-B088CD2A139F}" srcId="{0C1FA516-D8C5-4477-8102-37C9732A3276}" destId="{E457FBEE-965D-40CB-A649-14673314E6CF}" srcOrd="2" destOrd="0" parTransId="{9825D906-B6C6-4960-A610-8284FC22C366}" sibTransId="{008894EC-2D84-4F4D-9219-684437F3E980}"/>
    <dgm:cxn modelId="{6BD6C6B8-FDEA-4BE1-96D1-81B6FC519234}" type="presOf" srcId="{E407F919-10FB-4041-A87A-CB4BF118B679}" destId="{D4CAB4A7-4AAA-4999-B0C2-F9E450DE4C01}" srcOrd="0" destOrd="0" presId="urn:microsoft.com/office/officeart/2011/layout/HexagonRadial"/>
    <dgm:cxn modelId="{18B661BF-8850-4124-BE0E-CF2CF8CF2005}" srcId="{AE9B21E5-8ECF-45F4-A2F5-A2DF845FF6BB}" destId="{BDC9A351-AA49-403F-B79A-4E257D592A8E}" srcOrd="2" destOrd="0" parTransId="{DB03ACCD-381E-43EB-967D-AC5AF27350CA}" sibTransId="{CCEF69AA-4645-4961-9266-E4F69F2C5B8D}"/>
    <dgm:cxn modelId="{A0DCBAD4-9E8B-4126-AED5-366547F92749}" srcId="{0C1FA516-D8C5-4477-8102-37C9732A3276}" destId="{5248868A-FD2A-416F-A92F-021578C681E6}" srcOrd="0" destOrd="0" parTransId="{CA987785-BAE3-4B6B-92A1-99E1C1EE9099}" sibTransId="{E4BF6BA2-3643-4BD8-8B80-890AE219354C}"/>
    <dgm:cxn modelId="{092DC6DA-2A2C-4746-A5EE-DC41D1D1149D}" type="presOf" srcId="{0C1FA516-D8C5-4477-8102-37C9732A3276}" destId="{15C704D1-7B8A-4737-82F8-FB3BC8BC1338}" srcOrd="0" destOrd="0" presId="urn:microsoft.com/office/officeart/2011/layout/HexagonRadial"/>
    <dgm:cxn modelId="{CD6A12FC-1AB8-4E72-93C2-CAF3C0707447}" srcId="{0C1FA516-D8C5-4477-8102-37C9732A3276}" destId="{06A3F826-5592-4A2B-97F4-FD4B12DEB917}" srcOrd="1" destOrd="0" parTransId="{38F539C6-45F9-4BE7-8B89-8B0CED148978}" sibTransId="{5A262606-E7FB-47D1-A1FF-CDB44A4FAB75}"/>
    <dgm:cxn modelId="{0CE633FD-CA55-444E-ADBC-7F4F65100BE6}" srcId="{0C1FA516-D8C5-4477-8102-37C9732A3276}" destId="{DCCBD2EA-BC81-433D-A459-0E2CCCD08CAD}" srcOrd="5" destOrd="0" parTransId="{82957CE8-763F-4655-8537-CE1DF768C460}" sibTransId="{EA5CF496-1A99-4896-BE30-AC655482937C}"/>
    <dgm:cxn modelId="{A0EED7A8-9F2F-4B32-B5BD-68D7CC2BD91A}" type="presParOf" srcId="{EAF8B80D-E85A-4492-AAB9-65EA0269BE56}" destId="{15C704D1-7B8A-4737-82F8-FB3BC8BC1338}" srcOrd="0" destOrd="0" presId="urn:microsoft.com/office/officeart/2011/layout/HexagonRadial"/>
    <dgm:cxn modelId="{1AA2C9EF-673D-44E6-BD47-2A5D8D04476E}" type="presParOf" srcId="{EAF8B80D-E85A-4492-AAB9-65EA0269BE56}" destId="{62545A24-0104-46A7-A79C-075979002446}" srcOrd="1" destOrd="0" presId="urn:microsoft.com/office/officeart/2011/layout/HexagonRadial"/>
    <dgm:cxn modelId="{6BA94A9A-6008-441C-B1B3-B72ED6A92867}" type="presParOf" srcId="{62545A24-0104-46A7-A79C-075979002446}" destId="{F5C7A65E-9B70-4847-AFB5-C3D5D6211C75}" srcOrd="0" destOrd="0" presId="urn:microsoft.com/office/officeart/2011/layout/HexagonRadial"/>
    <dgm:cxn modelId="{21EAF89F-2A8E-4436-B6FD-C757DC12CEC2}" type="presParOf" srcId="{EAF8B80D-E85A-4492-AAB9-65EA0269BE56}" destId="{06A52E81-2832-4B6E-BA74-B3D493093BAC}" srcOrd="2" destOrd="0" presId="urn:microsoft.com/office/officeart/2011/layout/HexagonRadial"/>
    <dgm:cxn modelId="{0F0AFFE1-958F-4A83-97A7-81494872B9F8}" type="presParOf" srcId="{EAF8B80D-E85A-4492-AAB9-65EA0269BE56}" destId="{9FFB27D1-A1BE-4D68-9EA2-73610537AE08}" srcOrd="3" destOrd="0" presId="urn:microsoft.com/office/officeart/2011/layout/HexagonRadial"/>
    <dgm:cxn modelId="{CA26F2CA-B752-44B8-905C-4FD63BB30E0E}" type="presParOf" srcId="{9FFB27D1-A1BE-4D68-9EA2-73610537AE08}" destId="{FCBB77A1-482B-41DF-9166-AA673ACB7CC7}" srcOrd="0" destOrd="0" presId="urn:microsoft.com/office/officeart/2011/layout/HexagonRadial"/>
    <dgm:cxn modelId="{CFCA74F3-20A1-490D-BF6E-AA3A76B66DE5}" type="presParOf" srcId="{EAF8B80D-E85A-4492-AAB9-65EA0269BE56}" destId="{7725265F-EF1C-43AD-AABC-BA305C344AF6}" srcOrd="4" destOrd="0" presId="urn:microsoft.com/office/officeart/2011/layout/HexagonRadial"/>
    <dgm:cxn modelId="{D4C1FCB2-00A1-47CD-A423-9E3CCAB7EC23}" type="presParOf" srcId="{EAF8B80D-E85A-4492-AAB9-65EA0269BE56}" destId="{918C7979-2BAA-4731-B944-F11310857B76}" srcOrd="5" destOrd="0" presId="urn:microsoft.com/office/officeart/2011/layout/HexagonRadial"/>
    <dgm:cxn modelId="{F20A4776-5BA4-426D-BA53-553B87BAA9C0}" type="presParOf" srcId="{918C7979-2BAA-4731-B944-F11310857B76}" destId="{973C8E0E-291C-4288-A42F-32B78A55C916}" srcOrd="0" destOrd="0" presId="urn:microsoft.com/office/officeart/2011/layout/HexagonRadial"/>
    <dgm:cxn modelId="{21FE732B-8F2D-4D02-A13E-021D2B5D6E0F}" type="presParOf" srcId="{EAF8B80D-E85A-4492-AAB9-65EA0269BE56}" destId="{CA674EE2-DBFB-4B6C-97B7-C2A2459A3205}" srcOrd="6" destOrd="0" presId="urn:microsoft.com/office/officeart/2011/layout/HexagonRadial"/>
    <dgm:cxn modelId="{F2A5F180-B266-4E01-815B-1281046C1DBA}" type="presParOf" srcId="{EAF8B80D-E85A-4492-AAB9-65EA0269BE56}" destId="{C15D9E82-4B04-4B40-8B85-6B7D4EE19EA1}" srcOrd="7" destOrd="0" presId="urn:microsoft.com/office/officeart/2011/layout/HexagonRadial"/>
    <dgm:cxn modelId="{96AB7D23-4CB7-4647-8343-CD1166D3735F}" type="presParOf" srcId="{C15D9E82-4B04-4B40-8B85-6B7D4EE19EA1}" destId="{2E040876-791A-4BFA-B5F2-CB6795CEA7CE}" srcOrd="0" destOrd="0" presId="urn:microsoft.com/office/officeart/2011/layout/HexagonRadial"/>
    <dgm:cxn modelId="{E79894C1-2AF9-4E6B-8D4A-1C3E16F82674}" type="presParOf" srcId="{EAF8B80D-E85A-4492-AAB9-65EA0269BE56}" destId="{D4CAB4A7-4AAA-4999-B0C2-F9E450DE4C01}" srcOrd="8" destOrd="0" presId="urn:microsoft.com/office/officeart/2011/layout/HexagonRadial"/>
    <dgm:cxn modelId="{93A29EE6-F2EE-49EA-A787-28AD716AE668}" type="presParOf" srcId="{EAF8B80D-E85A-4492-AAB9-65EA0269BE56}" destId="{DEF37996-25CE-4499-9C93-04BCAD265DC3}" srcOrd="9" destOrd="0" presId="urn:microsoft.com/office/officeart/2011/layout/HexagonRadial"/>
    <dgm:cxn modelId="{2E7FC1C3-93A8-4A57-8E09-720A7648CF71}" type="presParOf" srcId="{DEF37996-25CE-4499-9C93-04BCAD265DC3}" destId="{A4670E5C-4B1A-4692-804F-9D9030BB8672}" srcOrd="0" destOrd="0" presId="urn:microsoft.com/office/officeart/2011/layout/HexagonRadial"/>
    <dgm:cxn modelId="{E35A9E07-0EDC-4A6F-9E78-A55EBD71EF22}" type="presParOf" srcId="{EAF8B80D-E85A-4492-AAB9-65EA0269BE56}" destId="{884D1F53-9D6A-41BD-83EE-910E7DB1CE29}" srcOrd="10" destOrd="0" presId="urn:microsoft.com/office/officeart/2011/layout/HexagonRadial"/>
    <dgm:cxn modelId="{E14242FD-9B3E-4905-854C-EF1C14DB3B21}" type="presParOf" srcId="{EAF8B80D-E85A-4492-AAB9-65EA0269BE56}" destId="{4C4A2C0E-3038-4CEE-8A86-DB17C5170239}" srcOrd="11" destOrd="0" presId="urn:microsoft.com/office/officeart/2011/layout/HexagonRadial"/>
    <dgm:cxn modelId="{A72FA32C-7DC8-4245-9714-9B4BD0891FA2}" type="presParOf" srcId="{4C4A2C0E-3038-4CEE-8A86-DB17C5170239}" destId="{DDBE57AD-3B83-4B90-80EE-6479E152E347}" srcOrd="0" destOrd="0" presId="urn:microsoft.com/office/officeart/2011/layout/HexagonRadial"/>
    <dgm:cxn modelId="{1D178024-8453-4CD7-AE79-BD92C25CFFC4}" type="presParOf" srcId="{EAF8B80D-E85A-4492-AAB9-65EA0269BE56}" destId="{A8653215-DC97-457A-951B-F9D1305BB7B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823FB1-3BE4-4268-927C-817B197B2C2D}" type="doc">
      <dgm:prSet loTypeId="urn:microsoft.com/office/officeart/2016/7/layout/VerticalSolidActionList" loCatId="List" qsTypeId="urn:microsoft.com/office/officeart/2005/8/quickstyle/simple2" qsCatId="simple" csTypeId="urn:microsoft.com/office/officeart/2005/8/colors/accent0_2" csCatId="mainScheme" phldr="1"/>
      <dgm:spPr/>
      <dgm:t>
        <a:bodyPr/>
        <a:lstStyle/>
        <a:p>
          <a:endParaRPr lang="en-US"/>
        </a:p>
      </dgm:t>
    </dgm:pt>
    <dgm:pt modelId="{FA693BAC-70D3-4649-AC2F-DB21EB287EF1}">
      <dgm:prSet custT="1"/>
      <dgm:spPr/>
      <dgm:t>
        <a:bodyPr/>
        <a:lstStyle/>
        <a:p>
          <a:r>
            <a:rPr lang="en-US" sz="2300" dirty="0"/>
            <a:t>Provide</a:t>
          </a:r>
        </a:p>
      </dgm:t>
    </dgm:pt>
    <dgm:pt modelId="{487D1027-7A70-436C-BA9A-C4291F942742}" type="parTrans" cxnId="{B25F3308-CABB-48B2-81D0-299F9B2E7D86}">
      <dgm:prSet/>
      <dgm:spPr/>
      <dgm:t>
        <a:bodyPr/>
        <a:lstStyle/>
        <a:p>
          <a:endParaRPr lang="en-US"/>
        </a:p>
      </dgm:t>
    </dgm:pt>
    <dgm:pt modelId="{90196F5A-AAFB-4D5C-A75F-532E44626C3D}" type="sibTrans" cxnId="{B25F3308-CABB-48B2-81D0-299F9B2E7D86}">
      <dgm:prSet/>
      <dgm:spPr/>
      <dgm:t>
        <a:bodyPr/>
        <a:lstStyle/>
        <a:p>
          <a:endParaRPr lang="en-US"/>
        </a:p>
      </dgm:t>
    </dgm:pt>
    <dgm:pt modelId="{3088F1C4-B39B-47A1-BE80-E19443585AF6}">
      <dgm:prSet custT="1"/>
      <dgm:spPr/>
      <dgm:t>
        <a:bodyPr/>
        <a:lstStyle/>
        <a:p>
          <a:endParaRPr lang="en-US" sz="1400" dirty="0">
            <a:hlinkClick xmlns:r="http://schemas.openxmlformats.org/officeDocument/2006/relationships" r:id="rId1"/>
          </a:endParaRPr>
        </a:p>
        <a:p>
          <a:r>
            <a:rPr lang="en-US" sz="1400" dirty="0">
              <a:hlinkClick xmlns:r="http://schemas.openxmlformats.org/officeDocument/2006/relationships" r:id="rId1"/>
            </a:rPr>
            <a:t>Provide ABE/GED/High School Diploma instruction at Delaware One Stop Centers, in  the community, and in correctional settings</a:t>
          </a:r>
          <a:endParaRPr lang="en-US" sz="1800" dirty="0"/>
        </a:p>
      </dgm:t>
    </dgm:pt>
    <dgm:pt modelId="{4B8F8DFA-E80C-4EFB-B177-1F9DF7B2DD9D}" type="parTrans" cxnId="{A008173E-1247-4083-9030-FCF6CAD101E9}">
      <dgm:prSet/>
      <dgm:spPr/>
      <dgm:t>
        <a:bodyPr/>
        <a:lstStyle/>
        <a:p>
          <a:endParaRPr lang="en-US"/>
        </a:p>
      </dgm:t>
    </dgm:pt>
    <dgm:pt modelId="{21CB9335-82EB-467E-85F0-FCB7D89ED77B}" type="sibTrans" cxnId="{A008173E-1247-4083-9030-FCF6CAD101E9}">
      <dgm:prSet/>
      <dgm:spPr/>
      <dgm:t>
        <a:bodyPr/>
        <a:lstStyle/>
        <a:p>
          <a:endParaRPr lang="en-US"/>
        </a:p>
      </dgm:t>
    </dgm:pt>
    <dgm:pt modelId="{B531628F-1706-4B2F-AA60-74BB3173E67D}">
      <dgm:prSet/>
      <dgm:spPr/>
      <dgm:t>
        <a:bodyPr/>
        <a:lstStyle/>
        <a:p>
          <a:r>
            <a:rPr lang="en-US" dirty="0"/>
            <a:t>Work </a:t>
          </a:r>
        </a:p>
      </dgm:t>
    </dgm:pt>
    <dgm:pt modelId="{92C0D795-E2C7-4EC5-8F71-1DFCF728B9EB}" type="parTrans" cxnId="{58C63256-9617-4839-8A1C-C3B74CE1A574}">
      <dgm:prSet/>
      <dgm:spPr/>
      <dgm:t>
        <a:bodyPr/>
        <a:lstStyle/>
        <a:p>
          <a:endParaRPr lang="en-US"/>
        </a:p>
      </dgm:t>
    </dgm:pt>
    <dgm:pt modelId="{F6AE5092-90DD-4191-9AE7-3558BFEB9241}" type="sibTrans" cxnId="{58C63256-9617-4839-8A1C-C3B74CE1A574}">
      <dgm:prSet/>
      <dgm:spPr/>
      <dgm:t>
        <a:bodyPr/>
        <a:lstStyle/>
        <a:p>
          <a:endParaRPr lang="en-US"/>
        </a:p>
      </dgm:t>
    </dgm:pt>
    <dgm:pt modelId="{734BF9B3-C94E-4F46-B151-DAB5628539D6}">
      <dgm:prSet custT="1"/>
      <dgm:spPr/>
      <dgm:t>
        <a:bodyPr/>
        <a:lstStyle/>
        <a:p>
          <a:r>
            <a:rPr lang="en-US" sz="1400" dirty="0">
              <a:hlinkClick xmlns:r="http://schemas.openxmlformats.org/officeDocument/2006/relationships" r:id="rId2"/>
            </a:rPr>
            <a:t>Work with WIOA Partners to align resources that provide adult learners with instruction/training for in-demand jobs and to offer education/training for careers that support family sustaining salaries and opportunities for higher skilled positions</a:t>
          </a:r>
          <a:endParaRPr lang="en-US" sz="1400" dirty="0"/>
        </a:p>
      </dgm:t>
    </dgm:pt>
    <dgm:pt modelId="{CFC9DEE5-A855-4B9A-BEAA-9194936D0569}" type="parTrans" cxnId="{FCCEE35D-7C27-41C5-84FA-8921DFCCFDA8}">
      <dgm:prSet/>
      <dgm:spPr/>
      <dgm:t>
        <a:bodyPr/>
        <a:lstStyle/>
        <a:p>
          <a:endParaRPr lang="en-US"/>
        </a:p>
      </dgm:t>
    </dgm:pt>
    <dgm:pt modelId="{6E46883F-4FE3-4E70-87E2-981BAF3700EF}" type="sibTrans" cxnId="{FCCEE35D-7C27-41C5-84FA-8921DFCCFDA8}">
      <dgm:prSet/>
      <dgm:spPr/>
      <dgm:t>
        <a:bodyPr/>
        <a:lstStyle/>
        <a:p>
          <a:endParaRPr lang="en-US"/>
        </a:p>
      </dgm:t>
    </dgm:pt>
    <dgm:pt modelId="{39766255-239B-4BF0-BDC6-BEE3DA241C2D}">
      <dgm:prSet/>
      <dgm:spPr/>
      <dgm:t>
        <a:bodyPr/>
        <a:lstStyle/>
        <a:p>
          <a:r>
            <a:rPr lang="en-US"/>
            <a:t>Align</a:t>
          </a:r>
        </a:p>
      </dgm:t>
    </dgm:pt>
    <dgm:pt modelId="{DD017104-CBAB-4C25-A692-48CA12C9840E}" type="parTrans" cxnId="{882D9A7D-CAFD-4D27-92EE-88863C26C31B}">
      <dgm:prSet/>
      <dgm:spPr/>
      <dgm:t>
        <a:bodyPr/>
        <a:lstStyle/>
        <a:p>
          <a:endParaRPr lang="en-US"/>
        </a:p>
      </dgm:t>
    </dgm:pt>
    <dgm:pt modelId="{7087B535-CF4F-44CB-B1D5-9D74B81BAAA8}" type="sibTrans" cxnId="{882D9A7D-CAFD-4D27-92EE-88863C26C31B}">
      <dgm:prSet/>
      <dgm:spPr/>
      <dgm:t>
        <a:bodyPr/>
        <a:lstStyle/>
        <a:p>
          <a:endParaRPr lang="en-US"/>
        </a:p>
      </dgm:t>
    </dgm:pt>
    <dgm:pt modelId="{FBFA31D6-571F-44E7-8FCC-4E902D213FF5}">
      <dgm:prSet custT="1"/>
      <dgm:spPr/>
      <dgm:t>
        <a:bodyPr/>
        <a:lstStyle/>
        <a:p>
          <a:r>
            <a:rPr lang="en-US" sz="1400" dirty="0">
              <a:hlinkClick xmlns:r="http://schemas.openxmlformats.org/officeDocument/2006/relationships" r:id="rId3"/>
            </a:rPr>
            <a:t>Align Prison Education activities to support re-entering citizens in positive reintegration into their communities through academic, vocational and life skills instruction</a:t>
          </a:r>
          <a:endParaRPr lang="en-US" sz="1400" dirty="0"/>
        </a:p>
      </dgm:t>
    </dgm:pt>
    <dgm:pt modelId="{E29FC83A-39BE-4E31-9A2D-746687BA80B4}" type="parTrans" cxnId="{17B5B2CD-93DF-4C96-A181-E49172093CFE}">
      <dgm:prSet/>
      <dgm:spPr/>
      <dgm:t>
        <a:bodyPr/>
        <a:lstStyle/>
        <a:p>
          <a:endParaRPr lang="en-US"/>
        </a:p>
      </dgm:t>
    </dgm:pt>
    <dgm:pt modelId="{AD3CBE24-0DDB-4026-89DD-C96834753D0D}" type="sibTrans" cxnId="{17B5B2CD-93DF-4C96-A181-E49172093CFE}">
      <dgm:prSet/>
      <dgm:spPr/>
      <dgm:t>
        <a:bodyPr/>
        <a:lstStyle/>
        <a:p>
          <a:endParaRPr lang="en-US"/>
        </a:p>
      </dgm:t>
    </dgm:pt>
    <dgm:pt modelId="{BAF9C3D7-0ACE-4ED8-B9E4-4BE6751B2B6B}">
      <dgm:prSet/>
      <dgm:spPr/>
      <dgm:t>
        <a:bodyPr/>
        <a:lstStyle/>
        <a:p>
          <a:r>
            <a:rPr lang="en-US"/>
            <a:t>Develop</a:t>
          </a:r>
        </a:p>
      </dgm:t>
    </dgm:pt>
    <dgm:pt modelId="{8225AE1A-C932-4AE7-819E-30BD7279CD12}" type="parTrans" cxnId="{9834B986-49F7-430E-83B1-FA8A75302091}">
      <dgm:prSet/>
      <dgm:spPr/>
      <dgm:t>
        <a:bodyPr/>
        <a:lstStyle/>
        <a:p>
          <a:endParaRPr lang="en-US"/>
        </a:p>
      </dgm:t>
    </dgm:pt>
    <dgm:pt modelId="{872826B2-C125-4B1C-B803-A6E902ED0AFF}" type="sibTrans" cxnId="{9834B986-49F7-430E-83B1-FA8A75302091}">
      <dgm:prSet/>
      <dgm:spPr/>
      <dgm:t>
        <a:bodyPr/>
        <a:lstStyle/>
        <a:p>
          <a:endParaRPr lang="en-US"/>
        </a:p>
      </dgm:t>
    </dgm:pt>
    <dgm:pt modelId="{27960909-A157-4268-860A-D33EE1CE6CA0}">
      <dgm:prSet custT="1"/>
      <dgm:spPr/>
      <dgm:t>
        <a:bodyPr/>
        <a:lstStyle/>
        <a:p>
          <a:r>
            <a:rPr lang="en-US" sz="1400" dirty="0">
              <a:hlinkClick xmlns:r="http://schemas.openxmlformats.org/officeDocument/2006/relationships" r:id="rId4"/>
            </a:rPr>
            <a:t>Develop integrated educational and vocational programming that supports entry into and promotion within jobs and careers in the current and future Delaware job market.  </a:t>
          </a:r>
          <a:endParaRPr lang="en-US" sz="1400" dirty="0"/>
        </a:p>
      </dgm:t>
    </dgm:pt>
    <dgm:pt modelId="{DB4B9E4C-627A-4AE3-A40A-C47F189DAC5B}" type="parTrans" cxnId="{9BE193CB-70A5-4397-AF6D-BD531F5817C0}">
      <dgm:prSet/>
      <dgm:spPr/>
      <dgm:t>
        <a:bodyPr/>
        <a:lstStyle/>
        <a:p>
          <a:endParaRPr lang="en-US"/>
        </a:p>
      </dgm:t>
    </dgm:pt>
    <dgm:pt modelId="{6B748416-9475-406F-ADB8-C4C9BA62E297}" type="sibTrans" cxnId="{9BE193CB-70A5-4397-AF6D-BD531F5817C0}">
      <dgm:prSet/>
      <dgm:spPr/>
      <dgm:t>
        <a:bodyPr/>
        <a:lstStyle/>
        <a:p>
          <a:endParaRPr lang="en-US"/>
        </a:p>
      </dgm:t>
    </dgm:pt>
    <dgm:pt modelId="{C652BE70-6CB5-4092-A969-3F1461043B12}">
      <dgm:prSet/>
      <dgm:spPr/>
      <dgm:t>
        <a:bodyPr/>
        <a:lstStyle/>
        <a:p>
          <a:r>
            <a:rPr lang="en-US" dirty="0"/>
            <a:t>Support</a:t>
          </a:r>
        </a:p>
      </dgm:t>
    </dgm:pt>
    <dgm:pt modelId="{66311C89-C309-470F-9217-D338693C1ADB}" type="parTrans" cxnId="{6BC787D9-618D-46D4-BA81-12402BD5FF6D}">
      <dgm:prSet/>
      <dgm:spPr/>
      <dgm:t>
        <a:bodyPr/>
        <a:lstStyle/>
        <a:p>
          <a:endParaRPr lang="en-US"/>
        </a:p>
      </dgm:t>
    </dgm:pt>
    <dgm:pt modelId="{A8DD12B5-1269-45AA-B42A-C581742269A9}" type="sibTrans" cxnId="{6BC787D9-618D-46D4-BA81-12402BD5FF6D}">
      <dgm:prSet/>
      <dgm:spPr/>
      <dgm:t>
        <a:bodyPr/>
        <a:lstStyle/>
        <a:p>
          <a:endParaRPr lang="en-US"/>
        </a:p>
      </dgm:t>
    </dgm:pt>
    <dgm:pt modelId="{5F9BA23D-8206-4CDA-A969-DD948A31DD83}">
      <dgm:prSet custT="1"/>
      <dgm:spPr/>
      <dgm:t>
        <a:bodyPr anchor="t"/>
        <a:lstStyle/>
        <a:p>
          <a:pPr algn="l"/>
          <a:r>
            <a:rPr lang="en-US" sz="1400" b="0" dirty="0"/>
            <a:t>  Assist Delawareans to expand their opportunities and   </a:t>
          </a:r>
        </a:p>
        <a:p>
          <a:pPr algn="l"/>
          <a:r>
            <a:rPr lang="en-US" sz="1400" b="0" dirty="0"/>
            <a:t>  transform their futures by upskilling and providing   </a:t>
          </a:r>
        </a:p>
        <a:p>
          <a:pPr algn="l"/>
          <a:r>
            <a:rPr lang="en-US" sz="1400" b="0" dirty="0"/>
            <a:t>  transferable skills that to better support themselves, </a:t>
          </a:r>
        </a:p>
        <a:p>
          <a:pPr algn="l"/>
          <a:r>
            <a:rPr lang="en-US" sz="1400" b="0" dirty="0"/>
            <a:t>  their families and communities. </a:t>
          </a:r>
        </a:p>
      </dgm:t>
    </dgm:pt>
    <dgm:pt modelId="{349CB7B6-CF28-49D1-A2D3-41AA74AC8480}" type="parTrans" cxnId="{AC92A25B-B491-4530-ACB4-38715BDDF9F3}">
      <dgm:prSet/>
      <dgm:spPr/>
      <dgm:t>
        <a:bodyPr/>
        <a:lstStyle/>
        <a:p>
          <a:endParaRPr lang="en-US"/>
        </a:p>
      </dgm:t>
    </dgm:pt>
    <dgm:pt modelId="{516021A5-2E19-49AC-A5D5-C86089EE0302}" type="sibTrans" cxnId="{AC92A25B-B491-4530-ACB4-38715BDDF9F3}">
      <dgm:prSet/>
      <dgm:spPr/>
      <dgm:t>
        <a:bodyPr/>
        <a:lstStyle/>
        <a:p>
          <a:endParaRPr lang="en-US"/>
        </a:p>
      </dgm:t>
    </dgm:pt>
    <dgm:pt modelId="{D8F39435-E70C-4B09-80E1-AB6EF9345F18}" type="pres">
      <dgm:prSet presAssocID="{A4823FB1-3BE4-4268-927C-817B197B2C2D}" presName="Name0" presStyleCnt="0">
        <dgm:presLayoutVars>
          <dgm:dir/>
          <dgm:animLvl val="lvl"/>
          <dgm:resizeHandles val="exact"/>
        </dgm:presLayoutVars>
      </dgm:prSet>
      <dgm:spPr/>
    </dgm:pt>
    <dgm:pt modelId="{15E6A788-1607-46CF-9708-D8FB5630F458}" type="pres">
      <dgm:prSet presAssocID="{FA693BAC-70D3-4649-AC2F-DB21EB287EF1}" presName="linNode" presStyleCnt="0"/>
      <dgm:spPr/>
    </dgm:pt>
    <dgm:pt modelId="{994B31CD-2067-40B9-999B-F1EC7EF9DDCC}" type="pres">
      <dgm:prSet presAssocID="{FA693BAC-70D3-4649-AC2F-DB21EB287EF1}" presName="parentText" presStyleLbl="alignNode1" presStyleIdx="0" presStyleCnt="5">
        <dgm:presLayoutVars>
          <dgm:chMax val="1"/>
          <dgm:bulletEnabled/>
        </dgm:presLayoutVars>
      </dgm:prSet>
      <dgm:spPr/>
    </dgm:pt>
    <dgm:pt modelId="{1AA8BC6E-6362-4BA4-9C7A-15D52C17C686}" type="pres">
      <dgm:prSet presAssocID="{FA693BAC-70D3-4649-AC2F-DB21EB287EF1}" presName="descendantText" presStyleLbl="alignAccFollowNode1" presStyleIdx="0" presStyleCnt="5">
        <dgm:presLayoutVars>
          <dgm:bulletEnabled/>
        </dgm:presLayoutVars>
      </dgm:prSet>
      <dgm:spPr/>
    </dgm:pt>
    <dgm:pt modelId="{325487F7-5E06-42DC-9949-21F9327E5E8A}" type="pres">
      <dgm:prSet presAssocID="{90196F5A-AAFB-4D5C-A75F-532E44626C3D}" presName="sp" presStyleCnt="0"/>
      <dgm:spPr/>
    </dgm:pt>
    <dgm:pt modelId="{DEE37756-ECD8-4D59-8742-9C2A6C567D0E}" type="pres">
      <dgm:prSet presAssocID="{B531628F-1706-4B2F-AA60-74BB3173E67D}" presName="linNode" presStyleCnt="0"/>
      <dgm:spPr/>
    </dgm:pt>
    <dgm:pt modelId="{5D0E1B10-2289-43BE-B0C6-83DC651674EF}" type="pres">
      <dgm:prSet presAssocID="{B531628F-1706-4B2F-AA60-74BB3173E67D}" presName="parentText" presStyleLbl="alignNode1" presStyleIdx="1" presStyleCnt="5" custScaleY="130662">
        <dgm:presLayoutVars>
          <dgm:chMax val="1"/>
          <dgm:bulletEnabled/>
        </dgm:presLayoutVars>
      </dgm:prSet>
      <dgm:spPr/>
    </dgm:pt>
    <dgm:pt modelId="{3D0040C9-4482-43F8-B617-2A3CD0D76E8C}" type="pres">
      <dgm:prSet presAssocID="{B531628F-1706-4B2F-AA60-74BB3173E67D}" presName="descendantText" presStyleLbl="alignAccFollowNode1" presStyleIdx="1" presStyleCnt="5" custScaleY="126673">
        <dgm:presLayoutVars>
          <dgm:bulletEnabled/>
        </dgm:presLayoutVars>
      </dgm:prSet>
      <dgm:spPr/>
    </dgm:pt>
    <dgm:pt modelId="{2654035C-94A0-426D-9DCC-91E28FC98E55}" type="pres">
      <dgm:prSet presAssocID="{F6AE5092-90DD-4191-9AE7-3558BFEB9241}" presName="sp" presStyleCnt="0"/>
      <dgm:spPr/>
    </dgm:pt>
    <dgm:pt modelId="{132E755C-AC19-441F-B389-B669256DB088}" type="pres">
      <dgm:prSet presAssocID="{39766255-239B-4BF0-BDC6-BEE3DA241C2D}" presName="linNode" presStyleCnt="0"/>
      <dgm:spPr/>
    </dgm:pt>
    <dgm:pt modelId="{6373DC70-0CB9-4315-8B74-E7F580739F3A}" type="pres">
      <dgm:prSet presAssocID="{39766255-239B-4BF0-BDC6-BEE3DA241C2D}" presName="parentText" presStyleLbl="alignNode1" presStyleIdx="2" presStyleCnt="5" custScaleY="96306">
        <dgm:presLayoutVars>
          <dgm:chMax val="1"/>
          <dgm:bulletEnabled/>
        </dgm:presLayoutVars>
      </dgm:prSet>
      <dgm:spPr/>
    </dgm:pt>
    <dgm:pt modelId="{5A18E200-9F8E-4C44-9309-3788A25FEF62}" type="pres">
      <dgm:prSet presAssocID="{39766255-239B-4BF0-BDC6-BEE3DA241C2D}" presName="descendantText" presStyleLbl="alignAccFollowNode1" presStyleIdx="2" presStyleCnt="5">
        <dgm:presLayoutVars>
          <dgm:bulletEnabled/>
        </dgm:presLayoutVars>
      </dgm:prSet>
      <dgm:spPr/>
    </dgm:pt>
    <dgm:pt modelId="{6860F09F-9600-4837-86FD-E4C84A7D6CF9}" type="pres">
      <dgm:prSet presAssocID="{7087B535-CF4F-44CB-B1D5-9D74B81BAAA8}" presName="sp" presStyleCnt="0"/>
      <dgm:spPr/>
    </dgm:pt>
    <dgm:pt modelId="{4C2367FF-6F4C-4797-8C5F-B42641B002FF}" type="pres">
      <dgm:prSet presAssocID="{BAF9C3D7-0ACE-4ED8-B9E4-4BE6751B2B6B}" presName="linNode" presStyleCnt="0"/>
      <dgm:spPr/>
    </dgm:pt>
    <dgm:pt modelId="{A686CAB3-9707-4DC8-BB37-756356843082}" type="pres">
      <dgm:prSet presAssocID="{BAF9C3D7-0ACE-4ED8-B9E4-4BE6751B2B6B}" presName="parentText" presStyleLbl="alignNode1" presStyleIdx="3" presStyleCnt="5">
        <dgm:presLayoutVars>
          <dgm:chMax val="1"/>
          <dgm:bulletEnabled/>
        </dgm:presLayoutVars>
      </dgm:prSet>
      <dgm:spPr/>
    </dgm:pt>
    <dgm:pt modelId="{ABB3CEE5-9048-4362-BB90-B5487D440075}" type="pres">
      <dgm:prSet presAssocID="{BAF9C3D7-0ACE-4ED8-B9E4-4BE6751B2B6B}" presName="descendantText" presStyleLbl="alignAccFollowNode1" presStyleIdx="3" presStyleCnt="5" custScaleY="93902">
        <dgm:presLayoutVars>
          <dgm:bulletEnabled/>
        </dgm:presLayoutVars>
      </dgm:prSet>
      <dgm:spPr/>
    </dgm:pt>
    <dgm:pt modelId="{98EC0B0C-F7D7-447F-98ED-4115C36C19C3}" type="pres">
      <dgm:prSet presAssocID="{872826B2-C125-4B1C-B803-A6E902ED0AFF}" presName="sp" presStyleCnt="0"/>
      <dgm:spPr/>
    </dgm:pt>
    <dgm:pt modelId="{AA443097-9207-4A8E-B959-497D0399DEF6}" type="pres">
      <dgm:prSet presAssocID="{C652BE70-6CB5-4092-A969-3F1461043B12}" presName="linNode" presStyleCnt="0"/>
      <dgm:spPr/>
    </dgm:pt>
    <dgm:pt modelId="{CCB54A0A-F494-466E-BBA5-041603EF2772}" type="pres">
      <dgm:prSet presAssocID="{C652BE70-6CB5-4092-A969-3F1461043B12}" presName="parentText" presStyleLbl="alignNode1" presStyleIdx="4" presStyleCnt="5" custScaleX="1972158" custScaleY="152275" custLinFactNeighborY="44">
        <dgm:presLayoutVars>
          <dgm:chMax val="1"/>
          <dgm:bulletEnabled/>
        </dgm:presLayoutVars>
      </dgm:prSet>
      <dgm:spPr/>
    </dgm:pt>
    <dgm:pt modelId="{0B45684B-ACB0-4908-9A37-E2F6EF8257F1}" type="pres">
      <dgm:prSet presAssocID="{C652BE70-6CB5-4092-A969-3F1461043B12}" presName="descendantText" presStyleLbl="alignAccFollowNode1" presStyleIdx="4" presStyleCnt="5" custScaleX="2000000" custScaleY="153374" custLinFactNeighborX="-41875" custLinFactNeighborY="1747">
        <dgm:presLayoutVars>
          <dgm:bulletEnabled/>
        </dgm:presLayoutVars>
      </dgm:prSet>
      <dgm:spPr/>
    </dgm:pt>
  </dgm:ptLst>
  <dgm:cxnLst>
    <dgm:cxn modelId="{D2F3BB04-9F28-4716-83AC-CEADF6573BF3}" type="presOf" srcId="{734BF9B3-C94E-4F46-B151-DAB5628539D6}" destId="{3D0040C9-4482-43F8-B617-2A3CD0D76E8C}" srcOrd="0" destOrd="0" presId="urn:microsoft.com/office/officeart/2016/7/layout/VerticalSolidActionList"/>
    <dgm:cxn modelId="{B25F3308-CABB-48B2-81D0-299F9B2E7D86}" srcId="{A4823FB1-3BE4-4268-927C-817B197B2C2D}" destId="{FA693BAC-70D3-4649-AC2F-DB21EB287EF1}" srcOrd="0" destOrd="0" parTransId="{487D1027-7A70-436C-BA9A-C4291F942742}" sibTransId="{90196F5A-AAFB-4D5C-A75F-532E44626C3D}"/>
    <dgm:cxn modelId="{6C148114-5EEB-402F-A634-29A96EBEF5D2}" type="presOf" srcId="{FA693BAC-70D3-4649-AC2F-DB21EB287EF1}" destId="{994B31CD-2067-40B9-999B-F1EC7EF9DDCC}" srcOrd="0" destOrd="0" presId="urn:microsoft.com/office/officeart/2016/7/layout/VerticalSolidActionList"/>
    <dgm:cxn modelId="{0B3C8920-8958-4B52-8976-7136272DD48C}" type="presOf" srcId="{C652BE70-6CB5-4092-A969-3F1461043B12}" destId="{CCB54A0A-F494-466E-BBA5-041603EF2772}" srcOrd="0" destOrd="0" presId="urn:microsoft.com/office/officeart/2016/7/layout/VerticalSolidActionList"/>
    <dgm:cxn modelId="{5867E637-D6B5-4513-815A-974F5780A9FB}" type="presOf" srcId="{A4823FB1-3BE4-4268-927C-817B197B2C2D}" destId="{D8F39435-E70C-4B09-80E1-AB6EF9345F18}" srcOrd="0" destOrd="0" presId="urn:microsoft.com/office/officeart/2016/7/layout/VerticalSolidActionList"/>
    <dgm:cxn modelId="{A008173E-1247-4083-9030-FCF6CAD101E9}" srcId="{FA693BAC-70D3-4649-AC2F-DB21EB287EF1}" destId="{3088F1C4-B39B-47A1-BE80-E19443585AF6}" srcOrd="0" destOrd="0" parTransId="{4B8F8DFA-E80C-4EFB-B177-1F9DF7B2DD9D}" sibTransId="{21CB9335-82EB-467E-85F0-FCB7D89ED77B}"/>
    <dgm:cxn modelId="{AC92A25B-B491-4530-ACB4-38715BDDF9F3}" srcId="{C652BE70-6CB5-4092-A969-3F1461043B12}" destId="{5F9BA23D-8206-4CDA-A969-DD948A31DD83}" srcOrd="0" destOrd="0" parTransId="{349CB7B6-CF28-49D1-A2D3-41AA74AC8480}" sibTransId="{516021A5-2E19-49AC-A5D5-C86089EE0302}"/>
    <dgm:cxn modelId="{FCCEE35D-7C27-41C5-84FA-8921DFCCFDA8}" srcId="{B531628F-1706-4B2F-AA60-74BB3173E67D}" destId="{734BF9B3-C94E-4F46-B151-DAB5628539D6}" srcOrd="0" destOrd="0" parTransId="{CFC9DEE5-A855-4B9A-BEAA-9194936D0569}" sibTransId="{6E46883F-4FE3-4E70-87E2-981BAF3700EF}"/>
    <dgm:cxn modelId="{4851A367-CED2-45B1-9D92-9EECF144778B}" type="presOf" srcId="{27960909-A157-4268-860A-D33EE1CE6CA0}" destId="{ABB3CEE5-9048-4362-BB90-B5487D440075}" srcOrd="0" destOrd="0" presId="urn:microsoft.com/office/officeart/2016/7/layout/VerticalSolidActionList"/>
    <dgm:cxn modelId="{D5BBC54E-F469-40C2-9494-A381EE193953}" type="presOf" srcId="{3088F1C4-B39B-47A1-BE80-E19443585AF6}" destId="{1AA8BC6E-6362-4BA4-9C7A-15D52C17C686}" srcOrd="0" destOrd="0" presId="urn:microsoft.com/office/officeart/2016/7/layout/VerticalSolidActionList"/>
    <dgm:cxn modelId="{93E3FA50-F947-47E8-878B-084B0D0CE963}" type="presOf" srcId="{39766255-239B-4BF0-BDC6-BEE3DA241C2D}" destId="{6373DC70-0CB9-4315-8B74-E7F580739F3A}" srcOrd="0" destOrd="0" presId="urn:microsoft.com/office/officeart/2016/7/layout/VerticalSolidActionList"/>
    <dgm:cxn modelId="{58C63256-9617-4839-8A1C-C3B74CE1A574}" srcId="{A4823FB1-3BE4-4268-927C-817B197B2C2D}" destId="{B531628F-1706-4B2F-AA60-74BB3173E67D}" srcOrd="1" destOrd="0" parTransId="{92C0D795-E2C7-4EC5-8F71-1DFCF728B9EB}" sibTransId="{F6AE5092-90DD-4191-9AE7-3558BFEB9241}"/>
    <dgm:cxn modelId="{724D3079-3213-4888-BAF5-88737BC4B97C}" type="presOf" srcId="{5F9BA23D-8206-4CDA-A969-DD948A31DD83}" destId="{0B45684B-ACB0-4908-9A37-E2F6EF8257F1}" srcOrd="0" destOrd="0" presId="urn:microsoft.com/office/officeart/2016/7/layout/VerticalSolidActionList"/>
    <dgm:cxn modelId="{882D9A7D-CAFD-4D27-92EE-88863C26C31B}" srcId="{A4823FB1-3BE4-4268-927C-817B197B2C2D}" destId="{39766255-239B-4BF0-BDC6-BEE3DA241C2D}" srcOrd="2" destOrd="0" parTransId="{DD017104-CBAB-4C25-A692-48CA12C9840E}" sibTransId="{7087B535-CF4F-44CB-B1D5-9D74B81BAAA8}"/>
    <dgm:cxn modelId="{9834B986-49F7-430E-83B1-FA8A75302091}" srcId="{A4823FB1-3BE4-4268-927C-817B197B2C2D}" destId="{BAF9C3D7-0ACE-4ED8-B9E4-4BE6751B2B6B}" srcOrd="3" destOrd="0" parTransId="{8225AE1A-C932-4AE7-819E-30BD7279CD12}" sibTransId="{872826B2-C125-4B1C-B803-A6E902ED0AFF}"/>
    <dgm:cxn modelId="{D6D693A0-C54A-4B13-B313-D91435350C6B}" type="presOf" srcId="{B531628F-1706-4B2F-AA60-74BB3173E67D}" destId="{5D0E1B10-2289-43BE-B0C6-83DC651674EF}" srcOrd="0" destOrd="0" presId="urn:microsoft.com/office/officeart/2016/7/layout/VerticalSolidActionList"/>
    <dgm:cxn modelId="{01908FB7-26D1-41A2-B77E-6CA6FED401B4}" type="presOf" srcId="{FBFA31D6-571F-44E7-8FCC-4E902D213FF5}" destId="{5A18E200-9F8E-4C44-9309-3788A25FEF62}" srcOrd="0" destOrd="0" presId="urn:microsoft.com/office/officeart/2016/7/layout/VerticalSolidActionList"/>
    <dgm:cxn modelId="{9BE193CB-70A5-4397-AF6D-BD531F5817C0}" srcId="{BAF9C3D7-0ACE-4ED8-B9E4-4BE6751B2B6B}" destId="{27960909-A157-4268-860A-D33EE1CE6CA0}" srcOrd="0" destOrd="0" parTransId="{DB4B9E4C-627A-4AE3-A40A-C47F189DAC5B}" sibTransId="{6B748416-9475-406F-ADB8-C4C9BA62E297}"/>
    <dgm:cxn modelId="{17B5B2CD-93DF-4C96-A181-E49172093CFE}" srcId="{39766255-239B-4BF0-BDC6-BEE3DA241C2D}" destId="{FBFA31D6-571F-44E7-8FCC-4E902D213FF5}" srcOrd="0" destOrd="0" parTransId="{E29FC83A-39BE-4E31-9A2D-746687BA80B4}" sibTransId="{AD3CBE24-0DDB-4026-89DD-C96834753D0D}"/>
    <dgm:cxn modelId="{6BC787D9-618D-46D4-BA81-12402BD5FF6D}" srcId="{A4823FB1-3BE4-4268-927C-817B197B2C2D}" destId="{C652BE70-6CB5-4092-A969-3F1461043B12}" srcOrd="4" destOrd="0" parTransId="{66311C89-C309-470F-9217-D338693C1ADB}" sibTransId="{A8DD12B5-1269-45AA-B42A-C581742269A9}"/>
    <dgm:cxn modelId="{05DF48ED-0D0F-423B-A2DA-1DFFD734D5C1}" type="presOf" srcId="{BAF9C3D7-0ACE-4ED8-B9E4-4BE6751B2B6B}" destId="{A686CAB3-9707-4DC8-BB37-756356843082}" srcOrd="0" destOrd="0" presId="urn:microsoft.com/office/officeart/2016/7/layout/VerticalSolidActionList"/>
    <dgm:cxn modelId="{568F30BE-6A17-44D4-9CB5-05CF21CEABC6}" type="presParOf" srcId="{D8F39435-E70C-4B09-80E1-AB6EF9345F18}" destId="{15E6A788-1607-46CF-9708-D8FB5630F458}" srcOrd="0" destOrd="0" presId="urn:microsoft.com/office/officeart/2016/7/layout/VerticalSolidActionList"/>
    <dgm:cxn modelId="{DC9C1B5E-8C5C-452D-8BE3-D28351ADC03A}" type="presParOf" srcId="{15E6A788-1607-46CF-9708-D8FB5630F458}" destId="{994B31CD-2067-40B9-999B-F1EC7EF9DDCC}" srcOrd="0" destOrd="0" presId="urn:microsoft.com/office/officeart/2016/7/layout/VerticalSolidActionList"/>
    <dgm:cxn modelId="{2BA86629-2FAE-4F5E-A745-E651B0DA04CA}" type="presParOf" srcId="{15E6A788-1607-46CF-9708-D8FB5630F458}" destId="{1AA8BC6E-6362-4BA4-9C7A-15D52C17C686}" srcOrd="1" destOrd="0" presId="urn:microsoft.com/office/officeart/2016/7/layout/VerticalSolidActionList"/>
    <dgm:cxn modelId="{F8BB0037-1DCD-4A29-9BBB-621586520296}" type="presParOf" srcId="{D8F39435-E70C-4B09-80E1-AB6EF9345F18}" destId="{325487F7-5E06-42DC-9949-21F9327E5E8A}" srcOrd="1" destOrd="0" presId="urn:microsoft.com/office/officeart/2016/7/layout/VerticalSolidActionList"/>
    <dgm:cxn modelId="{8FB9DC90-2D54-431C-9E1A-18E793E79357}" type="presParOf" srcId="{D8F39435-E70C-4B09-80E1-AB6EF9345F18}" destId="{DEE37756-ECD8-4D59-8742-9C2A6C567D0E}" srcOrd="2" destOrd="0" presId="urn:microsoft.com/office/officeart/2016/7/layout/VerticalSolidActionList"/>
    <dgm:cxn modelId="{3255CAB7-D893-4189-808C-0AFF9A22494E}" type="presParOf" srcId="{DEE37756-ECD8-4D59-8742-9C2A6C567D0E}" destId="{5D0E1B10-2289-43BE-B0C6-83DC651674EF}" srcOrd="0" destOrd="0" presId="urn:microsoft.com/office/officeart/2016/7/layout/VerticalSolidActionList"/>
    <dgm:cxn modelId="{2D06CE18-AE74-4D73-8994-B6194663B527}" type="presParOf" srcId="{DEE37756-ECD8-4D59-8742-9C2A6C567D0E}" destId="{3D0040C9-4482-43F8-B617-2A3CD0D76E8C}" srcOrd="1" destOrd="0" presId="urn:microsoft.com/office/officeart/2016/7/layout/VerticalSolidActionList"/>
    <dgm:cxn modelId="{1AA68627-C7CF-40E8-AAEC-BE5E43F044A2}" type="presParOf" srcId="{D8F39435-E70C-4B09-80E1-AB6EF9345F18}" destId="{2654035C-94A0-426D-9DCC-91E28FC98E55}" srcOrd="3" destOrd="0" presId="urn:microsoft.com/office/officeart/2016/7/layout/VerticalSolidActionList"/>
    <dgm:cxn modelId="{5581EF9C-0734-4AE4-BB70-AEDA8FE69A33}" type="presParOf" srcId="{D8F39435-E70C-4B09-80E1-AB6EF9345F18}" destId="{132E755C-AC19-441F-B389-B669256DB088}" srcOrd="4" destOrd="0" presId="urn:microsoft.com/office/officeart/2016/7/layout/VerticalSolidActionList"/>
    <dgm:cxn modelId="{FDA5CA8B-FC56-4F70-9BC5-163421B23A0C}" type="presParOf" srcId="{132E755C-AC19-441F-B389-B669256DB088}" destId="{6373DC70-0CB9-4315-8B74-E7F580739F3A}" srcOrd="0" destOrd="0" presId="urn:microsoft.com/office/officeart/2016/7/layout/VerticalSolidActionList"/>
    <dgm:cxn modelId="{E3D049BA-91EC-4A54-A949-BFB4D4BD41A6}" type="presParOf" srcId="{132E755C-AC19-441F-B389-B669256DB088}" destId="{5A18E200-9F8E-4C44-9309-3788A25FEF62}" srcOrd="1" destOrd="0" presId="urn:microsoft.com/office/officeart/2016/7/layout/VerticalSolidActionList"/>
    <dgm:cxn modelId="{357E078D-8AC9-4E70-B66E-542FDBE237C9}" type="presParOf" srcId="{D8F39435-E70C-4B09-80E1-AB6EF9345F18}" destId="{6860F09F-9600-4837-86FD-E4C84A7D6CF9}" srcOrd="5" destOrd="0" presId="urn:microsoft.com/office/officeart/2016/7/layout/VerticalSolidActionList"/>
    <dgm:cxn modelId="{C25562B4-22FB-44F5-8F0A-6510271D0F92}" type="presParOf" srcId="{D8F39435-E70C-4B09-80E1-AB6EF9345F18}" destId="{4C2367FF-6F4C-4797-8C5F-B42641B002FF}" srcOrd="6" destOrd="0" presId="urn:microsoft.com/office/officeart/2016/7/layout/VerticalSolidActionList"/>
    <dgm:cxn modelId="{07C6EBEA-7C6B-465B-B681-A04E4110AAE2}" type="presParOf" srcId="{4C2367FF-6F4C-4797-8C5F-B42641B002FF}" destId="{A686CAB3-9707-4DC8-BB37-756356843082}" srcOrd="0" destOrd="0" presId="urn:microsoft.com/office/officeart/2016/7/layout/VerticalSolidActionList"/>
    <dgm:cxn modelId="{52C16DEB-674D-40A1-954A-E63179032139}" type="presParOf" srcId="{4C2367FF-6F4C-4797-8C5F-B42641B002FF}" destId="{ABB3CEE5-9048-4362-BB90-B5487D440075}" srcOrd="1" destOrd="0" presId="urn:microsoft.com/office/officeart/2016/7/layout/VerticalSolidActionList"/>
    <dgm:cxn modelId="{3932E4AF-4F8C-4117-93E2-80BF1110253B}" type="presParOf" srcId="{D8F39435-E70C-4B09-80E1-AB6EF9345F18}" destId="{98EC0B0C-F7D7-447F-98ED-4115C36C19C3}" srcOrd="7" destOrd="0" presId="urn:microsoft.com/office/officeart/2016/7/layout/VerticalSolidActionList"/>
    <dgm:cxn modelId="{B748C3F5-74E7-470F-8D2C-C6C86CEFE7E3}" type="presParOf" srcId="{D8F39435-E70C-4B09-80E1-AB6EF9345F18}" destId="{AA443097-9207-4A8E-B959-497D0399DEF6}" srcOrd="8" destOrd="0" presId="urn:microsoft.com/office/officeart/2016/7/layout/VerticalSolidActionList"/>
    <dgm:cxn modelId="{B5A5A985-11FA-45CD-A4DB-16B7D54EF613}" type="presParOf" srcId="{AA443097-9207-4A8E-B959-497D0399DEF6}" destId="{CCB54A0A-F494-466E-BBA5-041603EF2772}" srcOrd="0" destOrd="0" presId="urn:microsoft.com/office/officeart/2016/7/layout/VerticalSolidActionList"/>
    <dgm:cxn modelId="{6A391353-5BBA-4CA2-A3E5-FD5EB5487194}" type="presParOf" srcId="{AA443097-9207-4A8E-B959-497D0399DEF6}" destId="{0B45684B-ACB0-4908-9A37-E2F6EF8257F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4D0575-0F13-4D5B-9B9C-648FD227D6E4}" type="doc">
      <dgm:prSet loTypeId="urn:microsoft.com/office/officeart/2005/8/layout/radial6" loCatId="cycle" qsTypeId="urn:microsoft.com/office/officeart/2005/8/quickstyle/3d3" qsCatId="3D" csTypeId="urn:microsoft.com/office/officeart/2005/8/colors/accent0_3" csCatId="mainScheme" phldr="1"/>
      <dgm:spPr/>
      <dgm:t>
        <a:bodyPr/>
        <a:lstStyle/>
        <a:p>
          <a:endParaRPr lang="en-US"/>
        </a:p>
      </dgm:t>
    </dgm:pt>
    <dgm:pt modelId="{73F9A889-DF97-40D2-A48A-C92699D24999}">
      <dgm:prSet phldrT="[Text]"/>
      <dgm:spPr/>
      <dgm:t>
        <a:bodyPr/>
        <a:lstStyle/>
        <a:p>
          <a:r>
            <a:rPr lang="en-US" b="1" dirty="0"/>
            <a:t>DSHA’S role         in WIOA One-Stop</a:t>
          </a:r>
        </a:p>
      </dgm:t>
    </dgm:pt>
    <dgm:pt modelId="{EF007C85-AE47-426D-BFDF-85755AE559C8}" type="parTrans" cxnId="{3CDB05F4-B8A6-442F-9B9A-8642E00643ED}">
      <dgm:prSet/>
      <dgm:spPr/>
      <dgm:t>
        <a:bodyPr/>
        <a:lstStyle/>
        <a:p>
          <a:endParaRPr lang="en-US"/>
        </a:p>
      </dgm:t>
    </dgm:pt>
    <dgm:pt modelId="{F80C84E0-89F1-40A4-A2E7-6B245E85A413}" type="sibTrans" cxnId="{3CDB05F4-B8A6-442F-9B9A-8642E00643ED}">
      <dgm:prSet/>
      <dgm:spPr/>
      <dgm:t>
        <a:bodyPr/>
        <a:lstStyle/>
        <a:p>
          <a:endParaRPr lang="en-US"/>
        </a:p>
      </dgm:t>
    </dgm:pt>
    <dgm:pt modelId="{B337B13F-83BB-4798-A9F6-70F266E1357F}">
      <dgm:prSet phldrT="[Text]"/>
      <dgm:spPr/>
      <dgm:t>
        <a:bodyPr/>
        <a:lstStyle/>
        <a:p>
          <a:r>
            <a:rPr lang="en-US" dirty="0"/>
            <a:t>Share best practices and work collaboratively</a:t>
          </a:r>
        </a:p>
      </dgm:t>
    </dgm:pt>
    <dgm:pt modelId="{4DB596E3-711B-481D-A7BE-99B50DCD8485}" type="parTrans" cxnId="{0DCD6E35-6ED3-48CA-A35D-F722B25FF9B3}">
      <dgm:prSet/>
      <dgm:spPr/>
      <dgm:t>
        <a:bodyPr/>
        <a:lstStyle/>
        <a:p>
          <a:endParaRPr lang="en-US"/>
        </a:p>
      </dgm:t>
    </dgm:pt>
    <dgm:pt modelId="{12A8487A-0762-4467-829B-D80DF41EAA30}" type="sibTrans" cxnId="{0DCD6E35-6ED3-48CA-A35D-F722B25FF9B3}">
      <dgm:prSet/>
      <dgm:spPr/>
      <dgm:t>
        <a:bodyPr/>
        <a:lstStyle/>
        <a:p>
          <a:endParaRPr lang="en-US"/>
        </a:p>
      </dgm:t>
    </dgm:pt>
    <dgm:pt modelId="{C70A0F0E-0AC1-4A9D-A9BD-0D12ECD1863A}">
      <dgm:prSet phldrT="[Text]"/>
      <dgm:spPr/>
      <dgm:t>
        <a:bodyPr/>
        <a:lstStyle/>
        <a:p>
          <a:r>
            <a:rPr lang="en-US" dirty="0"/>
            <a:t>Refer residents to programs or activities</a:t>
          </a:r>
        </a:p>
      </dgm:t>
    </dgm:pt>
    <dgm:pt modelId="{B242AC96-0907-47B4-B724-E12764B6B3BF}" type="parTrans" cxnId="{182C5032-3F01-4D6C-B843-646C98DD7DE1}">
      <dgm:prSet/>
      <dgm:spPr/>
      <dgm:t>
        <a:bodyPr/>
        <a:lstStyle/>
        <a:p>
          <a:endParaRPr lang="en-US"/>
        </a:p>
      </dgm:t>
    </dgm:pt>
    <dgm:pt modelId="{041175DE-1233-40A6-88D7-151AD537C618}" type="sibTrans" cxnId="{182C5032-3F01-4D6C-B843-646C98DD7DE1}">
      <dgm:prSet/>
      <dgm:spPr/>
      <dgm:t>
        <a:bodyPr/>
        <a:lstStyle/>
        <a:p>
          <a:endParaRPr lang="en-US"/>
        </a:p>
      </dgm:t>
    </dgm:pt>
    <dgm:pt modelId="{1DF72108-1263-4318-9DD3-DE181FE162DC}">
      <dgm:prSet phldrT="[Text]"/>
      <dgm:spPr/>
      <dgm:t>
        <a:bodyPr/>
        <a:lstStyle/>
        <a:p>
          <a:r>
            <a:rPr lang="en-US" dirty="0"/>
            <a:t>Help register residents on JobLink</a:t>
          </a:r>
        </a:p>
      </dgm:t>
    </dgm:pt>
    <dgm:pt modelId="{2E269C4E-05EA-433A-8878-99199474EA75}" type="parTrans" cxnId="{60813F63-0F46-41EF-AA97-C458B976DA25}">
      <dgm:prSet/>
      <dgm:spPr/>
      <dgm:t>
        <a:bodyPr/>
        <a:lstStyle/>
        <a:p>
          <a:endParaRPr lang="en-US"/>
        </a:p>
      </dgm:t>
    </dgm:pt>
    <dgm:pt modelId="{D2395104-CCB8-4B1B-87D8-32D4A8C92DCC}" type="sibTrans" cxnId="{60813F63-0F46-41EF-AA97-C458B976DA25}">
      <dgm:prSet/>
      <dgm:spPr/>
      <dgm:t>
        <a:bodyPr/>
        <a:lstStyle/>
        <a:p>
          <a:endParaRPr lang="en-US"/>
        </a:p>
      </dgm:t>
    </dgm:pt>
    <dgm:pt modelId="{FF32EF60-9D23-4AC0-8DF4-90323562A941}">
      <dgm:prSet phldrT="[Text]"/>
      <dgm:spPr/>
      <dgm:t>
        <a:bodyPr/>
        <a:lstStyle/>
        <a:p>
          <a:r>
            <a:rPr lang="en-US" dirty="0"/>
            <a:t>Provide access to One-Stop Services at our sites </a:t>
          </a:r>
        </a:p>
      </dgm:t>
    </dgm:pt>
    <dgm:pt modelId="{06004529-33CC-4773-9B2E-C49BCD0EA391}" type="parTrans" cxnId="{9D52AFA3-0311-4C95-841E-2B966CF5711D}">
      <dgm:prSet/>
      <dgm:spPr/>
      <dgm:t>
        <a:bodyPr/>
        <a:lstStyle/>
        <a:p>
          <a:endParaRPr lang="en-US"/>
        </a:p>
      </dgm:t>
    </dgm:pt>
    <dgm:pt modelId="{D90C5E74-F476-4415-A580-A038DF9E9735}" type="sibTrans" cxnId="{9D52AFA3-0311-4C95-841E-2B966CF5711D}">
      <dgm:prSet/>
      <dgm:spPr/>
      <dgm:t>
        <a:bodyPr/>
        <a:lstStyle/>
        <a:p>
          <a:endParaRPr lang="en-US"/>
        </a:p>
      </dgm:t>
    </dgm:pt>
    <dgm:pt modelId="{5B38FCCE-6C1D-4F9A-81B5-E544EFBAD025}" type="pres">
      <dgm:prSet presAssocID="{794D0575-0F13-4D5B-9B9C-648FD227D6E4}" presName="Name0" presStyleCnt="0">
        <dgm:presLayoutVars>
          <dgm:chMax val="1"/>
          <dgm:dir/>
          <dgm:animLvl val="ctr"/>
          <dgm:resizeHandles val="exact"/>
        </dgm:presLayoutVars>
      </dgm:prSet>
      <dgm:spPr/>
    </dgm:pt>
    <dgm:pt modelId="{BE7CE4D5-746E-4512-AE6B-3A2D6DA7314E}" type="pres">
      <dgm:prSet presAssocID="{73F9A889-DF97-40D2-A48A-C92699D24999}" presName="centerShape" presStyleLbl="node0" presStyleIdx="0" presStyleCnt="1"/>
      <dgm:spPr/>
    </dgm:pt>
    <dgm:pt modelId="{96FAAE29-74BF-441D-8B85-AB1668D88E09}" type="pres">
      <dgm:prSet presAssocID="{B337B13F-83BB-4798-A9F6-70F266E1357F}" presName="node" presStyleLbl="node1" presStyleIdx="0" presStyleCnt="4" custScaleX="143596" custScaleY="111323">
        <dgm:presLayoutVars>
          <dgm:bulletEnabled val="1"/>
        </dgm:presLayoutVars>
      </dgm:prSet>
      <dgm:spPr/>
    </dgm:pt>
    <dgm:pt modelId="{3785773C-64D5-420B-A0C6-2882FF5A5653}" type="pres">
      <dgm:prSet presAssocID="{B337B13F-83BB-4798-A9F6-70F266E1357F}" presName="dummy" presStyleCnt="0"/>
      <dgm:spPr/>
    </dgm:pt>
    <dgm:pt modelId="{E66467D2-D298-44EB-8876-46CA137C97A5}" type="pres">
      <dgm:prSet presAssocID="{12A8487A-0762-4467-829B-D80DF41EAA30}" presName="sibTrans" presStyleLbl="sibTrans2D1" presStyleIdx="0" presStyleCnt="4"/>
      <dgm:spPr/>
    </dgm:pt>
    <dgm:pt modelId="{687F6881-2EEB-486F-858B-CC6B4EC3B689}" type="pres">
      <dgm:prSet presAssocID="{C70A0F0E-0AC1-4A9D-A9BD-0D12ECD1863A}" presName="node" presStyleLbl="node1" presStyleIdx="1" presStyleCnt="4" custScaleX="135259" custScaleY="124775">
        <dgm:presLayoutVars>
          <dgm:bulletEnabled val="1"/>
        </dgm:presLayoutVars>
      </dgm:prSet>
      <dgm:spPr/>
    </dgm:pt>
    <dgm:pt modelId="{C25527E4-9AA2-42D8-99B8-5AE8AA71264E}" type="pres">
      <dgm:prSet presAssocID="{C70A0F0E-0AC1-4A9D-A9BD-0D12ECD1863A}" presName="dummy" presStyleCnt="0"/>
      <dgm:spPr/>
    </dgm:pt>
    <dgm:pt modelId="{7DB7ED75-7423-41E8-8A8D-72D1981B9332}" type="pres">
      <dgm:prSet presAssocID="{041175DE-1233-40A6-88D7-151AD537C618}" presName="sibTrans" presStyleLbl="sibTrans2D1" presStyleIdx="1" presStyleCnt="4"/>
      <dgm:spPr/>
    </dgm:pt>
    <dgm:pt modelId="{D4AA4028-DA3D-4FFC-8DD2-1248A4569E11}" type="pres">
      <dgm:prSet presAssocID="{1DF72108-1263-4318-9DD3-DE181FE162DC}" presName="node" presStyleLbl="node1" presStyleIdx="2" presStyleCnt="4" custScaleX="148180" custScaleY="120582">
        <dgm:presLayoutVars>
          <dgm:bulletEnabled val="1"/>
        </dgm:presLayoutVars>
      </dgm:prSet>
      <dgm:spPr/>
    </dgm:pt>
    <dgm:pt modelId="{F9DFDEE7-81B1-4D99-B155-5A54390BA0DF}" type="pres">
      <dgm:prSet presAssocID="{1DF72108-1263-4318-9DD3-DE181FE162DC}" presName="dummy" presStyleCnt="0"/>
      <dgm:spPr/>
    </dgm:pt>
    <dgm:pt modelId="{664C30B7-38CB-4DF3-BA33-7ECD74AD829A}" type="pres">
      <dgm:prSet presAssocID="{D2395104-CCB8-4B1B-87D8-32D4A8C92DCC}" presName="sibTrans" presStyleLbl="sibTrans2D1" presStyleIdx="2" presStyleCnt="4"/>
      <dgm:spPr/>
    </dgm:pt>
    <dgm:pt modelId="{F3FEFDBD-7FD7-4F3F-BE6F-048F78E540E6}" type="pres">
      <dgm:prSet presAssocID="{FF32EF60-9D23-4AC0-8DF4-90323562A941}" presName="node" presStyleLbl="node1" presStyleIdx="3" presStyleCnt="4" custScaleX="128323" custScaleY="121390" custRadScaleRad="99236" custRadScaleInc="-2936">
        <dgm:presLayoutVars>
          <dgm:bulletEnabled val="1"/>
        </dgm:presLayoutVars>
      </dgm:prSet>
      <dgm:spPr/>
    </dgm:pt>
    <dgm:pt modelId="{486E46A9-0785-4D34-947D-C1AF582600CF}" type="pres">
      <dgm:prSet presAssocID="{FF32EF60-9D23-4AC0-8DF4-90323562A941}" presName="dummy" presStyleCnt="0"/>
      <dgm:spPr/>
    </dgm:pt>
    <dgm:pt modelId="{B512D250-491C-4859-A40A-C0E304C41C0D}" type="pres">
      <dgm:prSet presAssocID="{D90C5E74-F476-4415-A580-A038DF9E9735}" presName="sibTrans" presStyleLbl="sibTrans2D1" presStyleIdx="3" presStyleCnt="4"/>
      <dgm:spPr/>
    </dgm:pt>
  </dgm:ptLst>
  <dgm:cxnLst>
    <dgm:cxn modelId="{D9D9F330-40AD-4E7E-82F6-A0FE31985693}" type="presOf" srcId="{794D0575-0F13-4D5B-9B9C-648FD227D6E4}" destId="{5B38FCCE-6C1D-4F9A-81B5-E544EFBAD025}" srcOrd="0" destOrd="0" presId="urn:microsoft.com/office/officeart/2005/8/layout/radial6"/>
    <dgm:cxn modelId="{182C5032-3F01-4D6C-B843-646C98DD7DE1}" srcId="{73F9A889-DF97-40D2-A48A-C92699D24999}" destId="{C70A0F0E-0AC1-4A9D-A9BD-0D12ECD1863A}" srcOrd="1" destOrd="0" parTransId="{B242AC96-0907-47B4-B724-E12764B6B3BF}" sibTransId="{041175DE-1233-40A6-88D7-151AD537C618}"/>
    <dgm:cxn modelId="{0DCD6E35-6ED3-48CA-A35D-F722B25FF9B3}" srcId="{73F9A889-DF97-40D2-A48A-C92699D24999}" destId="{B337B13F-83BB-4798-A9F6-70F266E1357F}" srcOrd="0" destOrd="0" parTransId="{4DB596E3-711B-481D-A7BE-99B50DCD8485}" sibTransId="{12A8487A-0762-4467-829B-D80DF41EAA30}"/>
    <dgm:cxn modelId="{A28C465C-3FB0-4E81-8338-DFE39FD1FE33}" type="presOf" srcId="{12A8487A-0762-4467-829B-D80DF41EAA30}" destId="{E66467D2-D298-44EB-8876-46CA137C97A5}" srcOrd="0" destOrd="0" presId="urn:microsoft.com/office/officeart/2005/8/layout/radial6"/>
    <dgm:cxn modelId="{60813F63-0F46-41EF-AA97-C458B976DA25}" srcId="{73F9A889-DF97-40D2-A48A-C92699D24999}" destId="{1DF72108-1263-4318-9DD3-DE181FE162DC}" srcOrd="2" destOrd="0" parTransId="{2E269C4E-05EA-433A-8878-99199474EA75}" sibTransId="{D2395104-CCB8-4B1B-87D8-32D4A8C92DCC}"/>
    <dgm:cxn modelId="{D15C2E54-CEAE-4B44-A07D-5FF8FF486629}" type="presOf" srcId="{D2395104-CCB8-4B1B-87D8-32D4A8C92DCC}" destId="{664C30B7-38CB-4DF3-BA33-7ECD74AD829A}" srcOrd="0" destOrd="0" presId="urn:microsoft.com/office/officeart/2005/8/layout/radial6"/>
    <dgm:cxn modelId="{08C84593-2A3A-4BD4-A60A-ED364F8BA16D}" type="presOf" srcId="{1DF72108-1263-4318-9DD3-DE181FE162DC}" destId="{D4AA4028-DA3D-4FFC-8DD2-1248A4569E11}" srcOrd="0" destOrd="0" presId="urn:microsoft.com/office/officeart/2005/8/layout/radial6"/>
    <dgm:cxn modelId="{9864BA9F-C2B7-48D2-A42D-F7EE4ABD6928}" type="presOf" srcId="{73F9A889-DF97-40D2-A48A-C92699D24999}" destId="{BE7CE4D5-746E-4512-AE6B-3A2D6DA7314E}" srcOrd="0" destOrd="0" presId="urn:microsoft.com/office/officeart/2005/8/layout/radial6"/>
    <dgm:cxn modelId="{9D52AFA3-0311-4C95-841E-2B966CF5711D}" srcId="{73F9A889-DF97-40D2-A48A-C92699D24999}" destId="{FF32EF60-9D23-4AC0-8DF4-90323562A941}" srcOrd="3" destOrd="0" parTransId="{06004529-33CC-4773-9B2E-C49BCD0EA391}" sibTransId="{D90C5E74-F476-4415-A580-A038DF9E9735}"/>
    <dgm:cxn modelId="{A1B4D3C4-DCAF-4626-8C7B-5F6C1A31D2B3}" type="presOf" srcId="{D90C5E74-F476-4415-A580-A038DF9E9735}" destId="{B512D250-491C-4859-A40A-C0E304C41C0D}" srcOrd="0" destOrd="0" presId="urn:microsoft.com/office/officeart/2005/8/layout/radial6"/>
    <dgm:cxn modelId="{8CDC3FDA-9CCF-4916-8175-C3DA8A485B6B}" type="presOf" srcId="{FF32EF60-9D23-4AC0-8DF4-90323562A941}" destId="{F3FEFDBD-7FD7-4F3F-BE6F-048F78E540E6}" srcOrd="0" destOrd="0" presId="urn:microsoft.com/office/officeart/2005/8/layout/radial6"/>
    <dgm:cxn modelId="{BB3AF1DF-7A24-4396-BB0B-EB01D8B769E1}" type="presOf" srcId="{C70A0F0E-0AC1-4A9D-A9BD-0D12ECD1863A}" destId="{687F6881-2EEB-486F-858B-CC6B4EC3B689}" srcOrd="0" destOrd="0" presId="urn:microsoft.com/office/officeart/2005/8/layout/radial6"/>
    <dgm:cxn modelId="{AFBAA9E6-56B9-4CB6-92A1-23771E3F6986}" type="presOf" srcId="{B337B13F-83BB-4798-A9F6-70F266E1357F}" destId="{96FAAE29-74BF-441D-8B85-AB1668D88E09}" srcOrd="0" destOrd="0" presId="urn:microsoft.com/office/officeart/2005/8/layout/radial6"/>
    <dgm:cxn modelId="{3CDB05F4-B8A6-442F-9B9A-8642E00643ED}" srcId="{794D0575-0F13-4D5B-9B9C-648FD227D6E4}" destId="{73F9A889-DF97-40D2-A48A-C92699D24999}" srcOrd="0" destOrd="0" parTransId="{EF007C85-AE47-426D-BFDF-85755AE559C8}" sibTransId="{F80C84E0-89F1-40A4-A2E7-6B245E85A413}"/>
    <dgm:cxn modelId="{DDC281F8-1926-437F-A41F-8BA6483F139D}" type="presOf" srcId="{041175DE-1233-40A6-88D7-151AD537C618}" destId="{7DB7ED75-7423-41E8-8A8D-72D1981B9332}" srcOrd="0" destOrd="0" presId="urn:microsoft.com/office/officeart/2005/8/layout/radial6"/>
    <dgm:cxn modelId="{E04E52BA-3D97-4C0E-A17C-100DCE1DC777}" type="presParOf" srcId="{5B38FCCE-6C1D-4F9A-81B5-E544EFBAD025}" destId="{BE7CE4D5-746E-4512-AE6B-3A2D6DA7314E}" srcOrd="0" destOrd="0" presId="urn:microsoft.com/office/officeart/2005/8/layout/radial6"/>
    <dgm:cxn modelId="{0A8D7907-D294-4527-9EAD-4565C07FF909}" type="presParOf" srcId="{5B38FCCE-6C1D-4F9A-81B5-E544EFBAD025}" destId="{96FAAE29-74BF-441D-8B85-AB1668D88E09}" srcOrd="1" destOrd="0" presId="urn:microsoft.com/office/officeart/2005/8/layout/radial6"/>
    <dgm:cxn modelId="{BD91AA22-555A-4C12-89AB-438FDE4A5A75}" type="presParOf" srcId="{5B38FCCE-6C1D-4F9A-81B5-E544EFBAD025}" destId="{3785773C-64D5-420B-A0C6-2882FF5A5653}" srcOrd="2" destOrd="0" presId="urn:microsoft.com/office/officeart/2005/8/layout/radial6"/>
    <dgm:cxn modelId="{BB3E7E64-B5EC-4988-988B-D013FCFD2DD6}" type="presParOf" srcId="{5B38FCCE-6C1D-4F9A-81B5-E544EFBAD025}" destId="{E66467D2-D298-44EB-8876-46CA137C97A5}" srcOrd="3" destOrd="0" presId="urn:microsoft.com/office/officeart/2005/8/layout/radial6"/>
    <dgm:cxn modelId="{53806E3E-E581-4341-A019-017D3E9EBE99}" type="presParOf" srcId="{5B38FCCE-6C1D-4F9A-81B5-E544EFBAD025}" destId="{687F6881-2EEB-486F-858B-CC6B4EC3B689}" srcOrd="4" destOrd="0" presId="urn:microsoft.com/office/officeart/2005/8/layout/radial6"/>
    <dgm:cxn modelId="{B2EABB63-60E5-4E71-B763-609B901CB9F7}" type="presParOf" srcId="{5B38FCCE-6C1D-4F9A-81B5-E544EFBAD025}" destId="{C25527E4-9AA2-42D8-99B8-5AE8AA71264E}" srcOrd="5" destOrd="0" presId="urn:microsoft.com/office/officeart/2005/8/layout/radial6"/>
    <dgm:cxn modelId="{C3067E05-B837-404D-BA14-C374D3B77B7D}" type="presParOf" srcId="{5B38FCCE-6C1D-4F9A-81B5-E544EFBAD025}" destId="{7DB7ED75-7423-41E8-8A8D-72D1981B9332}" srcOrd="6" destOrd="0" presId="urn:microsoft.com/office/officeart/2005/8/layout/radial6"/>
    <dgm:cxn modelId="{0ACF9930-FD23-44EF-991C-407FA5274D67}" type="presParOf" srcId="{5B38FCCE-6C1D-4F9A-81B5-E544EFBAD025}" destId="{D4AA4028-DA3D-4FFC-8DD2-1248A4569E11}" srcOrd="7" destOrd="0" presId="urn:microsoft.com/office/officeart/2005/8/layout/radial6"/>
    <dgm:cxn modelId="{5CC331C6-9A9A-47A9-A760-302E5DBA2116}" type="presParOf" srcId="{5B38FCCE-6C1D-4F9A-81B5-E544EFBAD025}" destId="{F9DFDEE7-81B1-4D99-B155-5A54390BA0DF}" srcOrd="8" destOrd="0" presId="urn:microsoft.com/office/officeart/2005/8/layout/radial6"/>
    <dgm:cxn modelId="{774E7B9F-212D-4B5A-883F-2166C0789818}" type="presParOf" srcId="{5B38FCCE-6C1D-4F9A-81B5-E544EFBAD025}" destId="{664C30B7-38CB-4DF3-BA33-7ECD74AD829A}" srcOrd="9" destOrd="0" presId="urn:microsoft.com/office/officeart/2005/8/layout/radial6"/>
    <dgm:cxn modelId="{BA5177E4-22D2-4317-B04C-7253723BA292}" type="presParOf" srcId="{5B38FCCE-6C1D-4F9A-81B5-E544EFBAD025}" destId="{F3FEFDBD-7FD7-4F3F-BE6F-048F78E540E6}" srcOrd="10" destOrd="0" presId="urn:microsoft.com/office/officeart/2005/8/layout/radial6"/>
    <dgm:cxn modelId="{9D87ADFC-B908-4349-B4F4-FA4ADBB5CCE5}" type="presParOf" srcId="{5B38FCCE-6C1D-4F9A-81B5-E544EFBAD025}" destId="{486E46A9-0785-4D34-947D-C1AF582600CF}" srcOrd="11" destOrd="0" presId="urn:microsoft.com/office/officeart/2005/8/layout/radial6"/>
    <dgm:cxn modelId="{32BB99BB-F80E-4EB8-B31F-FB4A8F4994A6}" type="presParOf" srcId="{5B38FCCE-6C1D-4F9A-81B5-E544EFBAD025}" destId="{B512D250-491C-4859-A40A-C0E304C41C0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F03B8-56C3-41EA-B356-10B62E42F103}">
      <dsp:nvSpPr>
        <dsp:cNvPr id="0" name=""/>
        <dsp:cNvSpPr/>
      </dsp:nvSpPr>
      <dsp:spPr>
        <a:xfrm>
          <a:off x="212169" y="3313"/>
          <a:ext cx="2439144" cy="146348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hlinkClick xmlns:r="http://schemas.openxmlformats.org/officeDocument/2006/relationships" r:id="rId1"/>
            </a:rPr>
            <a:t>Employment</a:t>
          </a:r>
          <a:r>
            <a:rPr lang="en-US" sz="2100" kern="1200" dirty="0"/>
            <a:t> and Training</a:t>
          </a:r>
        </a:p>
      </dsp:txBody>
      <dsp:txXfrm>
        <a:off x="212169" y="3313"/>
        <a:ext cx="2439144" cy="1463486"/>
      </dsp:txXfrm>
    </dsp:sp>
    <dsp:sp modelId="{B2680F4A-AD5F-49AF-90AF-6CB636117DD2}">
      <dsp:nvSpPr>
        <dsp:cNvPr id="0" name=""/>
        <dsp:cNvSpPr/>
      </dsp:nvSpPr>
      <dsp:spPr>
        <a:xfrm>
          <a:off x="2895227" y="3313"/>
          <a:ext cx="2439144" cy="146348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hlinkClick xmlns:r="http://schemas.openxmlformats.org/officeDocument/2006/relationships" r:id="rId2"/>
            </a:rPr>
            <a:t>Temporary Assistance to Needy Families </a:t>
          </a:r>
          <a:endParaRPr lang="en-US" sz="2100" kern="1200" dirty="0"/>
        </a:p>
      </dsp:txBody>
      <dsp:txXfrm>
        <a:off x="2895227" y="3313"/>
        <a:ext cx="2439144" cy="1463486"/>
      </dsp:txXfrm>
    </dsp:sp>
    <dsp:sp modelId="{483479C7-06B0-44AE-9586-4E9A74E0FA5D}">
      <dsp:nvSpPr>
        <dsp:cNvPr id="0" name=""/>
        <dsp:cNvSpPr/>
      </dsp:nvSpPr>
      <dsp:spPr>
        <a:xfrm>
          <a:off x="5578286" y="3313"/>
          <a:ext cx="2439144" cy="146348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hlinkClick xmlns:r="http://schemas.openxmlformats.org/officeDocument/2006/relationships" r:id="rId3"/>
            </a:rPr>
            <a:t>Re-entry</a:t>
          </a:r>
          <a:r>
            <a:rPr lang="en-US" sz="2100" kern="1200" dirty="0"/>
            <a:t> to Housing Program</a:t>
          </a:r>
        </a:p>
      </dsp:txBody>
      <dsp:txXfrm>
        <a:off x="5578286" y="3313"/>
        <a:ext cx="2439144" cy="1463486"/>
      </dsp:txXfrm>
    </dsp:sp>
    <dsp:sp modelId="{9969067C-B6B0-4759-8377-FE182592391E}">
      <dsp:nvSpPr>
        <dsp:cNvPr id="0" name=""/>
        <dsp:cNvSpPr/>
      </dsp:nvSpPr>
      <dsp:spPr>
        <a:xfrm>
          <a:off x="212169" y="1710713"/>
          <a:ext cx="2439144" cy="146348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TANF &amp; TANF Like </a:t>
          </a:r>
          <a:r>
            <a:rPr lang="en-US" sz="2100" kern="1200" dirty="0">
              <a:hlinkClick xmlns:r="http://schemas.openxmlformats.org/officeDocument/2006/relationships" r:id="rId4"/>
            </a:rPr>
            <a:t>Rental</a:t>
          </a:r>
          <a:r>
            <a:rPr lang="en-US" sz="2100" kern="1200" dirty="0"/>
            <a:t> and Utility Assistance</a:t>
          </a:r>
        </a:p>
      </dsp:txBody>
      <dsp:txXfrm>
        <a:off x="212169" y="1710713"/>
        <a:ext cx="2439144" cy="1463486"/>
      </dsp:txXfrm>
    </dsp:sp>
    <dsp:sp modelId="{CF556142-AF72-493E-9343-29456AEB75A8}">
      <dsp:nvSpPr>
        <dsp:cNvPr id="0" name=""/>
        <dsp:cNvSpPr/>
      </dsp:nvSpPr>
      <dsp:spPr>
        <a:xfrm>
          <a:off x="2895227" y="1710713"/>
          <a:ext cx="2439144" cy="146348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hlinkClick xmlns:r="http://schemas.openxmlformats.org/officeDocument/2006/relationships" r:id="rId5"/>
            </a:rPr>
            <a:t>$</a:t>
          </a:r>
          <a:r>
            <a:rPr lang="en-US" sz="2100" kern="1200" dirty="0" err="1">
              <a:hlinkClick xmlns:r="http://schemas.openxmlformats.org/officeDocument/2006/relationships" r:id="rId5"/>
            </a:rPr>
            <a:t>tand</a:t>
          </a:r>
          <a:r>
            <a:rPr lang="en-US" sz="2100" kern="1200" dirty="0">
              <a:hlinkClick xmlns:r="http://schemas.openxmlformats.org/officeDocument/2006/relationships" r:id="rId5"/>
            </a:rPr>
            <a:t> By Me</a:t>
          </a:r>
          <a:endParaRPr lang="en-US" sz="2100" kern="1200" dirty="0"/>
        </a:p>
      </dsp:txBody>
      <dsp:txXfrm>
        <a:off x="2895227" y="1710713"/>
        <a:ext cx="2439144" cy="1463486"/>
      </dsp:txXfrm>
    </dsp:sp>
    <dsp:sp modelId="{23082F0F-4A61-46EB-95B2-DC2A5C3E93D2}">
      <dsp:nvSpPr>
        <dsp:cNvPr id="0" name=""/>
        <dsp:cNvSpPr/>
      </dsp:nvSpPr>
      <dsp:spPr>
        <a:xfrm>
          <a:off x="5578286" y="1710713"/>
          <a:ext cx="2439144" cy="146348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Community </a:t>
          </a:r>
          <a:r>
            <a:rPr lang="en-US" sz="2100" kern="1200" dirty="0">
              <a:hlinkClick xmlns:r="http://schemas.openxmlformats.org/officeDocument/2006/relationships" r:id="rId6"/>
            </a:rPr>
            <a:t>Partner</a:t>
          </a:r>
          <a:r>
            <a:rPr lang="en-US" sz="2100" kern="1200" dirty="0"/>
            <a:t> Support Unit</a:t>
          </a:r>
        </a:p>
      </dsp:txBody>
      <dsp:txXfrm>
        <a:off x="5578286" y="1710713"/>
        <a:ext cx="2439144" cy="1463486"/>
      </dsp:txXfrm>
    </dsp:sp>
    <dsp:sp modelId="{6BDD4F91-7B6E-4327-B137-B4419335ADF5}">
      <dsp:nvSpPr>
        <dsp:cNvPr id="0" name=""/>
        <dsp:cNvSpPr/>
      </dsp:nvSpPr>
      <dsp:spPr>
        <a:xfrm>
          <a:off x="2513587" y="3418114"/>
          <a:ext cx="3202425" cy="140686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Work Opportunities Networks to Develop Employment </a:t>
          </a:r>
          <a:r>
            <a:rPr lang="en-US" sz="2100" kern="1200" dirty="0">
              <a:hlinkClick xmlns:r="http://schemas.openxmlformats.org/officeDocument/2006/relationships" r:id="rId7"/>
            </a:rPr>
            <a:t>Readiness</a:t>
          </a:r>
          <a:r>
            <a:rPr lang="en-US" sz="2100" kern="1200" dirty="0"/>
            <a:t> (W.O.N.D.E.R. WORKS)</a:t>
          </a:r>
        </a:p>
      </dsp:txBody>
      <dsp:txXfrm>
        <a:off x="2513587" y="3418114"/>
        <a:ext cx="3202425" cy="1406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704D1-7B8A-4737-82F8-FB3BC8BC1338}">
      <dsp:nvSpPr>
        <dsp:cNvPr id="0" name=""/>
        <dsp:cNvSpPr/>
      </dsp:nvSpPr>
      <dsp:spPr>
        <a:xfrm>
          <a:off x="1195900" y="1177887"/>
          <a:ext cx="1409677" cy="114366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Community Involvement</a:t>
          </a:r>
          <a:endParaRPr lang="en-US" sz="1100" b="1" kern="1200" dirty="0"/>
        </a:p>
      </dsp:txBody>
      <dsp:txXfrm>
        <a:off x="1422288" y="1361554"/>
        <a:ext cx="956901" cy="776330"/>
      </dsp:txXfrm>
    </dsp:sp>
    <dsp:sp modelId="{FCBB77A1-482B-41DF-9166-AA673ACB7CC7}">
      <dsp:nvSpPr>
        <dsp:cNvPr id="0" name=""/>
        <dsp:cNvSpPr/>
      </dsp:nvSpPr>
      <dsp:spPr>
        <a:xfrm>
          <a:off x="2017908" y="530350"/>
          <a:ext cx="536616" cy="46236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A52E81-2832-4B6E-BA74-B3D493093BAC}">
      <dsp:nvSpPr>
        <dsp:cNvPr id="0" name=""/>
        <dsp:cNvSpPr/>
      </dsp:nvSpPr>
      <dsp:spPr>
        <a:xfrm>
          <a:off x="1297261" y="140227"/>
          <a:ext cx="1165535" cy="100832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Respect</a:t>
          </a:r>
          <a:endParaRPr lang="en-US" sz="1100" b="1" kern="1200" dirty="0"/>
        </a:p>
      </dsp:txBody>
      <dsp:txXfrm>
        <a:off x="1490415" y="307328"/>
        <a:ext cx="779227" cy="674122"/>
      </dsp:txXfrm>
    </dsp:sp>
    <dsp:sp modelId="{973C8E0E-291C-4288-A42F-32B78A55C916}">
      <dsp:nvSpPr>
        <dsp:cNvPr id="0" name=""/>
        <dsp:cNvSpPr/>
      </dsp:nvSpPr>
      <dsp:spPr>
        <a:xfrm>
          <a:off x="2550439" y="1431504"/>
          <a:ext cx="536616" cy="46236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25265F-EF1C-43AD-AABC-BA305C344AF6}">
      <dsp:nvSpPr>
        <dsp:cNvPr id="0" name=""/>
        <dsp:cNvSpPr/>
      </dsp:nvSpPr>
      <dsp:spPr>
        <a:xfrm>
          <a:off x="2148219" y="600504"/>
          <a:ext cx="1399749" cy="100832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Continuous</a:t>
          </a:r>
          <a:r>
            <a:rPr lang="en-US" sz="1100" kern="1200" dirty="0"/>
            <a:t> </a:t>
          </a:r>
          <a:r>
            <a:rPr lang="en-US" sz="1100" b="1" kern="1200" dirty="0"/>
            <a:t>Improvement</a:t>
          </a:r>
        </a:p>
      </dsp:txBody>
      <dsp:txXfrm>
        <a:off x="2360891" y="753704"/>
        <a:ext cx="974405" cy="701924"/>
      </dsp:txXfrm>
    </dsp:sp>
    <dsp:sp modelId="{2E040876-791A-4BFA-B5F2-CB6795CEA7CE}">
      <dsp:nvSpPr>
        <dsp:cNvPr id="0" name=""/>
        <dsp:cNvSpPr/>
      </dsp:nvSpPr>
      <dsp:spPr>
        <a:xfrm>
          <a:off x="2209131" y="2370448"/>
          <a:ext cx="536616" cy="46236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74EE2-DBFB-4B6C-97B7-C2A2459A3205}">
      <dsp:nvSpPr>
        <dsp:cNvPr id="0" name=""/>
        <dsp:cNvSpPr/>
      </dsp:nvSpPr>
      <dsp:spPr>
        <a:xfrm>
          <a:off x="2259580" y="1903785"/>
          <a:ext cx="1165535" cy="100832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Teamwork</a:t>
          </a:r>
        </a:p>
      </dsp:txBody>
      <dsp:txXfrm>
        <a:off x="2452734" y="2070886"/>
        <a:ext cx="779227" cy="674122"/>
      </dsp:txXfrm>
    </dsp:sp>
    <dsp:sp modelId="{A4670E5C-4B1A-4692-804F-9D9030BB8672}">
      <dsp:nvSpPr>
        <dsp:cNvPr id="0" name=""/>
        <dsp:cNvSpPr/>
      </dsp:nvSpPr>
      <dsp:spPr>
        <a:xfrm>
          <a:off x="1129944" y="2471731"/>
          <a:ext cx="536616" cy="462365"/>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AB4A7-4AAA-4999-B0C2-F9E450DE4C01}">
      <dsp:nvSpPr>
        <dsp:cNvPr id="0" name=""/>
        <dsp:cNvSpPr/>
      </dsp:nvSpPr>
      <dsp:spPr>
        <a:xfrm>
          <a:off x="378026" y="1837059"/>
          <a:ext cx="1165535" cy="100832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Integrity</a:t>
          </a:r>
        </a:p>
      </dsp:txBody>
      <dsp:txXfrm>
        <a:off x="571180" y="2004160"/>
        <a:ext cx="779227" cy="674122"/>
      </dsp:txXfrm>
    </dsp:sp>
    <dsp:sp modelId="{DDBE57AD-3B83-4B90-80EE-6479E152E347}">
      <dsp:nvSpPr>
        <dsp:cNvPr id="0" name=""/>
        <dsp:cNvSpPr/>
      </dsp:nvSpPr>
      <dsp:spPr>
        <a:xfrm flipV="1">
          <a:off x="680378" y="1386719"/>
          <a:ext cx="536616" cy="436921"/>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D1F53-9D6A-41BD-83EE-910E7DB1CE29}">
      <dsp:nvSpPr>
        <dsp:cNvPr id="0" name=""/>
        <dsp:cNvSpPr/>
      </dsp:nvSpPr>
      <dsp:spPr>
        <a:xfrm>
          <a:off x="1291848" y="2421336"/>
          <a:ext cx="1165535" cy="100832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Diversity</a:t>
          </a:r>
        </a:p>
      </dsp:txBody>
      <dsp:txXfrm>
        <a:off x="1485002" y="2588437"/>
        <a:ext cx="779227" cy="674122"/>
      </dsp:txXfrm>
    </dsp:sp>
    <dsp:sp modelId="{A8653215-DC97-457A-951B-F9D1305BB7B2}">
      <dsp:nvSpPr>
        <dsp:cNvPr id="0" name=""/>
        <dsp:cNvSpPr/>
      </dsp:nvSpPr>
      <dsp:spPr>
        <a:xfrm>
          <a:off x="351692" y="581481"/>
          <a:ext cx="1165535" cy="1008324"/>
        </a:xfrm>
        <a:prstGeom prst="hexagon">
          <a:avLst>
            <a:gd name="adj" fmla="val 28570"/>
            <a:gd name="vf" fmla="val 1154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Customer Focus</a:t>
          </a:r>
          <a:endParaRPr lang="en-US" sz="1100" b="1" kern="1200" dirty="0"/>
        </a:p>
      </dsp:txBody>
      <dsp:txXfrm>
        <a:off x="544846" y="748582"/>
        <a:ext cx="779227" cy="674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8BC6E-6362-4BA4-9C7A-15D52C17C686}">
      <dsp:nvSpPr>
        <dsp:cNvPr id="0" name=""/>
        <dsp:cNvSpPr/>
      </dsp:nvSpPr>
      <dsp:spPr>
        <a:xfrm>
          <a:off x="1228953" y="2523"/>
          <a:ext cx="4915814" cy="866896"/>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380" tIns="220192" rIns="95380" bIns="220192" numCol="1" spcCol="1270" anchor="ctr" anchorCtr="0">
          <a:noAutofit/>
        </a:bodyPr>
        <a:lstStyle/>
        <a:p>
          <a:pPr marL="0" lvl="0" indent="0" algn="l" defTabSz="622300">
            <a:lnSpc>
              <a:spcPct val="90000"/>
            </a:lnSpc>
            <a:spcBef>
              <a:spcPct val="0"/>
            </a:spcBef>
            <a:spcAft>
              <a:spcPct val="35000"/>
            </a:spcAft>
            <a:buNone/>
          </a:pPr>
          <a:endParaRPr lang="en-US" sz="1400" kern="1200" dirty="0">
            <a:hlinkClick xmlns:r="http://schemas.openxmlformats.org/officeDocument/2006/relationships" r:id="rId1"/>
          </a:endParaRPr>
        </a:p>
        <a:p>
          <a:pPr marL="0" lvl="0" indent="0" algn="l" defTabSz="622300">
            <a:lnSpc>
              <a:spcPct val="90000"/>
            </a:lnSpc>
            <a:spcBef>
              <a:spcPct val="0"/>
            </a:spcBef>
            <a:spcAft>
              <a:spcPct val="35000"/>
            </a:spcAft>
            <a:buNone/>
          </a:pPr>
          <a:r>
            <a:rPr lang="en-US" sz="1400" kern="1200" dirty="0">
              <a:hlinkClick xmlns:r="http://schemas.openxmlformats.org/officeDocument/2006/relationships" r:id="rId1"/>
            </a:rPr>
            <a:t>Provide ABE/GED/High School Diploma instruction at Delaware One Stop Centers, in  the community, and in correctional settings</a:t>
          </a:r>
          <a:endParaRPr lang="en-US" sz="1800" kern="1200" dirty="0"/>
        </a:p>
      </dsp:txBody>
      <dsp:txXfrm>
        <a:off x="1228953" y="2523"/>
        <a:ext cx="4915814" cy="866896"/>
      </dsp:txXfrm>
    </dsp:sp>
    <dsp:sp modelId="{994B31CD-2067-40B9-999B-F1EC7EF9DDCC}">
      <dsp:nvSpPr>
        <dsp:cNvPr id="0" name=""/>
        <dsp:cNvSpPr/>
      </dsp:nvSpPr>
      <dsp:spPr>
        <a:xfrm>
          <a:off x="0" y="2523"/>
          <a:ext cx="1228953" cy="86689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5032" tIns="85630" rIns="65032" bIns="85630" numCol="1" spcCol="1270" anchor="ctr" anchorCtr="0">
          <a:noAutofit/>
        </a:bodyPr>
        <a:lstStyle/>
        <a:p>
          <a:pPr marL="0" lvl="0" indent="0" algn="ctr" defTabSz="1022350">
            <a:lnSpc>
              <a:spcPct val="90000"/>
            </a:lnSpc>
            <a:spcBef>
              <a:spcPct val="0"/>
            </a:spcBef>
            <a:spcAft>
              <a:spcPct val="35000"/>
            </a:spcAft>
            <a:buNone/>
          </a:pPr>
          <a:r>
            <a:rPr lang="en-US" sz="2300" kern="1200" dirty="0"/>
            <a:t>Provide</a:t>
          </a:r>
        </a:p>
      </dsp:txBody>
      <dsp:txXfrm>
        <a:off x="0" y="2523"/>
        <a:ext cx="1228953" cy="866896"/>
      </dsp:txXfrm>
    </dsp:sp>
    <dsp:sp modelId="{3D0040C9-4482-43F8-B617-2A3CD0D76E8C}">
      <dsp:nvSpPr>
        <dsp:cNvPr id="0" name=""/>
        <dsp:cNvSpPr/>
      </dsp:nvSpPr>
      <dsp:spPr>
        <a:xfrm>
          <a:off x="1226554" y="938723"/>
          <a:ext cx="4906217" cy="1098123"/>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194" tIns="220192" rIns="95194" bIns="220192" numCol="1" spcCol="1270" anchor="ctr" anchorCtr="0">
          <a:noAutofit/>
        </a:bodyPr>
        <a:lstStyle/>
        <a:p>
          <a:pPr marL="0" lvl="0" indent="0" algn="l" defTabSz="622300">
            <a:lnSpc>
              <a:spcPct val="90000"/>
            </a:lnSpc>
            <a:spcBef>
              <a:spcPct val="0"/>
            </a:spcBef>
            <a:spcAft>
              <a:spcPct val="35000"/>
            </a:spcAft>
            <a:buNone/>
          </a:pPr>
          <a:r>
            <a:rPr lang="en-US" sz="1400" kern="1200" dirty="0">
              <a:hlinkClick xmlns:r="http://schemas.openxmlformats.org/officeDocument/2006/relationships" r:id="rId2"/>
            </a:rPr>
            <a:t>Work with WIOA Partners to align resources that provide adult learners with instruction/training for in-demand jobs and to offer education/training for careers that support family sustaining salaries and opportunities for higher skilled positions</a:t>
          </a:r>
          <a:endParaRPr lang="en-US" sz="1400" kern="1200" dirty="0"/>
        </a:p>
      </dsp:txBody>
      <dsp:txXfrm>
        <a:off x="1226554" y="938723"/>
        <a:ext cx="4906217" cy="1098123"/>
      </dsp:txXfrm>
    </dsp:sp>
    <dsp:sp modelId="{5D0E1B10-2289-43BE-B0C6-83DC651674EF}">
      <dsp:nvSpPr>
        <dsp:cNvPr id="0" name=""/>
        <dsp:cNvSpPr/>
      </dsp:nvSpPr>
      <dsp:spPr>
        <a:xfrm>
          <a:off x="0" y="921433"/>
          <a:ext cx="1226554" cy="1132704"/>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4905" tIns="85630" rIns="64905" bIns="85630" numCol="1" spcCol="1270" anchor="ctr" anchorCtr="0">
          <a:noAutofit/>
        </a:bodyPr>
        <a:lstStyle/>
        <a:p>
          <a:pPr marL="0" lvl="0" indent="0" algn="ctr" defTabSz="977900">
            <a:lnSpc>
              <a:spcPct val="90000"/>
            </a:lnSpc>
            <a:spcBef>
              <a:spcPct val="0"/>
            </a:spcBef>
            <a:spcAft>
              <a:spcPct val="35000"/>
            </a:spcAft>
            <a:buNone/>
          </a:pPr>
          <a:r>
            <a:rPr lang="en-US" sz="2200" kern="1200" dirty="0"/>
            <a:t>Work </a:t>
          </a:r>
        </a:p>
      </dsp:txBody>
      <dsp:txXfrm>
        <a:off x="0" y="921433"/>
        <a:ext cx="1226554" cy="1132704"/>
      </dsp:txXfrm>
    </dsp:sp>
    <dsp:sp modelId="{5A18E200-9F8E-4C44-9309-3788A25FEF62}">
      <dsp:nvSpPr>
        <dsp:cNvPr id="0" name=""/>
        <dsp:cNvSpPr/>
      </dsp:nvSpPr>
      <dsp:spPr>
        <a:xfrm>
          <a:off x="1228953" y="2106151"/>
          <a:ext cx="4915814" cy="866896"/>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380" tIns="220192" rIns="95380" bIns="220192" numCol="1" spcCol="1270" anchor="ctr" anchorCtr="0">
          <a:noAutofit/>
        </a:bodyPr>
        <a:lstStyle/>
        <a:p>
          <a:pPr marL="0" lvl="0" indent="0" algn="l" defTabSz="622300">
            <a:lnSpc>
              <a:spcPct val="90000"/>
            </a:lnSpc>
            <a:spcBef>
              <a:spcPct val="0"/>
            </a:spcBef>
            <a:spcAft>
              <a:spcPct val="35000"/>
            </a:spcAft>
            <a:buNone/>
          </a:pPr>
          <a:r>
            <a:rPr lang="en-US" sz="1400" kern="1200" dirty="0">
              <a:hlinkClick xmlns:r="http://schemas.openxmlformats.org/officeDocument/2006/relationships" r:id="rId3"/>
            </a:rPr>
            <a:t>Align Prison Education activities to support re-entering citizens in positive reintegration into their communities through academic, vocational and life skills instruction</a:t>
          </a:r>
          <a:endParaRPr lang="en-US" sz="1400" kern="1200" dirty="0"/>
        </a:p>
      </dsp:txBody>
      <dsp:txXfrm>
        <a:off x="1228953" y="2106151"/>
        <a:ext cx="4915814" cy="866896"/>
      </dsp:txXfrm>
    </dsp:sp>
    <dsp:sp modelId="{6373DC70-0CB9-4315-8B74-E7F580739F3A}">
      <dsp:nvSpPr>
        <dsp:cNvPr id="0" name=""/>
        <dsp:cNvSpPr/>
      </dsp:nvSpPr>
      <dsp:spPr>
        <a:xfrm>
          <a:off x="0" y="2122162"/>
          <a:ext cx="1228953" cy="83487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5032" tIns="85630" rIns="65032" bIns="85630" numCol="1" spcCol="1270" anchor="ctr" anchorCtr="0">
          <a:noAutofit/>
        </a:bodyPr>
        <a:lstStyle/>
        <a:p>
          <a:pPr marL="0" lvl="0" indent="0" algn="ctr" defTabSz="977900">
            <a:lnSpc>
              <a:spcPct val="90000"/>
            </a:lnSpc>
            <a:spcBef>
              <a:spcPct val="0"/>
            </a:spcBef>
            <a:spcAft>
              <a:spcPct val="35000"/>
            </a:spcAft>
            <a:buNone/>
          </a:pPr>
          <a:r>
            <a:rPr lang="en-US" sz="2200" kern="1200"/>
            <a:t>Align</a:t>
          </a:r>
        </a:p>
      </dsp:txBody>
      <dsp:txXfrm>
        <a:off x="0" y="2122162"/>
        <a:ext cx="1228953" cy="834873"/>
      </dsp:txXfrm>
    </dsp:sp>
    <dsp:sp modelId="{ABB3CEE5-9048-4362-BB90-B5487D440075}">
      <dsp:nvSpPr>
        <dsp:cNvPr id="0" name=""/>
        <dsp:cNvSpPr/>
      </dsp:nvSpPr>
      <dsp:spPr>
        <a:xfrm>
          <a:off x="1228953" y="3051492"/>
          <a:ext cx="4915814" cy="814032"/>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380" tIns="220192" rIns="95380" bIns="220192" numCol="1" spcCol="1270" anchor="ctr" anchorCtr="0">
          <a:noAutofit/>
        </a:bodyPr>
        <a:lstStyle/>
        <a:p>
          <a:pPr marL="0" lvl="0" indent="0" algn="l" defTabSz="622300">
            <a:lnSpc>
              <a:spcPct val="90000"/>
            </a:lnSpc>
            <a:spcBef>
              <a:spcPct val="0"/>
            </a:spcBef>
            <a:spcAft>
              <a:spcPct val="35000"/>
            </a:spcAft>
            <a:buNone/>
          </a:pPr>
          <a:r>
            <a:rPr lang="en-US" sz="1400" kern="1200" dirty="0">
              <a:hlinkClick xmlns:r="http://schemas.openxmlformats.org/officeDocument/2006/relationships" r:id="rId4"/>
            </a:rPr>
            <a:t>Develop integrated educational and vocational programming that supports entry into and promotion within jobs and careers in the current and future Delaware job market.  </a:t>
          </a:r>
          <a:endParaRPr lang="en-US" sz="1400" kern="1200" dirty="0"/>
        </a:p>
      </dsp:txBody>
      <dsp:txXfrm>
        <a:off x="1228953" y="3051492"/>
        <a:ext cx="4915814" cy="814032"/>
      </dsp:txXfrm>
    </dsp:sp>
    <dsp:sp modelId="{A686CAB3-9707-4DC8-BB37-756356843082}">
      <dsp:nvSpPr>
        <dsp:cNvPr id="0" name=""/>
        <dsp:cNvSpPr/>
      </dsp:nvSpPr>
      <dsp:spPr>
        <a:xfrm>
          <a:off x="0" y="3025061"/>
          <a:ext cx="1228953" cy="86689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5032" tIns="85630" rIns="65032" bIns="85630" numCol="1" spcCol="1270" anchor="ctr" anchorCtr="0">
          <a:noAutofit/>
        </a:bodyPr>
        <a:lstStyle/>
        <a:p>
          <a:pPr marL="0" lvl="0" indent="0" algn="ctr" defTabSz="977900">
            <a:lnSpc>
              <a:spcPct val="90000"/>
            </a:lnSpc>
            <a:spcBef>
              <a:spcPct val="0"/>
            </a:spcBef>
            <a:spcAft>
              <a:spcPct val="35000"/>
            </a:spcAft>
            <a:buNone/>
          </a:pPr>
          <a:r>
            <a:rPr lang="en-US" sz="2200" kern="1200"/>
            <a:t>Develop</a:t>
          </a:r>
        </a:p>
      </dsp:txBody>
      <dsp:txXfrm>
        <a:off x="0" y="3025061"/>
        <a:ext cx="1228953" cy="866896"/>
      </dsp:txXfrm>
    </dsp:sp>
    <dsp:sp modelId="{0B45684B-ACB0-4908-9A37-E2F6EF8257F1}">
      <dsp:nvSpPr>
        <dsp:cNvPr id="0" name=""/>
        <dsp:cNvSpPr/>
      </dsp:nvSpPr>
      <dsp:spPr>
        <a:xfrm>
          <a:off x="1188720" y="3946494"/>
          <a:ext cx="4926615" cy="1329593"/>
        </a:xfrm>
        <a:prstGeom prst="rect">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80" tIns="220192" rIns="4780" bIns="220192" numCol="1" spcCol="1270" anchor="t" anchorCtr="0">
          <a:noAutofit/>
        </a:bodyPr>
        <a:lstStyle/>
        <a:p>
          <a:pPr marL="0" lvl="0" indent="0" algn="l" defTabSz="622300">
            <a:lnSpc>
              <a:spcPct val="90000"/>
            </a:lnSpc>
            <a:spcBef>
              <a:spcPct val="0"/>
            </a:spcBef>
            <a:spcAft>
              <a:spcPct val="35000"/>
            </a:spcAft>
            <a:buNone/>
          </a:pPr>
          <a:r>
            <a:rPr lang="en-US" sz="1400" b="0" kern="1200" dirty="0"/>
            <a:t>  Assist Delawareans to expand their opportunities and   </a:t>
          </a:r>
        </a:p>
        <a:p>
          <a:pPr marL="0" lvl="0" indent="0" algn="l" defTabSz="622300">
            <a:lnSpc>
              <a:spcPct val="90000"/>
            </a:lnSpc>
            <a:spcBef>
              <a:spcPct val="0"/>
            </a:spcBef>
            <a:spcAft>
              <a:spcPct val="35000"/>
            </a:spcAft>
            <a:buNone/>
          </a:pPr>
          <a:r>
            <a:rPr lang="en-US" sz="1400" b="0" kern="1200" dirty="0"/>
            <a:t>  transform their futures by upskilling and providing   </a:t>
          </a:r>
        </a:p>
        <a:p>
          <a:pPr marL="0" lvl="0" indent="0" algn="l" defTabSz="622300">
            <a:lnSpc>
              <a:spcPct val="90000"/>
            </a:lnSpc>
            <a:spcBef>
              <a:spcPct val="0"/>
            </a:spcBef>
            <a:spcAft>
              <a:spcPct val="35000"/>
            </a:spcAft>
            <a:buNone/>
          </a:pPr>
          <a:r>
            <a:rPr lang="en-US" sz="1400" b="0" kern="1200" dirty="0"/>
            <a:t>  transferable skills that to better support themselves, </a:t>
          </a:r>
        </a:p>
        <a:p>
          <a:pPr marL="0" lvl="0" indent="0" algn="l" defTabSz="622300">
            <a:lnSpc>
              <a:spcPct val="90000"/>
            </a:lnSpc>
            <a:spcBef>
              <a:spcPct val="0"/>
            </a:spcBef>
            <a:spcAft>
              <a:spcPct val="35000"/>
            </a:spcAft>
            <a:buNone/>
          </a:pPr>
          <a:r>
            <a:rPr lang="en-US" sz="1400" b="0" kern="1200" dirty="0"/>
            <a:t>  their families and communities. </a:t>
          </a:r>
        </a:p>
      </dsp:txBody>
      <dsp:txXfrm>
        <a:off x="1188720" y="3946494"/>
        <a:ext cx="4926615" cy="1329593"/>
      </dsp:txXfrm>
    </dsp:sp>
    <dsp:sp modelId="{CCB54A0A-F494-466E-BBA5-041603EF2772}">
      <dsp:nvSpPr>
        <dsp:cNvPr id="0" name=""/>
        <dsp:cNvSpPr/>
      </dsp:nvSpPr>
      <dsp:spPr>
        <a:xfrm>
          <a:off x="0" y="3949116"/>
          <a:ext cx="1214508" cy="132006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259" tIns="85630" rIns="3259" bIns="85630" numCol="1" spcCol="1270" anchor="ctr" anchorCtr="0">
          <a:noAutofit/>
        </a:bodyPr>
        <a:lstStyle/>
        <a:p>
          <a:pPr marL="0" lvl="0" indent="0" algn="ctr" defTabSz="977900">
            <a:lnSpc>
              <a:spcPct val="90000"/>
            </a:lnSpc>
            <a:spcBef>
              <a:spcPct val="0"/>
            </a:spcBef>
            <a:spcAft>
              <a:spcPct val="35000"/>
            </a:spcAft>
            <a:buNone/>
          </a:pPr>
          <a:r>
            <a:rPr lang="en-US" sz="2200" kern="1200" dirty="0"/>
            <a:t>Support</a:t>
          </a:r>
        </a:p>
      </dsp:txBody>
      <dsp:txXfrm>
        <a:off x="0" y="3949116"/>
        <a:ext cx="1214508" cy="1320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2D250-491C-4859-A40A-C0E304C41C0D}">
      <dsp:nvSpPr>
        <dsp:cNvPr id="0" name=""/>
        <dsp:cNvSpPr/>
      </dsp:nvSpPr>
      <dsp:spPr>
        <a:xfrm>
          <a:off x="872655" y="520830"/>
          <a:ext cx="3658280" cy="3658280"/>
        </a:xfrm>
        <a:prstGeom prst="blockArc">
          <a:avLst>
            <a:gd name="adj1" fmla="val 10747455"/>
            <a:gd name="adj2" fmla="val 16173734"/>
            <a:gd name="adj3" fmla="val 4635"/>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64C30B7-38CB-4DF3-BA33-7ECD74AD829A}">
      <dsp:nvSpPr>
        <dsp:cNvPr id="0" name=""/>
        <dsp:cNvSpPr/>
      </dsp:nvSpPr>
      <dsp:spPr>
        <a:xfrm>
          <a:off x="872656" y="520934"/>
          <a:ext cx="3658280" cy="3658280"/>
        </a:xfrm>
        <a:prstGeom prst="blockArc">
          <a:avLst>
            <a:gd name="adj1" fmla="val 5426269"/>
            <a:gd name="adj2" fmla="val 10747656"/>
            <a:gd name="adj3" fmla="val 4635"/>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DB7ED75-7423-41E8-8A8D-72D1981B9332}">
      <dsp:nvSpPr>
        <dsp:cNvPr id="0" name=""/>
        <dsp:cNvSpPr/>
      </dsp:nvSpPr>
      <dsp:spPr>
        <a:xfrm>
          <a:off x="859003" y="520882"/>
          <a:ext cx="3658280" cy="3658280"/>
        </a:xfrm>
        <a:prstGeom prst="blockArc">
          <a:avLst>
            <a:gd name="adj1" fmla="val 0"/>
            <a:gd name="adj2" fmla="val 5400000"/>
            <a:gd name="adj3" fmla="val 4635"/>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66467D2-D298-44EB-8876-46CA137C97A5}">
      <dsp:nvSpPr>
        <dsp:cNvPr id="0" name=""/>
        <dsp:cNvSpPr/>
      </dsp:nvSpPr>
      <dsp:spPr>
        <a:xfrm>
          <a:off x="859003" y="520882"/>
          <a:ext cx="3658280" cy="3658280"/>
        </a:xfrm>
        <a:prstGeom prst="blockArc">
          <a:avLst>
            <a:gd name="adj1" fmla="val 16200000"/>
            <a:gd name="adj2" fmla="val 0"/>
            <a:gd name="adj3" fmla="val 4635"/>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E7CE4D5-746E-4512-AE6B-3A2D6DA7314E}">
      <dsp:nvSpPr>
        <dsp:cNvPr id="0" name=""/>
        <dsp:cNvSpPr/>
      </dsp:nvSpPr>
      <dsp:spPr>
        <a:xfrm>
          <a:off x="1847008" y="1508887"/>
          <a:ext cx="1682271" cy="1682271"/>
        </a:xfrm>
        <a:prstGeom prst="ellipse">
          <a:avLst/>
        </a:prstGeom>
        <a:solidFill>
          <a:schemeClr val="dk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DSHA’S role         in WIOA One-Stop</a:t>
          </a:r>
        </a:p>
      </dsp:txBody>
      <dsp:txXfrm>
        <a:off x="2093371" y="1755250"/>
        <a:ext cx="1189545" cy="1189545"/>
      </dsp:txXfrm>
    </dsp:sp>
    <dsp:sp modelId="{96FAAE29-74BF-441D-8B85-AB1668D88E09}">
      <dsp:nvSpPr>
        <dsp:cNvPr id="0" name=""/>
        <dsp:cNvSpPr/>
      </dsp:nvSpPr>
      <dsp:spPr>
        <a:xfrm>
          <a:off x="1842657" y="-92188"/>
          <a:ext cx="1690972" cy="1310928"/>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Share best practices and work collaboratively</a:t>
          </a:r>
        </a:p>
      </dsp:txBody>
      <dsp:txXfrm>
        <a:off x="2090294" y="99793"/>
        <a:ext cx="1195698" cy="926966"/>
      </dsp:txXfrm>
    </dsp:sp>
    <dsp:sp modelId="{687F6881-2EEB-486F-858B-CC6B4EC3B689}">
      <dsp:nvSpPr>
        <dsp:cNvPr id="0" name=""/>
        <dsp:cNvSpPr/>
      </dsp:nvSpPr>
      <dsp:spPr>
        <a:xfrm>
          <a:off x="3678492" y="1615354"/>
          <a:ext cx="1592796" cy="1469338"/>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Refer residents to programs or activities</a:t>
          </a:r>
        </a:p>
      </dsp:txBody>
      <dsp:txXfrm>
        <a:off x="3911752" y="1830534"/>
        <a:ext cx="1126276" cy="1038978"/>
      </dsp:txXfrm>
    </dsp:sp>
    <dsp:sp modelId="{D4AA4028-DA3D-4FFC-8DD2-1248A4569E11}">
      <dsp:nvSpPr>
        <dsp:cNvPr id="0" name=""/>
        <dsp:cNvSpPr/>
      </dsp:nvSpPr>
      <dsp:spPr>
        <a:xfrm>
          <a:off x="1815667" y="3426789"/>
          <a:ext cx="1744953" cy="1419961"/>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Help register residents on JobLink</a:t>
          </a:r>
        </a:p>
      </dsp:txBody>
      <dsp:txXfrm>
        <a:off x="2071209" y="3634737"/>
        <a:ext cx="1233869" cy="1004065"/>
      </dsp:txXfrm>
    </dsp:sp>
    <dsp:sp modelId="{F3FEFDBD-7FD7-4F3F-BE6F-048F78E540E6}">
      <dsp:nvSpPr>
        <dsp:cNvPr id="0" name=""/>
        <dsp:cNvSpPr/>
      </dsp:nvSpPr>
      <dsp:spPr>
        <a:xfrm>
          <a:off x="159697" y="1662541"/>
          <a:ext cx="1511119" cy="1429476"/>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Provide access to One-Stop Services at our sites </a:t>
          </a:r>
        </a:p>
      </dsp:txBody>
      <dsp:txXfrm>
        <a:off x="380995" y="1871883"/>
        <a:ext cx="1068523" cy="10107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140D3497-B044-3D45-A76E-E37B6A053D96}" type="datetimeFigureOut">
              <a:rPr lang="en-US" smtClean="0"/>
              <a:pPr/>
              <a:t>3/31/2021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4E33ED5C-B6B3-744B-8D69-D5C97B7797E3}" type="slidenum">
              <a:rPr lang="en-US" smtClean="0"/>
              <a:pPr/>
              <a:t>‹#›</a:t>
            </a:fld>
            <a:endParaRPr lang="en-US"/>
          </a:p>
        </p:txBody>
      </p:sp>
    </p:spTree>
    <p:extLst>
      <p:ext uri="{BB962C8B-B14F-4D97-AF65-F5344CB8AC3E}">
        <p14:creationId xmlns:p14="http://schemas.microsoft.com/office/powerpoint/2010/main" val="38161681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E0DF088B-B89C-FF48-AC2D-69152CF60AE9}" type="datetimeFigureOut">
              <a:rPr lang="en-US" smtClean="0"/>
              <a:pPr/>
              <a:t>3/31/2021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F0EEB79D-4C5B-084F-98C8-C24C85087C85}" type="slidenum">
              <a:rPr lang="en-US" smtClean="0"/>
              <a:pPr/>
              <a:t>‹#›</a:t>
            </a:fld>
            <a:endParaRPr lang="en-US"/>
          </a:p>
        </p:txBody>
      </p:sp>
    </p:spTree>
    <p:extLst>
      <p:ext uri="{BB962C8B-B14F-4D97-AF65-F5344CB8AC3E}">
        <p14:creationId xmlns:p14="http://schemas.microsoft.com/office/powerpoint/2010/main" val="17081349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0EEB79D-4C5B-084F-98C8-C24C85087C85}" type="slidenum">
              <a:rPr lang="en-US" smtClean="0"/>
              <a:pPr/>
              <a:t>4</a:t>
            </a:fld>
            <a:endParaRPr lang="en-US"/>
          </a:p>
        </p:txBody>
      </p:sp>
    </p:spTree>
    <p:extLst>
      <p:ext uri="{BB962C8B-B14F-4D97-AF65-F5344CB8AC3E}">
        <p14:creationId xmlns:p14="http://schemas.microsoft.com/office/powerpoint/2010/main" val="4072078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0EEB79D-4C5B-084F-98C8-C24C85087C85}" type="slidenum">
              <a:rPr lang="en-US" smtClean="0"/>
              <a:pPr/>
              <a:t>8</a:t>
            </a:fld>
            <a:endParaRPr lang="en-US"/>
          </a:p>
        </p:txBody>
      </p:sp>
    </p:spTree>
    <p:extLst>
      <p:ext uri="{BB962C8B-B14F-4D97-AF65-F5344CB8AC3E}">
        <p14:creationId xmlns:p14="http://schemas.microsoft.com/office/powerpoint/2010/main" val="252457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EEB79D-4C5B-084F-98C8-C24C85087C85}" type="slidenum">
              <a:rPr lang="en-US" smtClean="0"/>
              <a:pPr/>
              <a:t>9</a:t>
            </a:fld>
            <a:endParaRPr lang="en-US"/>
          </a:p>
        </p:txBody>
      </p:sp>
    </p:spTree>
    <p:extLst>
      <p:ext uri="{BB962C8B-B14F-4D97-AF65-F5344CB8AC3E}">
        <p14:creationId xmlns:p14="http://schemas.microsoft.com/office/powerpoint/2010/main" val="1106847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EB79D-4C5B-084F-98C8-C24C85087C85}" type="slidenum">
              <a:rPr lang="en-US" smtClean="0"/>
              <a:pPr/>
              <a:t>10</a:t>
            </a:fld>
            <a:endParaRPr lang="en-US"/>
          </a:p>
        </p:txBody>
      </p:sp>
    </p:spTree>
    <p:extLst>
      <p:ext uri="{BB962C8B-B14F-4D97-AF65-F5344CB8AC3E}">
        <p14:creationId xmlns:p14="http://schemas.microsoft.com/office/powerpoint/2010/main" val="127673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EB79D-4C5B-084F-98C8-C24C85087C85}" type="slidenum">
              <a:rPr lang="en-US" smtClean="0"/>
              <a:pPr/>
              <a:t>23</a:t>
            </a:fld>
            <a:endParaRPr lang="en-US"/>
          </a:p>
        </p:txBody>
      </p:sp>
    </p:spTree>
    <p:extLst>
      <p:ext uri="{BB962C8B-B14F-4D97-AF65-F5344CB8AC3E}">
        <p14:creationId xmlns:p14="http://schemas.microsoft.com/office/powerpoint/2010/main" val="190319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EB79D-4C5B-084F-98C8-C24C85087C85}" type="slidenum">
              <a:rPr lang="en-US" smtClean="0"/>
              <a:pPr/>
              <a:t>26</a:t>
            </a:fld>
            <a:endParaRPr lang="en-US"/>
          </a:p>
        </p:txBody>
      </p:sp>
    </p:spTree>
    <p:extLst>
      <p:ext uri="{BB962C8B-B14F-4D97-AF65-F5344CB8AC3E}">
        <p14:creationId xmlns:p14="http://schemas.microsoft.com/office/powerpoint/2010/main" val="296354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EB79D-4C5B-084F-98C8-C24C85087C85}" type="slidenum">
              <a:rPr lang="en-US" smtClean="0"/>
              <a:pPr/>
              <a:t>29</a:t>
            </a:fld>
            <a:endParaRPr lang="en-US"/>
          </a:p>
        </p:txBody>
      </p:sp>
    </p:spTree>
    <p:extLst>
      <p:ext uri="{BB962C8B-B14F-4D97-AF65-F5344CB8AC3E}">
        <p14:creationId xmlns:p14="http://schemas.microsoft.com/office/powerpoint/2010/main" val="404021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221127"/>
            <a:ext cx="9144000" cy="1647955"/>
          </a:xfrm>
        </p:spPr>
        <p:txBody>
          <a:bodyPr anchor="b"/>
          <a:lstStyle/>
          <a:p>
            <a:r>
              <a:rPr lang="en-US" dirty="0"/>
              <a:t>Click to edit Master title style</a:t>
            </a:r>
          </a:p>
        </p:txBody>
      </p:sp>
      <p:sp>
        <p:nvSpPr>
          <p:cNvPr id="3" name="Subtitle 2"/>
          <p:cNvSpPr>
            <a:spLocks noGrp="1"/>
          </p:cNvSpPr>
          <p:nvPr>
            <p:ph type="subTitle" idx="1"/>
          </p:nvPr>
        </p:nvSpPr>
        <p:spPr>
          <a:xfrm>
            <a:off x="0" y="3869083"/>
            <a:ext cx="9144000" cy="1411152"/>
          </a:xfrm>
        </p:spPr>
        <p:txBody>
          <a:bodyPr anchor="t"/>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7" name="Group 6"/>
          <p:cNvGrpSpPr/>
          <p:nvPr userDrawn="1"/>
        </p:nvGrpSpPr>
        <p:grpSpPr>
          <a:xfrm>
            <a:off x="0" y="0"/>
            <a:ext cx="9144000" cy="534832"/>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ddo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78448" y="5924871"/>
            <a:ext cx="2608191" cy="866840"/>
          </a:xfrm>
          <a:prstGeom prst="rect">
            <a:avLst/>
          </a:prstGeom>
        </p:spPr>
      </p:pic>
      <p:grpSp>
        <p:nvGrpSpPr>
          <p:cNvPr id="13" name="Group 12"/>
          <p:cNvGrpSpPr/>
          <p:nvPr userDrawn="1"/>
        </p:nvGrpSpPr>
        <p:grpSpPr>
          <a:xfrm>
            <a:off x="0" y="5280235"/>
            <a:ext cx="9144000" cy="534832"/>
            <a:chOff x="0" y="5981700"/>
            <a:chExt cx="9144000" cy="72739"/>
          </a:xfrm>
        </p:grpSpPr>
        <p:sp>
          <p:nvSpPr>
            <p:cNvPr id="14" name="Rectangle 13"/>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descr="early1.jpg"/>
          <p:cNvPicPr>
            <a:picLocks noChangeAspect="1"/>
          </p:cNvPicPr>
          <p:nvPr userDrawn="1"/>
        </p:nvPicPr>
        <p:blipFill>
          <a:blip r:embed="rId3"/>
          <a:srcRect l="5959" t="11585" b="5626"/>
          <a:stretch>
            <a:fillRect/>
          </a:stretch>
        </p:blipFill>
        <p:spPr>
          <a:xfrm>
            <a:off x="0" y="534833"/>
            <a:ext cx="2280309" cy="1686293"/>
          </a:xfrm>
          <a:prstGeom prst="rect">
            <a:avLst/>
          </a:prstGeom>
        </p:spPr>
      </p:pic>
      <p:pic>
        <p:nvPicPr>
          <p:cNvPr id="19" name="Picture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76735" y="534832"/>
            <a:ext cx="2288089" cy="1686295"/>
          </a:xfrm>
          <a:prstGeom prst="rect">
            <a:avLst/>
          </a:prstGeom>
        </p:spPr>
      </p:pic>
      <p:pic>
        <p:nvPicPr>
          <p:cNvPr id="20" name="Picture 19" descr="2013.34.jp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51807" y="534832"/>
            <a:ext cx="2296426" cy="1686295"/>
          </a:xfrm>
          <a:prstGeom prst="rect">
            <a:avLst/>
          </a:prstGeom>
        </p:spPr>
      </p:pic>
      <p:pic>
        <p:nvPicPr>
          <p:cNvPr id="21" name="Picture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0309" y="534833"/>
            <a:ext cx="2296426" cy="1686293"/>
          </a:xfrm>
          <a:prstGeom prst="rect">
            <a:avLst/>
          </a:prstGeom>
        </p:spPr>
      </p:pic>
    </p:spTree>
    <p:extLst>
      <p:ext uri="{BB962C8B-B14F-4D97-AF65-F5344CB8AC3E}">
        <p14:creationId xmlns:p14="http://schemas.microsoft.com/office/powerpoint/2010/main" val="306785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a:p>
        </p:txBody>
      </p:sp>
    </p:spTree>
    <p:extLst>
      <p:ext uri="{BB962C8B-B14F-4D97-AF65-F5344CB8AC3E}">
        <p14:creationId xmlns:p14="http://schemas.microsoft.com/office/powerpoint/2010/main" val="429460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0" y="1762016"/>
            <a:ext cx="9143639" cy="2096269"/>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360" y="306643"/>
            <a:ext cx="9143639" cy="1455373"/>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grpSp>
        <p:nvGrpSpPr>
          <p:cNvPr id="12" name="Group 11"/>
          <p:cNvGrpSpPr/>
          <p:nvPr userDrawn="1"/>
        </p:nvGrpSpPr>
        <p:grpSpPr>
          <a:xfrm>
            <a:off x="0" y="5544579"/>
            <a:ext cx="9144000" cy="358602"/>
            <a:chOff x="0" y="5981700"/>
            <a:chExt cx="9144000" cy="72739"/>
          </a:xfrm>
        </p:grpSpPr>
        <p:sp>
          <p:nvSpPr>
            <p:cNvPr id="13" name="Rectangle 12"/>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descr="ddo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41108" y="6132728"/>
            <a:ext cx="1861783" cy="618769"/>
          </a:xfrm>
          <a:prstGeom prst="rect">
            <a:avLst/>
          </a:prstGeom>
        </p:spPr>
      </p:pic>
      <p:grpSp>
        <p:nvGrpSpPr>
          <p:cNvPr id="18" name="Group 17"/>
          <p:cNvGrpSpPr/>
          <p:nvPr userDrawn="1"/>
        </p:nvGrpSpPr>
        <p:grpSpPr>
          <a:xfrm>
            <a:off x="0" y="0"/>
            <a:ext cx="9144000" cy="358602"/>
            <a:chOff x="0" y="5981700"/>
            <a:chExt cx="9144000" cy="72739"/>
          </a:xfrm>
        </p:grpSpPr>
        <p:sp>
          <p:nvSpPr>
            <p:cNvPr id="19" name="Rectangle 18"/>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0" y="3858284"/>
            <a:ext cx="2279949" cy="1686295"/>
          </a:xfrm>
          <a:prstGeom prst="rect">
            <a:avLst/>
          </a:prstGeom>
        </p:spPr>
      </p:pic>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62735" y="3858284"/>
            <a:ext cx="2281265" cy="1697703"/>
          </a:xfrm>
          <a:prstGeom prst="rect">
            <a:avLst/>
          </a:prstGeom>
        </p:spPr>
      </p:pic>
      <p:pic>
        <p:nvPicPr>
          <p:cNvPr id="25" name="Picture 2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76736" y="3858285"/>
            <a:ext cx="2285999" cy="1686293"/>
          </a:xfrm>
          <a:prstGeom prst="rect">
            <a:avLst/>
          </a:prstGeom>
        </p:spPr>
      </p:pic>
      <p:pic>
        <p:nvPicPr>
          <p:cNvPr id="26" name="Picture 25"/>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0309" y="3858285"/>
            <a:ext cx="2296426" cy="1686294"/>
          </a:xfrm>
          <a:prstGeom prst="rect">
            <a:avLst/>
          </a:prstGeom>
        </p:spPr>
      </p:pic>
    </p:spTree>
    <p:extLst>
      <p:ext uri="{BB962C8B-B14F-4D97-AF65-F5344CB8AC3E}">
        <p14:creationId xmlns:p14="http://schemas.microsoft.com/office/powerpoint/2010/main" val="2018223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p:txBody>
          <a:bodyPr/>
          <a:lstStyle/>
          <a:p>
            <a:fld id="{078AA309-8C80-B544-8D0C-6E2421A4D394}" type="slidenum">
              <a:rPr lang="en-US" smtClean="0"/>
              <a:pPr/>
              <a:t>‹#›</a:t>
            </a:fld>
            <a:endParaRPr lang="en-US"/>
          </a:p>
        </p:txBody>
      </p:sp>
    </p:spTree>
    <p:extLst>
      <p:ext uri="{BB962C8B-B14F-4D97-AF65-F5344CB8AC3E}">
        <p14:creationId xmlns:p14="http://schemas.microsoft.com/office/powerpoint/2010/main" val="188904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9" name="Slide Number Placeholder 8"/>
          <p:cNvSpPr>
            <a:spLocks noGrp="1"/>
          </p:cNvSpPr>
          <p:nvPr>
            <p:ph type="sldNum" sz="quarter" idx="12"/>
          </p:nvPr>
        </p:nvSpPr>
        <p:spPr/>
        <p:txBody>
          <a:bodyPr/>
          <a:lstStyle/>
          <a:p>
            <a:fld id="{078AA309-8C80-B544-8D0C-6E2421A4D394}" type="slidenum">
              <a:rPr lang="en-US" smtClean="0"/>
              <a:pPr/>
              <a:t>‹#›</a:t>
            </a:fld>
            <a:endParaRPr lang="en-US"/>
          </a:p>
        </p:txBody>
      </p:sp>
    </p:spTree>
    <p:extLst>
      <p:ext uri="{BB962C8B-B14F-4D97-AF65-F5344CB8AC3E}">
        <p14:creationId xmlns:p14="http://schemas.microsoft.com/office/powerpoint/2010/main" val="404340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582780" y="6486835"/>
            <a:ext cx="5437020" cy="365125"/>
          </a:xfrm>
        </p:spPr>
        <p:txBody>
          <a:bodyPr/>
          <a:lstStyle/>
          <a:p>
            <a:endParaRPr lang="en-US" dirty="0"/>
          </a:p>
        </p:txBody>
      </p:sp>
      <p:sp>
        <p:nvSpPr>
          <p:cNvPr id="5" name="Slide Number Placeholder 4"/>
          <p:cNvSpPr>
            <a:spLocks noGrp="1"/>
          </p:cNvSpPr>
          <p:nvPr>
            <p:ph type="sldNum" sz="quarter" idx="12"/>
          </p:nvPr>
        </p:nvSpPr>
        <p:spPr/>
        <p:txBody>
          <a:bodyPr/>
          <a:lstStyle/>
          <a:p>
            <a:fld id="{078AA309-8C80-B544-8D0C-6E2421A4D394}" type="slidenum">
              <a:rPr lang="en-US" smtClean="0"/>
              <a:pPr/>
              <a:t>‹#›</a:t>
            </a:fld>
            <a:endParaRPr lang="en-US"/>
          </a:p>
        </p:txBody>
      </p:sp>
    </p:spTree>
    <p:extLst>
      <p:ext uri="{BB962C8B-B14F-4D97-AF65-F5344CB8AC3E}">
        <p14:creationId xmlns:p14="http://schemas.microsoft.com/office/powerpoint/2010/main" val="385003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8AA309-8C80-B544-8D0C-6E2421A4D394}" type="slidenum">
              <a:rPr lang="en-US" smtClean="0"/>
              <a:pPr/>
              <a:t>‹#›</a:t>
            </a:fld>
            <a:endParaRPr lang="en-US"/>
          </a:p>
        </p:txBody>
      </p:sp>
    </p:spTree>
    <p:extLst>
      <p:ext uri="{BB962C8B-B14F-4D97-AF65-F5344CB8AC3E}">
        <p14:creationId xmlns:p14="http://schemas.microsoft.com/office/powerpoint/2010/main" val="419139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78AA309-8C80-B544-8D0C-6E2421A4D394}" type="slidenum">
              <a:rPr lang="en-US" smtClean="0"/>
              <a:pPr/>
              <a:t>‹#›</a:t>
            </a:fld>
            <a:endParaRPr lang="en-US" dirty="0"/>
          </a:p>
        </p:txBody>
      </p:sp>
      <p:grpSp>
        <p:nvGrpSpPr>
          <p:cNvPr id="12" name="Group 11"/>
          <p:cNvGrpSpPr/>
          <p:nvPr userDrawn="1"/>
        </p:nvGrpSpPr>
        <p:grpSpPr>
          <a:xfrm>
            <a:off x="0" y="6416650"/>
            <a:ext cx="9144000" cy="72739"/>
            <a:chOff x="0" y="5981700"/>
            <a:chExt cx="9144000" cy="72739"/>
          </a:xfrm>
        </p:grpSpPr>
        <p:sp>
          <p:nvSpPr>
            <p:cNvPr id="8" name="Rectangle 7"/>
            <p:cNvSpPr/>
            <p:nvPr userDrawn="1"/>
          </p:nvSpPr>
          <p:spPr>
            <a:xfrm>
              <a:off x="0" y="5981700"/>
              <a:ext cx="2286000" cy="727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286000" y="5981700"/>
              <a:ext cx="2286000" cy="727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572000" y="5981700"/>
              <a:ext cx="2286000" cy="7273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6858000" y="5981700"/>
              <a:ext cx="2286000" cy="7273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5104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pngall.com/target-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joblink.delaware.gov/"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hyperlink" Target="https://labor.delaware.gov/divisions/employment-trainin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labor.delaware.gov/divisions/employment-training/"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hyperlink" Target="https://www.facebook.com/DelawareDVR/" TargetMode="External"/><Relationship Id="rId7" Type="http://schemas.openxmlformats.org/officeDocument/2006/relationships/image" Target="../media/image32.png"/><Relationship Id="rId2" Type="http://schemas.openxmlformats.org/officeDocument/2006/relationships/hyperlink" Target="https://labor.delaware.gov/DVR" TargetMode="Externa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ui.delawareworks.com/"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valarie.tickle@delaware.gov" TargetMode="External"/><Relationship Id="rId2" Type="http://schemas.openxmlformats.org/officeDocument/2006/relationships/hyperlink" Target="https://doc.delaware.gov/dcrc/aboutus.shtml" TargetMode="External"/><Relationship Id="rId1" Type="http://schemas.openxmlformats.org/officeDocument/2006/relationships/slideLayout" Target="../slideLayouts/slideLayout2.xml"/><Relationship Id="rId4" Type="http://schemas.openxmlformats.org/officeDocument/2006/relationships/hyperlink" Target="https://doc.delaware.gov/dcrc/index.shtml"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hyperlink" Target="https://lib.de.us/businesshelp/" TargetMode="External"/><Relationship Id="rId3" Type="http://schemas.openxmlformats.org/officeDocument/2006/relationships/hyperlink" Target="https://delawarelibraries.org/emedia" TargetMode="External"/><Relationship Id="rId7" Type="http://schemas.openxmlformats.org/officeDocument/2006/relationships/hyperlink" Target="https://lib.de.us/businesshelp" TargetMode="External"/><Relationship Id="rId2" Type="http://schemas.openxmlformats.org/officeDocument/2006/relationships/hyperlink" Target="https://guides.lib.de.us/jobs" TargetMode="External"/><Relationship Id="rId1" Type="http://schemas.openxmlformats.org/officeDocument/2006/relationships/slideLayout" Target="../slideLayouts/slideLayout7.xml"/><Relationship Id="rId6" Type="http://schemas.openxmlformats.org/officeDocument/2006/relationships/hyperlink" Target="https://guides.lib.de.us/business/covid19-business-resources" TargetMode="External"/><Relationship Id="rId5" Type="http://schemas.openxmlformats.org/officeDocument/2006/relationships/hyperlink" Target="https://guides.lib.de.us/business" TargetMode="External"/><Relationship Id="rId10" Type="http://schemas.openxmlformats.org/officeDocument/2006/relationships/image" Target="../media/image35.jpg"/><Relationship Id="rId4" Type="http://schemas.openxmlformats.org/officeDocument/2006/relationships/hyperlink" Target="https://delawarelibraries.org/appointments" TargetMode="External"/><Relationship Id="rId9" Type="http://schemas.openxmlformats.org/officeDocument/2006/relationships/hyperlink" Target="https://lib.de.us/ayudaempresarial/"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business.delaware.gov/contac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doe.k12.de.us/domain/428" TargetMode="External"/><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education.delaware.gov/educators/academic-support/career_and_technical_education/" TargetMode="Externa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hyperlink" Target="https://www.dhss.delaware.gov/dvi/"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hyperlink" Target="http://www.destatehousing.com/" TargetMode="Externa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jobcorps.gov/recruiting/enrollment-interes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joblink.delaware.gov/"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surveymonkey.com/r/VSVLSCK" TargetMode="Externa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vulogistics.com/training-programs/osha-forklift-certification/" TargetMode="External"/><Relationship Id="rId7" Type="http://schemas.openxmlformats.org/officeDocument/2006/relationships/hyperlink" Target="http://www.healthgrad.com/topics/jobs-careers-healthcare/" TargetMode="Externa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hyperlink" Target="https://classism.org/a-reflection-on-the-gig-economy-labor-day-2018/" TargetMode="External"/><Relationship Id="rId5" Type="http://schemas.openxmlformats.org/officeDocument/2006/relationships/hyperlink" Target="https://transgriot.blogspot.com/2018/08/why-im-in-favor-of-houston-hosting-2020.html" TargetMode="External"/><Relationship Id="rId10" Type="http://schemas.openxmlformats.org/officeDocument/2006/relationships/image" Target="../media/image24.jpg"/><Relationship Id="rId4" Type="http://schemas.openxmlformats.org/officeDocument/2006/relationships/image" Target="../media/image21.jpg"/><Relationship Id="rId9" Type="http://schemas.openxmlformats.org/officeDocument/2006/relationships/hyperlink" Target="http://commons.wikimedia.org/wiki/File:US_Navy_040128-N-5952R-001_Information_Systems_Technician_3rd_Class_Joe_Rivera_from_Lapuente,_Calif.,_conducts_maintenance_on_one_of_the_nuclear-powered_aircraft_carrier's_hundreds_of_desktop_computers.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4closurefraud.org/2011/08/18/report-the-win-win-solution-how-fixing-the-housing-crisis-will-create-1-million-jobs/" TargetMode="External"/><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C80CE7-FFFF-4699-B966-11F8A865BAB2}"/>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1</a:t>
            </a:fld>
            <a:endParaRPr lang="en-US"/>
          </a:p>
        </p:txBody>
      </p:sp>
      <p:sp>
        <p:nvSpPr>
          <p:cNvPr id="2" name="TextBox 1">
            <a:extLst>
              <a:ext uri="{FF2B5EF4-FFF2-40B4-BE49-F238E27FC236}">
                <a16:creationId xmlns:a16="http://schemas.microsoft.com/office/drawing/2014/main" id="{8736A3FB-2CA4-411C-9DD7-25F82FB5F454}"/>
              </a:ext>
            </a:extLst>
          </p:cNvPr>
          <p:cNvSpPr txBox="1"/>
          <p:nvPr/>
        </p:nvSpPr>
        <p:spPr>
          <a:xfrm>
            <a:off x="1894114" y="402771"/>
            <a:ext cx="6553200" cy="707886"/>
          </a:xfrm>
          <a:prstGeom prst="rect">
            <a:avLst/>
          </a:prstGeom>
          <a:noFill/>
        </p:spPr>
        <p:txBody>
          <a:bodyPr wrap="square" rtlCol="0">
            <a:spAutoFit/>
          </a:bodyPr>
          <a:lstStyle/>
          <a:p>
            <a:pPr algn="ctr"/>
            <a:r>
              <a:rPr lang="en-US" sz="4000" b="1" i="1" dirty="0"/>
              <a:t>WIOA Staff Orientation</a:t>
            </a:r>
          </a:p>
        </p:txBody>
      </p:sp>
      <p:sp>
        <p:nvSpPr>
          <p:cNvPr id="3" name="Content Placeholder 2" descr="This slide introduces the WIOA Staff Orientation.">
            <a:extLst>
              <a:ext uri="{FF2B5EF4-FFF2-40B4-BE49-F238E27FC236}">
                <a16:creationId xmlns:a16="http://schemas.microsoft.com/office/drawing/2014/main" id="{B911B642-C69C-4F1E-A2D0-11DC272D34B3}"/>
              </a:ext>
            </a:extLst>
          </p:cNvPr>
          <p:cNvSpPr>
            <a:spLocks noGrp="1"/>
          </p:cNvSpPr>
          <p:nvPr>
            <p:ph idx="4294967295"/>
          </p:nvPr>
        </p:nvSpPr>
        <p:spPr>
          <a:xfrm>
            <a:off x="697637" y="1992086"/>
            <a:ext cx="8337884" cy="1436914"/>
          </a:xfrm>
        </p:spPr>
        <p:txBody>
          <a:bodyPr>
            <a:normAutofit/>
          </a:bodyPr>
          <a:lstStyle/>
          <a:p>
            <a:pPr marL="0" indent="0" algn="ctr">
              <a:buNone/>
            </a:pPr>
            <a:r>
              <a:rPr lang="en-US" sz="4000" b="1" i="1" dirty="0">
                <a:solidFill>
                  <a:schemeClr val="tx2">
                    <a:lumMod val="75000"/>
                  </a:schemeClr>
                </a:solidFill>
              </a:rPr>
              <a:t>Workforce Innovation &amp;</a:t>
            </a:r>
            <a:br>
              <a:rPr lang="en-US" sz="4000" b="1" i="1" dirty="0">
                <a:solidFill>
                  <a:schemeClr val="tx2">
                    <a:lumMod val="75000"/>
                  </a:schemeClr>
                </a:solidFill>
              </a:rPr>
            </a:br>
            <a:r>
              <a:rPr lang="en-US" sz="4000" b="1" i="1" dirty="0">
                <a:solidFill>
                  <a:schemeClr val="tx2">
                    <a:lumMod val="75000"/>
                  </a:schemeClr>
                </a:solidFill>
              </a:rPr>
              <a:t>Opportunity Act </a:t>
            </a:r>
            <a:r>
              <a:rPr lang="en-US" b="1" i="1" dirty="0">
                <a:solidFill>
                  <a:schemeClr val="tx2">
                    <a:lumMod val="75000"/>
                  </a:schemeClr>
                </a:solidFill>
              </a:rPr>
              <a:t>(2016)</a:t>
            </a:r>
          </a:p>
          <a:p>
            <a:pPr marL="0" indent="0" algn="ctr">
              <a:buNone/>
            </a:pPr>
            <a:endParaRPr lang="en-US" sz="2400" dirty="0"/>
          </a:p>
          <a:p>
            <a:pPr marL="0" indent="0" algn="ctr">
              <a:buNone/>
            </a:pPr>
            <a:endParaRPr lang="en-US" sz="4000" b="1" i="1" dirty="0">
              <a:solidFill>
                <a:srgbClr val="0070C0"/>
              </a:solidFill>
            </a:endParaRPr>
          </a:p>
        </p:txBody>
      </p:sp>
      <p:pic>
        <p:nvPicPr>
          <p:cNvPr id="5" name="Picture 4" descr="Delaware Works photo displaying people in different occupations.">
            <a:extLst>
              <a:ext uri="{FF2B5EF4-FFF2-40B4-BE49-F238E27FC236}">
                <a16:creationId xmlns:a16="http://schemas.microsoft.com/office/drawing/2014/main" id="{DFD95C4B-D6AD-4DA4-A891-998784894055}"/>
              </a:ext>
            </a:extLst>
          </p:cNvPr>
          <p:cNvPicPr/>
          <p:nvPr/>
        </p:nvPicPr>
        <p:blipFill>
          <a:blip r:embed="rId2">
            <a:extLst>
              <a:ext uri="{28A0092B-C50C-407E-A947-70E740481C1C}">
                <a14:useLocalDpi xmlns:a14="http://schemas.microsoft.com/office/drawing/2010/main" val="0"/>
              </a:ext>
            </a:extLst>
          </a:blip>
          <a:stretch>
            <a:fillRect/>
          </a:stretch>
        </p:blipFill>
        <p:spPr>
          <a:xfrm>
            <a:off x="2523172" y="3346163"/>
            <a:ext cx="4097655" cy="2343150"/>
          </a:xfrm>
          <a:prstGeom prst="rect">
            <a:avLst/>
          </a:prstGeom>
        </p:spPr>
      </p:pic>
      <p:sp>
        <p:nvSpPr>
          <p:cNvPr id="6" name="Title 5">
            <a:extLst>
              <a:ext uri="{FF2B5EF4-FFF2-40B4-BE49-F238E27FC236}">
                <a16:creationId xmlns:a16="http://schemas.microsoft.com/office/drawing/2014/main" id="{D6BDCE0C-955F-47DA-AB61-DBC5D99CFE00}"/>
              </a:ext>
              <a:ext uri="{C183D7F6-B498-43B3-948B-1728B52AA6E4}">
                <adec:decorative xmlns:adec="http://schemas.microsoft.com/office/drawing/2017/decorative" val="1"/>
              </a:ext>
            </a:extLst>
          </p:cNvPr>
          <p:cNvSpPr>
            <a:spLocks noGrp="1"/>
          </p:cNvSpPr>
          <p:nvPr>
            <p:ph type="title"/>
          </p:nvPr>
        </p:nvSpPr>
        <p:spPr/>
        <p:txBody>
          <a:bodyPr/>
          <a:lstStyle/>
          <a:p>
            <a:r>
              <a:rPr lang="en-US" dirty="0"/>
              <a:t>WIOA Staff Orientation</a:t>
            </a:r>
          </a:p>
        </p:txBody>
      </p:sp>
    </p:spTree>
    <p:extLst>
      <p:ext uri="{BB962C8B-B14F-4D97-AF65-F5344CB8AC3E}">
        <p14:creationId xmlns:p14="http://schemas.microsoft.com/office/powerpoint/2010/main" val="3318512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chor="ctr">
            <a:normAutofit/>
          </a:bodyPr>
          <a:lstStyle/>
          <a:p>
            <a:r>
              <a:rPr lang="en-US" dirty="0"/>
              <a:t>WIOA Core Partner Outcomes</a:t>
            </a:r>
          </a:p>
        </p:txBody>
      </p:sp>
      <p:sp>
        <p:nvSpPr>
          <p:cNvPr id="3" name="Content Placeholder 2"/>
          <p:cNvSpPr>
            <a:spLocks noGrp="1"/>
          </p:cNvSpPr>
          <p:nvPr>
            <p:ph sz="half" idx="1"/>
          </p:nvPr>
        </p:nvSpPr>
        <p:spPr>
          <a:xfrm>
            <a:off x="0" y="1245870"/>
            <a:ext cx="8814816" cy="4880293"/>
          </a:xfrm>
        </p:spPr>
        <p:txBody>
          <a:bodyPr>
            <a:normAutofit/>
          </a:bodyPr>
          <a:lstStyle/>
          <a:p>
            <a:pPr marL="457200" indent="-457200">
              <a:lnSpc>
                <a:spcPct val="90000"/>
              </a:lnSpc>
              <a:buFont typeface="+mj-lt"/>
              <a:buAutoNum type="arabicPeriod"/>
            </a:pPr>
            <a:r>
              <a:rPr lang="en-US" sz="1600" dirty="0"/>
              <a:t>Percentage of  participants in </a:t>
            </a:r>
            <a:r>
              <a:rPr lang="en-US" sz="1600" b="1" dirty="0"/>
              <a:t>unsubsidized employment </a:t>
            </a:r>
            <a:r>
              <a:rPr lang="en-US" sz="1600" dirty="0"/>
              <a:t>during </a:t>
            </a:r>
            <a:r>
              <a:rPr lang="en-US" sz="1600" b="1" dirty="0"/>
              <a:t>second quarter after exit</a:t>
            </a:r>
          </a:p>
          <a:p>
            <a:pPr marL="457200" indent="-457200">
              <a:lnSpc>
                <a:spcPct val="90000"/>
              </a:lnSpc>
              <a:buFont typeface="+mj-lt"/>
              <a:buAutoNum type="arabicPeriod"/>
            </a:pPr>
            <a:r>
              <a:rPr lang="en-US" sz="1600" dirty="0"/>
              <a:t>Percentage of participants </a:t>
            </a:r>
            <a:r>
              <a:rPr lang="en-US" sz="1600" b="1" dirty="0"/>
              <a:t>in unsubsidized employment </a:t>
            </a:r>
            <a:r>
              <a:rPr lang="en-US" sz="1600" dirty="0"/>
              <a:t>during </a:t>
            </a:r>
            <a:r>
              <a:rPr lang="en-US" sz="1600" b="1" dirty="0"/>
              <a:t>fourth quarter after exit</a:t>
            </a:r>
          </a:p>
          <a:p>
            <a:pPr marL="457200" indent="-457200">
              <a:lnSpc>
                <a:spcPct val="90000"/>
              </a:lnSpc>
              <a:buFont typeface="+mj-lt"/>
              <a:buAutoNum type="arabicPeriod"/>
            </a:pPr>
            <a:r>
              <a:rPr lang="en-US" sz="1600" b="1" dirty="0"/>
              <a:t>Median earnings </a:t>
            </a:r>
            <a:r>
              <a:rPr lang="en-US" sz="1600" dirty="0"/>
              <a:t>of participants employed during second quarter after exit</a:t>
            </a:r>
          </a:p>
          <a:p>
            <a:pPr marL="457200" indent="-457200">
              <a:lnSpc>
                <a:spcPct val="90000"/>
              </a:lnSpc>
              <a:buFont typeface="+mj-lt"/>
              <a:buAutoNum type="arabicPeriod"/>
            </a:pPr>
            <a:r>
              <a:rPr lang="en-US" sz="1600" dirty="0"/>
              <a:t>Percentage of participants who obtain a </a:t>
            </a:r>
            <a:r>
              <a:rPr lang="en-US" sz="1600" b="1" dirty="0"/>
              <a:t>postsecondary credential or high school diploma </a:t>
            </a:r>
            <a:r>
              <a:rPr lang="en-US" sz="1600" dirty="0"/>
              <a:t>who have </a:t>
            </a:r>
            <a:r>
              <a:rPr lang="en-US" sz="1600" b="1" dirty="0"/>
              <a:t>entered employment </a:t>
            </a:r>
            <a:r>
              <a:rPr lang="en-US" sz="1600" dirty="0"/>
              <a:t>within one year after exit or </a:t>
            </a:r>
            <a:r>
              <a:rPr lang="en-US" sz="1600" b="1" dirty="0"/>
              <a:t>entered a further education or training program </a:t>
            </a:r>
            <a:r>
              <a:rPr lang="en-US" sz="1600" dirty="0"/>
              <a:t>leading to a postsecondary credential within one year after exit</a:t>
            </a:r>
          </a:p>
          <a:p>
            <a:pPr marL="457200" indent="-457200">
              <a:lnSpc>
                <a:spcPct val="90000"/>
              </a:lnSpc>
              <a:buFont typeface="+mj-lt"/>
              <a:buAutoNum type="arabicPeriod"/>
            </a:pPr>
            <a:r>
              <a:rPr lang="en-US" sz="1600" dirty="0"/>
              <a:t>Percentage of participants who</a:t>
            </a:r>
            <a:r>
              <a:rPr lang="en-US" sz="1600" b="1" dirty="0"/>
              <a:t>, during a program year, are in an education or training program that leads to a postsecondary credential or employment </a:t>
            </a:r>
            <a:r>
              <a:rPr lang="en-US" sz="1600" dirty="0"/>
              <a:t>and who are achieving measurable skill gains towards a credential or employment</a:t>
            </a:r>
          </a:p>
          <a:p>
            <a:pPr marL="457200" indent="-457200">
              <a:lnSpc>
                <a:spcPct val="90000"/>
              </a:lnSpc>
              <a:buFont typeface="+mj-lt"/>
              <a:buAutoNum type="arabicPeriod"/>
            </a:pPr>
            <a:r>
              <a:rPr lang="en-US" sz="1600" b="1" dirty="0"/>
              <a:t>Effectiveness</a:t>
            </a:r>
            <a:r>
              <a:rPr lang="en-US" sz="1600" dirty="0"/>
              <a:t> in serving </a:t>
            </a:r>
            <a:r>
              <a:rPr lang="en-US" sz="1600" b="1" dirty="0"/>
              <a:t>employers</a:t>
            </a:r>
          </a:p>
          <a:p>
            <a:pPr marL="0" indent="0">
              <a:lnSpc>
                <a:spcPct val="90000"/>
              </a:lnSpc>
              <a:buNone/>
            </a:pPr>
            <a:endParaRPr lang="en-US" sz="1300" dirty="0"/>
          </a:p>
        </p:txBody>
      </p:sp>
      <p:pic>
        <p:nvPicPr>
          <p:cNvPr id="6" name="Picture 5">
            <a:extLst>
              <a:ext uri="{FF2B5EF4-FFF2-40B4-BE49-F238E27FC236}">
                <a16:creationId xmlns:a16="http://schemas.microsoft.com/office/drawing/2014/main" id="{4085D3C6-978F-4A12-8F70-322C4D86BF3B}"/>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96398" y="4122396"/>
            <a:ext cx="2623602" cy="1921788"/>
          </a:xfrm>
          <a:prstGeom prst="rect">
            <a:avLst/>
          </a:prstGeom>
          <a:noFill/>
        </p:spPr>
      </p:pic>
      <p:sp>
        <p:nvSpPr>
          <p:cNvPr id="4" name="Slide Number Placeholder 3"/>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10</a:t>
            </a:fld>
            <a:endParaRPr lang="en-US"/>
          </a:p>
        </p:txBody>
      </p:sp>
    </p:spTree>
    <p:extLst>
      <p:ext uri="{BB962C8B-B14F-4D97-AF65-F5344CB8AC3E}">
        <p14:creationId xmlns:p14="http://schemas.microsoft.com/office/powerpoint/2010/main" val="366765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CAF3-3D62-4152-AF87-A7F1F698A4BC}"/>
              </a:ext>
            </a:extLst>
          </p:cNvPr>
          <p:cNvSpPr>
            <a:spLocks noGrp="1"/>
          </p:cNvSpPr>
          <p:nvPr>
            <p:ph type="title"/>
          </p:nvPr>
        </p:nvSpPr>
        <p:spPr/>
        <p:txBody>
          <a:bodyPr anchor="ctr">
            <a:normAutofit/>
          </a:bodyPr>
          <a:lstStyle/>
          <a:p>
            <a:pPr>
              <a:lnSpc>
                <a:spcPct val="90000"/>
              </a:lnSpc>
            </a:pPr>
            <a:r>
              <a:rPr lang="en-US" sz="3200"/>
              <a:t>Division of Employment and Training (DET) Services and Programs</a:t>
            </a:r>
            <a:endParaRPr lang="en-US" sz="3200" dirty="0"/>
          </a:p>
        </p:txBody>
      </p:sp>
      <p:sp>
        <p:nvSpPr>
          <p:cNvPr id="6" name="Content Placeholder 5">
            <a:extLst>
              <a:ext uri="{FF2B5EF4-FFF2-40B4-BE49-F238E27FC236}">
                <a16:creationId xmlns:a16="http://schemas.microsoft.com/office/drawing/2014/main" id="{D213CBD0-C1E0-4B84-BB7B-705945ED7164}"/>
              </a:ext>
            </a:extLst>
          </p:cNvPr>
          <p:cNvSpPr>
            <a:spLocks noGrp="1"/>
          </p:cNvSpPr>
          <p:nvPr>
            <p:ph idx="1"/>
          </p:nvPr>
        </p:nvSpPr>
        <p:spPr/>
        <p:txBody>
          <a:bodyPr>
            <a:normAutofit/>
          </a:bodyPr>
          <a:lstStyle/>
          <a:p>
            <a:pPr marL="0" indent="0">
              <a:buNone/>
            </a:pPr>
            <a:r>
              <a:rPr lang="en-US" sz="1600" b="1" dirty="0"/>
              <a:t>Key Elements: </a:t>
            </a:r>
          </a:p>
          <a:p>
            <a:r>
              <a:rPr lang="en-US" sz="1600" b="1" dirty="0">
                <a:hlinkClick r:id="rId2"/>
              </a:rPr>
              <a:t>Delaware JobLink NextGen </a:t>
            </a:r>
            <a:r>
              <a:rPr lang="en-US" sz="1600" b="1" dirty="0"/>
              <a:t>- </a:t>
            </a:r>
            <a:r>
              <a:rPr lang="en-US" sz="1600" dirty="0"/>
              <a:t>Delaware’s comprehensive, web-based workforce development system that connects: </a:t>
            </a:r>
          </a:p>
          <a:p>
            <a:pPr lvl="1">
              <a:buFont typeface="Wingdings" panose="05000000000000000000" pitchFamily="2" charset="2"/>
              <a:buChar char="Ø"/>
            </a:pPr>
            <a:r>
              <a:rPr lang="en-US" sz="1600" dirty="0"/>
              <a:t>Businesses to qualified talent</a:t>
            </a:r>
          </a:p>
          <a:p>
            <a:pPr lvl="1">
              <a:buFont typeface="Wingdings" panose="05000000000000000000" pitchFamily="2" charset="2"/>
              <a:buChar char="Ø"/>
            </a:pPr>
            <a:r>
              <a:rPr lang="en-US" sz="1600" dirty="0"/>
              <a:t>Job Seekers to jobs</a:t>
            </a:r>
          </a:p>
          <a:p>
            <a:pPr lvl="1">
              <a:buFont typeface="Wingdings" panose="05000000000000000000" pitchFamily="2" charset="2"/>
              <a:buChar char="Ø"/>
            </a:pPr>
            <a:r>
              <a:rPr lang="en-US" sz="1600" dirty="0"/>
              <a:t>Information on Training opportunities</a:t>
            </a:r>
          </a:p>
          <a:p>
            <a:pPr lvl="1">
              <a:buFont typeface="Wingdings" panose="05000000000000000000" pitchFamily="2" charset="2"/>
              <a:buChar char="Ø"/>
            </a:pPr>
            <a:r>
              <a:rPr lang="en-US" sz="1600" dirty="0"/>
              <a:t>Jobseekers with DOL’s One-Stop Partner Services</a:t>
            </a:r>
          </a:p>
          <a:p>
            <a:pPr marL="457200" lvl="1" indent="0">
              <a:buNone/>
            </a:pPr>
            <a:endParaRPr lang="en-US" sz="1600" dirty="0"/>
          </a:p>
          <a:p>
            <a:r>
              <a:rPr lang="en-US" sz="1600" b="1" dirty="0"/>
              <a:t>Career Services - </a:t>
            </a:r>
            <a:r>
              <a:rPr lang="en-US" sz="1600" dirty="0"/>
              <a:t>The 4 American Job Centers (AJCs) offer a variety of Labor Exchange employment and training services to jobseekers as well as to employers </a:t>
            </a:r>
          </a:p>
          <a:p>
            <a:pPr lvl="1">
              <a:buFont typeface="Wingdings" panose="05000000000000000000" pitchFamily="2" charset="2"/>
              <a:buChar char="Ø"/>
            </a:pPr>
            <a:r>
              <a:rPr lang="en-US" sz="1600" dirty="0"/>
              <a:t>Job Fairs; Job Clubs; Workshops, such as Basic Computer Training, Job Search, and Interview Strategies, Career Planning Workshop; Assessments Tests; Job search and employment assistance</a:t>
            </a:r>
          </a:p>
          <a:p>
            <a:pPr marL="0" indent="0">
              <a:buNone/>
            </a:pPr>
            <a:endParaRPr lang="en-US" sz="1600" dirty="0"/>
          </a:p>
          <a:p>
            <a:r>
              <a:rPr lang="en-US" sz="1600" b="1" dirty="0"/>
              <a:t>Training Services - </a:t>
            </a:r>
            <a:r>
              <a:rPr lang="en-US" sz="1600" dirty="0"/>
              <a:t>The Division of Employment and Training (DET) can help cover the cost of degree, license and certificate programs. </a:t>
            </a:r>
          </a:p>
        </p:txBody>
      </p:sp>
      <p:sp>
        <p:nvSpPr>
          <p:cNvPr id="4" name="Slide Number Placeholder 3">
            <a:extLst>
              <a:ext uri="{FF2B5EF4-FFF2-40B4-BE49-F238E27FC236}">
                <a16:creationId xmlns:a16="http://schemas.microsoft.com/office/drawing/2014/main" id="{E66BADC6-9D45-48B7-9A96-F79BA673F861}"/>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078AA309-8C80-B544-8D0C-6E2421A4D394}" type="slidenum">
              <a:rPr kumimoji="0" lang="en-US" sz="1000" b="0" i="0" u="none" strike="noStrike" kern="1200" cap="none" spc="0" normalizeH="0" baseline="0" noProof="0" smtClean="0">
                <a:ln>
                  <a:noFill/>
                </a:ln>
                <a:solidFill>
                  <a:prstClr val="black">
                    <a:tint val="75000"/>
                  </a:prstClr>
                </a:solidFill>
                <a:effectLst/>
                <a:uLnTx/>
                <a:uFillTx/>
                <a:latin typeface="News Gothic M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1000" b="0" i="0" u="none" strike="noStrike" kern="1200" cap="none" spc="0" normalizeH="0" baseline="0" noProof="0">
              <a:ln>
                <a:noFill/>
              </a:ln>
              <a:solidFill>
                <a:prstClr val="black">
                  <a:tint val="75000"/>
                </a:prstClr>
              </a:solidFill>
              <a:effectLst/>
              <a:uLnTx/>
              <a:uFillTx/>
              <a:latin typeface="News Gothic MT"/>
              <a:ea typeface="+mn-ea"/>
              <a:cs typeface="+mn-cs"/>
            </a:endParaRPr>
          </a:p>
        </p:txBody>
      </p:sp>
      <p:pic>
        <p:nvPicPr>
          <p:cNvPr id="5" name="Picture 4">
            <a:extLst>
              <a:ext uri="{FF2B5EF4-FFF2-40B4-BE49-F238E27FC236}">
                <a16:creationId xmlns:a16="http://schemas.microsoft.com/office/drawing/2014/main" id="{AD0138F7-2C81-4382-807F-3494C1489936}"/>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1" r="61539" b="85417"/>
          <a:stretch/>
        </p:blipFill>
        <p:spPr bwMode="auto">
          <a:xfrm>
            <a:off x="7213460" y="5909052"/>
            <a:ext cx="1595804" cy="853651"/>
          </a:xfrm>
          <a:prstGeom prst="rect">
            <a:avLst/>
          </a:prstGeom>
          <a:noFill/>
          <a:ln>
            <a:noFill/>
          </a:ln>
          <a:extLst>
            <a:ext uri="{53640926-AAD7-44D8-BBD7-CCE9431645EC}">
              <a14:shadowObscured xmlns:a14="http://schemas.microsoft.com/office/drawing/2010/main"/>
            </a:ext>
          </a:extLst>
        </p:spPr>
      </p:pic>
      <p:pic>
        <p:nvPicPr>
          <p:cNvPr id="7" name="Picture 1">
            <a:extLst>
              <a:ext uri="{FF2B5EF4-FFF2-40B4-BE49-F238E27FC236}">
                <a16:creationId xmlns:a16="http://schemas.microsoft.com/office/drawing/2014/main" id="{9119F575-D4D7-42F0-B910-AC441D1FE77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577" y="7574787"/>
            <a:ext cx="9237061" cy="693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63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CAF3-3D62-4152-AF87-A7F1F698A4BC}"/>
              </a:ext>
            </a:extLst>
          </p:cNvPr>
          <p:cNvSpPr>
            <a:spLocks noGrp="1"/>
          </p:cNvSpPr>
          <p:nvPr>
            <p:ph type="title"/>
          </p:nvPr>
        </p:nvSpPr>
        <p:spPr/>
        <p:txBody>
          <a:bodyPr anchor="ctr">
            <a:normAutofit/>
          </a:bodyPr>
          <a:lstStyle/>
          <a:p>
            <a:pPr>
              <a:lnSpc>
                <a:spcPct val="90000"/>
              </a:lnSpc>
            </a:pPr>
            <a:r>
              <a:rPr lang="en-US" sz="3200" dirty="0"/>
              <a:t>Division of Employment and Training (DET) Services and Programs contd..</a:t>
            </a:r>
          </a:p>
        </p:txBody>
      </p:sp>
      <p:sp>
        <p:nvSpPr>
          <p:cNvPr id="3" name="Content Placeholder 2">
            <a:extLst>
              <a:ext uri="{FF2B5EF4-FFF2-40B4-BE49-F238E27FC236}">
                <a16:creationId xmlns:a16="http://schemas.microsoft.com/office/drawing/2014/main" id="{E7B25AC8-6255-4E6F-98C2-E0DDB0BE00FF}"/>
              </a:ext>
            </a:extLst>
          </p:cNvPr>
          <p:cNvSpPr>
            <a:spLocks noGrp="1"/>
          </p:cNvSpPr>
          <p:nvPr>
            <p:ph idx="1"/>
          </p:nvPr>
        </p:nvSpPr>
        <p:spPr>
          <a:xfrm>
            <a:off x="457200" y="1143000"/>
            <a:ext cx="8441140" cy="5343835"/>
          </a:xfrm>
        </p:spPr>
        <p:txBody>
          <a:bodyPr>
            <a:noAutofit/>
          </a:bodyPr>
          <a:lstStyle/>
          <a:p>
            <a:pPr marL="0" indent="0">
              <a:buNone/>
            </a:pPr>
            <a:r>
              <a:rPr lang="en-US" sz="1600" b="1" dirty="0">
                <a:hlinkClick r:id="rId2"/>
              </a:rPr>
              <a:t>DET Programs</a:t>
            </a:r>
            <a:r>
              <a:rPr lang="en-US" sz="1600" b="1" dirty="0"/>
              <a:t>:</a:t>
            </a:r>
          </a:p>
          <a:p>
            <a:r>
              <a:rPr lang="en-US" sz="1300" b="1" dirty="0"/>
              <a:t>Dislocated Worker Program</a:t>
            </a:r>
            <a:r>
              <a:rPr lang="en-US" sz="1300" dirty="0"/>
              <a:t> assists individuals laid off from a job to obtain employment through training and related employment services. </a:t>
            </a:r>
          </a:p>
          <a:p>
            <a:r>
              <a:rPr lang="en-US" sz="1300" b="1" dirty="0"/>
              <a:t>Apprenticeship and Training </a:t>
            </a:r>
            <a:r>
              <a:rPr lang="en-US" sz="1300" dirty="0"/>
              <a:t>is a proven method of training involving on-the-job work experience coupled with related instruction. </a:t>
            </a:r>
          </a:p>
          <a:p>
            <a:r>
              <a:rPr lang="en-US" sz="1300" b="1" dirty="0"/>
              <a:t>Veteran's services </a:t>
            </a:r>
            <a:r>
              <a:rPr lang="en-US" sz="1300" dirty="0"/>
              <a:t>includes the Disabled Veterans Outreach Program (DVOP) which is an outreach program designed to meet the needs of veterans, especially disabled veterans.</a:t>
            </a:r>
          </a:p>
          <a:p>
            <a:r>
              <a:rPr lang="en-US" sz="1300" b="1" dirty="0"/>
              <a:t>Youth Services </a:t>
            </a:r>
            <a:r>
              <a:rPr lang="en-US" sz="1300" dirty="0"/>
              <a:t>assists youth ages 14-24 with removing barriers and becoming credentialed.</a:t>
            </a:r>
          </a:p>
          <a:p>
            <a:r>
              <a:rPr lang="en-US" sz="1300" b="1" dirty="0"/>
              <a:t>State Summer Youth Employment Program</a:t>
            </a:r>
            <a:r>
              <a:rPr lang="en-US" sz="1300" dirty="0"/>
              <a:t> is a jobs program that awards grants to qualifying non-profit agencies and organizations for the hiring of Delaware youth during the summer months. </a:t>
            </a:r>
          </a:p>
          <a:p>
            <a:r>
              <a:rPr lang="en-US" sz="1300" b="1" dirty="0"/>
              <a:t>The Trade Act (TAA)</a:t>
            </a:r>
            <a:r>
              <a:rPr lang="en-US" sz="1300" dirty="0"/>
              <a:t> assists workers whose employment is adversely affected by imports.</a:t>
            </a:r>
          </a:p>
          <a:p>
            <a:r>
              <a:rPr lang="en-US" sz="1300" b="1" dirty="0"/>
              <a:t>Work Opportunity Tax Credit (WOTC)</a:t>
            </a:r>
            <a:r>
              <a:rPr lang="en-US" sz="1300" dirty="0"/>
              <a:t> is a federal tax credit that offers an incentive for private sector businesses to hire individuals from identified targeted groups that have consistently faced significant barriers to employment in Delaware. </a:t>
            </a:r>
          </a:p>
          <a:p>
            <a:r>
              <a:rPr lang="en-US" sz="1300" b="1" dirty="0"/>
              <a:t>Migrant and Seasonal Farmworkers Program</a:t>
            </a:r>
            <a:r>
              <a:rPr lang="en-US" sz="1300" dirty="0"/>
              <a:t> includes a variety of services to assist migrant and seasonal farm workers and their families</a:t>
            </a:r>
          </a:p>
          <a:p>
            <a:r>
              <a:rPr lang="en-US" sz="1300" b="1" dirty="0"/>
              <a:t>Senior Community Service Employment Program</a:t>
            </a:r>
            <a:r>
              <a:rPr lang="en-US" sz="1300" dirty="0"/>
              <a:t> provides paid, part-time work experience for eligible persons. </a:t>
            </a:r>
          </a:p>
          <a:p>
            <a:pPr marL="0" indent="0">
              <a:buNone/>
            </a:pPr>
            <a:endParaRPr lang="en-US" sz="1300" dirty="0"/>
          </a:p>
          <a:p>
            <a:pPr marL="0" indent="0">
              <a:buNone/>
            </a:pPr>
            <a:r>
              <a:rPr lang="en-US" sz="1300" b="1" dirty="0"/>
              <a:t>Other Programs &amp; Services:</a:t>
            </a:r>
          </a:p>
          <a:p>
            <a:r>
              <a:rPr lang="en-US" sz="1300" dirty="0"/>
              <a:t>Federal Bonding Program to provide Fidelity Bonds for “at-risk,” hard-to-place job seekers. </a:t>
            </a:r>
          </a:p>
          <a:p>
            <a:r>
              <a:rPr lang="en-US" sz="1300" dirty="0"/>
              <a:t>Provide Special assistance for those laid off as a result of a plant closing, mass layoff or increased imports</a:t>
            </a:r>
          </a:p>
          <a:p>
            <a:r>
              <a:rPr lang="en-US" sz="1300" dirty="0"/>
              <a:t>TANF Recipients: Collaborate with approved contractors to deliver E&amp;T services to TANF recipients</a:t>
            </a:r>
          </a:p>
          <a:p>
            <a:endParaRPr lang="en-US" sz="1300" dirty="0"/>
          </a:p>
          <a:p>
            <a:endParaRPr lang="en-US" sz="1300" dirty="0"/>
          </a:p>
          <a:p>
            <a:endParaRPr lang="en-US" sz="1300" dirty="0"/>
          </a:p>
          <a:p>
            <a:endParaRPr lang="en-US" sz="1300" dirty="0"/>
          </a:p>
          <a:p>
            <a:pPr marL="0" indent="0">
              <a:buNone/>
            </a:pPr>
            <a:endParaRPr lang="en-US" sz="1300" dirty="0"/>
          </a:p>
        </p:txBody>
      </p:sp>
      <p:sp>
        <p:nvSpPr>
          <p:cNvPr id="4" name="Slide Number Placeholder 3">
            <a:extLst>
              <a:ext uri="{FF2B5EF4-FFF2-40B4-BE49-F238E27FC236}">
                <a16:creationId xmlns:a16="http://schemas.microsoft.com/office/drawing/2014/main" id="{E66BADC6-9D45-48B7-9A96-F79BA673F861}"/>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078AA309-8C80-B544-8D0C-6E2421A4D394}" type="slidenum">
              <a:rPr kumimoji="0" lang="en-US" sz="1000" b="0" i="0" u="none" strike="noStrike" kern="1200" cap="none" spc="0" normalizeH="0" baseline="0" noProof="0" smtClean="0">
                <a:ln>
                  <a:noFill/>
                </a:ln>
                <a:solidFill>
                  <a:prstClr val="black">
                    <a:tint val="75000"/>
                  </a:prstClr>
                </a:solidFill>
                <a:effectLst/>
                <a:uLnTx/>
                <a:uFillTx/>
                <a:latin typeface="News Gothic M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1000" b="0" i="0" u="none" strike="noStrike" kern="1200" cap="none" spc="0" normalizeH="0" baseline="0" noProof="0">
              <a:ln>
                <a:noFill/>
              </a:ln>
              <a:solidFill>
                <a:prstClr val="black">
                  <a:tint val="75000"/>
                </a:prstClr>
              </a:solidFill>
              <a:effectLst/>
              <a:uLnTx/>
              <a:uFillTx/>
              <a:latin typeface="News Gothic MT"/>
              <a:ea typeface="+mn-ea"/>
              <a:cs typeface="+mn-cs"/>
            </a:endParaRPr>
          </a:p>
        </p:txBody>
      </p:sp>
    </p:spTree>
    <p:extLst>
      <p:ext uri="{BB962C8B-B14F-4D97-AF65-F5344CB8AC3E}">
        <p14:creationId xmlns:p14="http://schemas.microsoft.com/office/powerpoint/2010/main" val="349151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400" dirty="0"/>
              <a:t>Division of Employment and Training (DET) Youth Programs</a:t>
            </a:r>
          </a:p>
        </p:txBody>
      </p:sp>
      <p:sp>
        <p:nvSpPr>
          <p:cNvPr id="5" name="Slide Number Placeholder 4"/>
          <p:cNvSpPr>
            <a:spLocks noGrp="1"/>
          </p:cNvSpPr>
          <p:nvPr>
            <p:ph type="sldNum" sz="quarter" idx="12"/>
          </p:nvPr>
        </p:nvSpPr>
        <p:spPr/>
        <p:txBody>
          <a:bodyPr/>
          <a:lstStyle/>
          <a:p>
            <a:fld id="{078AA309-8C80-B544-8D0C-6E2421A4D394}" type="slidenum">
              <a:rPr lang="en-US" smtClean="0"/>
              <a:pPr/>
              <a:t>13</a:t>
            </a:fld>
            <a:endParaRPr lang="en-US"/>
          </a:p>
        </p:txBody>
      </p:sp>
      <p:sp>
        <p:nvSpPr>
          <p:cNvPr id="7" name="Rectangle 6">
            <a:hlinkClick r:id="rId2"/>
          </p:cNvPr>
          <p:cNvSpPr/>
          <p:nvPr/>
        </p:nvSpPr>
        <p:spPr>
          <a:xfrm>
            <a:off x="95534" y="1310385"/>
            <a:ext cx="8802805" cy="5070619"/>
          </a:xfrm>
          <a:prstGeom prst="rect">
            <a:avLst/>
          </a:prstGeom>
        </p:spPr>
        <p:txBody>
          <a:bodyPr wrap="square">
            <a:spAutoFit/>
          </a:bodyPr>
          <a:lstStyle/>
          <a:p>
            <a:r>
              <a:rPr lang="en-US" sz="2000" b="1" dirty="0">
                <a:hlinkClick r:id="rId2"/>
              </a:rPr>
              <a:t>Employment and Training </a:t>
            </a:r>
            <a:r>
              <a:rPr lang="en-US" sz="1600" dirty="0"/>
              <a:t>issues Requests for Proposals each year for Youth Service Providers to  assist youth ages  14-24 with removing barriers  and becoming credentialed.</a:t>
            </a:r>
          </a:p>
          <a:p>
            <a:pPr lvl="1"/>
            <a:endParaRPr lang="en-US" sz="1600" b="1" dirty="0"/>
          </a:p>
          <a:p>
            <a:pPr lvl="1"/>
            <a:r>
              <a:rPr lang="en-US" sz="1600" b="1" dirty="0"/>
              <a:t>In School Youth – Ages  14-21</a:t>
            </a:r>
          </a:p>
          <a:p>
            <a:pPr lvl="2">
              <a:lnSpc>
                <a:spcPts val="1920"/>
              </a:lnSpc>
            </a:pPr>
            <a:r>
              <a:rPr lang="en-US" sz="1600" dirty="0"/>
              <a:t>Delaware Futures – Statewide  </a:t>
            </a:r>
          </a:p>
          <a:p>
            <a:pPr lvl="2">
              <a:lnSpc>
                <a:spcPts val="1920"/>
              </a:lnSpc>
            </a:pPr>
            <a:r>
              <a:rPr lang="en-US" sz="1600" dirty="0"/>
              <a:t>Jobs for Delaware  Graduates – Statewide </a:t>
            </a:r>
          </a:p>
          <a:p>
            <a:pPr lvl="2">
              <a:lnSpc>
                <a:spcPts val="1920"/>
              </a:lnSpc>
            </a:pPr>
            <a:r>
              <a:rPr lang="en-US" sz="1600" dirty="0"/>
              <a:t>Pathways to Success – Sussex County</a:t>
            </a:r>
          </a:p>
          <a:p>
            <a:pPr lvl="1"/>
            <a:endParaRPr lang="en-US" sz="1600" b="1" dirty="0"/>
          </a:p>
          <a:p>
            <a:pPr lvl="1"/>
            <a:r>
              <a:rPr lang="en-US" sz="1600" b="1" dirty="0"/>
              <a:t>Out of School Youth – Ages 16 -24</a:t>
            </a:r>
          </a:p>
          <a:p>
            <a:pPr lvl="2"/>
            <a:r>
              <a:rPr lang="en-US" sz="1600" dirty="0"/>
              <a:t>Food Bank  of Delaware – Newark and Milford </a:t>
            </a:r>
          </a:p>
          <a:p>
            <a:pPr lvl="2"/>
            <a:r>
              <a:rPr lang="en-US" sz="1600" dirty="0"/>
              <a:t>Delaware Tech Owens Campus – Sussex County</a:t>
            </a:r>
          </a:p>
          <a:p>
            <a:pPr lvl="2"/>
            <a:r>
              <a:rPr lang="en-US" sz="1600" dirty="0"/>
              <a:t>Delaware Tech Terry Campus – Kent County  </a:t>
            </a:r>
          </a:p>
          <a:p>
            <a:pPr lvl="2"/>
            <a:r>
              <a:rPr lang="en-US" sz="1600" dirty="0"/>
              <a:t>The Challenge Program – Wilmington;</a:t>
            </a:r>
          </a:p>
          <a:p>
            <a:pPr lvl="2"/>
            <a:r>
              <a:rPr lang="en-US" sz="1600" dirty="0"/>
              <a:t>West End Neighborhood House – Wilmington </a:t>
            </a:r>
          </a:p>
          <a:p>
            <a:pPr lvl="1"/>
            <a:endParaRPr lang="en-US" sz="1600" b="1" dirty="0"/>
          </a:p>
          <a:p>
            <a:pPr lvl="1"/>
            <a:r>
              <a:rPr lang="en-US" sz="1600" b="1" dirty="0"/>
              <a:t>Programs are Designed to:</a:t>
            </a:r>
          </a:p>
          <a:p>
            <a:pPr lvl="2"/>
            <a:r>
              <a:rPr lang="en-US" sz="1600" dirty="0"/>
              <a:t>Improve Educational Achievement:</a:t>
            </a:r>
          </a:p>
          <a:p>
            <a:pPr lvl="2"/>
            <a:r>
              <a:rPr lang="en-US" sz="1600" dirty="0"/>
              <a:t>Prepare and Succeed in Employment</a:t>
            </a:r>
          </a:p>
          <a:p>
            <a:pPr lvl="2"/>
            <a:r>
              <a:rPr lang="en-US" sz="1600" dirty="0"/>
              <a:t>Support Youth through program and1 year after exit</a:t>
            </a:r>
          </a:p>
          <a:p>
            <a:pPr lvl="2"/>
            <a:r>
              <a:rPr lang="en-US" sz="1600" dirty="0"/>
              <a:t>Developing Potential  through leadership development and financial literacy </a:t>
            </a:r>
          </a:p>
        </p:txBody>
      </p:sp>
    </p:spTree>
    <p:extLst>
      <p:ext uri="{BB962C8B-B14F-4D97-AF65-F5344CB8AC3E}">
        <p14:creationId xmlns:p14="http://schemas.microsoft.com/office/powerpoint/2010/main" val="3914045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AF42-81C6-4490-8BC1-85918C7F08E6}"/>
              </a:ext>
            </a:extLst>
          </p:cNvPr>
          <p:cNvSpPr>
            <a:spLocks noGrp="1"/>
          </p:cNvSpPr>
          <p:nvPr>
            <p:ph type="title"/>
          </p:nvPr>
        </p:nvSpPr>
        <p:spPr>
          <a:xfrm>
            <a:off x="0" y="0"/>
            <a:ext cx="9144000" cy="764275"/>
          </a:xfrm>
        </p:spPr>
        <p:txBody>
          <a:bodyPr>
            <a:normAutofit fontScale="90000"/>
          </a:bodyPr>
          <a:lstStyle/>
          <a:p>
            <a:r>
              <a:rPr lang="en-US" sz="3600" dirty="0"/>
              <a:t>Division of Vocational Rehabilitation (DVR)</a:t>
            </a:r>
          </a:p>
        </p:txBody>
      </p:sp>
      <p:sp>
        <p:nvSpPr>
          <p:cNvPr id="6" name="Content Placeholder 5"/>
          <p:cNvSpPr>
            <a:spLocks noGrp="1"/>
          </p:cNvSpPr>
          <p:nvPr>
            <p:ph sz="half" idx="1"/>
          </p:nvPr>
        </p:nvSpPr>
        <p:spPr>
          <a:xfrm>
            <a:off x="9097" y="764275"/>
            <a:ext cx="4481015" cy="5722561"/>
          </a:xfrm>
        </p:spPr>
        <p:txBody>
          <a:bodyPr>
            <a:normAutofit fontScale="40000" lnSpcReduction="20000"/>
          </a:bodyPr>
          <a:lstStyle/>
          <a:p>
            <a:pPr marL="0" indent="0" fontAlgn="base">
              <a:spcBef>
                <a:spcPts val="0"/>
              </a:spcBef>
              <a:buNone/>
              <a:defRPr/>
            </a:pPr>
            <a:r>
              <a:rPr lang="en-US" sz="4500" b="1" dirty="0">
                <a:solidFill>
                  <a:srgbClr val="1F497D"/>
                </a:solidFill>
                <a:cs typeface="Arial" panose="020B0604020202020204" pitchFamily="34" charset="0"/>
              </a:rPr>
              <a:t>          </a:t>
            </a:r>
            <a:r>
              <a:rPr lang="en-US" sz="5000" b="1" cap="small" dirty="0">
                <a:solidFill>
                  <a:srgbClr val="1F497D"/>
                </a:solidFill>
              </a:rPr>
              <a:t>Key Customer Services For:</a:t>
            </a:r>
          </a:p>
          <a:p>
            <a:pPr marL="0" lvl="0" indent="0" fontAlgn="base">
              <a:spcBef>
                <a:spcPts val="0"/>
              </a:spcBef>
              <a:buNone/>
              <a:defRPr/>
            </a:pPr>
            <a:endParaRPr lang="en-US" sz="4200" b="1" dirty="0">
              <a:solidFill>
                <a:srgbClr val="1F497D"/>
              </a:solidFill>
              <a:cs typeface="Arial" panose="020B0604020202020204" pitchFamily="34" charset="0"/>
            </a:endParaRPr>
          </a:p>
          <a:p>
            <a:pPr marL="0" lvl="0" indent="0" fontAlgn="base">
              <a:spcBef>
                <a:spcPts val="0"/>
              </a:spcBef>
              <a:buNone/>
              <a:defRPr/>
            </a:pPr>
            <a:r>
              <a:rPr lang="en-US" sz="4000" b="1" dirty="0">
                <a:solidFill>
                  <a:srgbClr val="1F497D"/>
                </a:solidFill>
                <a:cs typeface="Arial" panose="020B0604020202020204" pitchFamily="34" charset="0"/>
              </a:rPr>
              <a:t>Business   </a:t>
            </a:r>
          </a:p>
          <a:p>
            <a:pPr marL="0" lvl="0" indent="0" fontAlgn="base">
              <a:spcBef>
                <a:spcPts val="0"/>
              </a:spcBef>
              <a:buNone/>
              <a:defRPr/>
            </a:pPr>
            <a:r>
              <a:rPr lang="en-US" sz="4000" b="1" dirty="0">
                <a:solidFill>
                  <a:srgbClr val="1F497D"/>
                </a:solidFill>
                <a:cs typeface="Arial" panose="020B0604020202020204" pitchFamily="34" charset="0"/>
              </a:rPr>
              <a:t>  </a:t>
            </a:r>
          </a:p>
          <a:p>
            <a:pPr marL="0" lvl="0" indent="0" fontAlgn="base">
              <a:spcBef>
                <a:spcPts val="0"/>
              </a:spcBef>
              <a:buNone/>
              <a:defRPr/>
            </a:pPr>
            <a:r>
              <a:rPr lang="en-US" sz="4000" dirty="0">
                <a:cs typeface="Arial" panose="020B0604020202020204" pitchFamily="34" charset="0"/>
              </a:rPr>
              <a:t>Vocational Rehabilitation assists business with gaining access to one of the largest untapped talents in today’s workforce; people with disabilities. Working with you as your recruiter, we match your needs &amp; job requirements with qualified &amp; skilled candidates.  </a:t>
            </a:r>
          </a:p>
          <a:p>
            <a:pPr marL="0" lvl="0" indent="0" fontAlgn="base">
              <a:spcBef>
                <a:spcPts val="0"/>
              </a:spcBef>
              <a:buNone/>
              <a:defRPr/>
            </a:pPr>
            <a:endParaRPr lang="en-US" sz="4000" dirty="0">
              <a:cs typeface="Arial" panose="020B0604020202020204" pitchFamily="34" charset="0"/>
            </a:endParaRPr>
          </a:p>
          <a:p>
            <a:pPr marL="0" lvl="0" indent="0" fontAlgn="base">
              <a:spcBef>
                <a:spcPts val="0"/>
              </a:spcBef>
              <a:buNone/>
              <a:defRPr/>
            </a:pPr>
            <a:r>
              <a:rPr lang="en-US" sz="4000" b="1" dirty="0">
                <a:cs typeface="Arial" panose="020B0604020202020204" pitchFamily="34" charset="0"/>
              </a:rPr>
              <a:t>Services that may be available:</a:t>
            </a:r>
          </a:p>
          <a:p>
            <a:pPr marL="225425" lvl="0" indent="-225425" fontAlgn="base">
              <a:spcBef>
                <a:spcPts val="0"/>
              </a:spcBef>
              <a:buFont typeface="Wingdings" panose="05000000000000000000" pitchFamily="2" charset="2"/>
              <a:buChar char="§"/>
              <a:defRPr/>
            </a:pPr>
            <a:r>
              <a:rPr lang="en-US" sz="4000" dirty="0">
                <a:cs typeface="Arial" panose="020B0604020202020204" pitchFamily="34" charset="0"/>
              </a:rPr>
              <a:t>Recruitment</a:t>
            </a:r>
          </a:p>
          <a:p>
            <a:pPr marL="225425" lvl="0" indent="-225425" fontAlgn="base">
              <a:spcBef>
                <a:spcPts val="0"/>
              </a:spcBef>
              <a:buFont typeface="Wingdings" panose="05000000000000000000" pitchFamily="2" charset="2"/>
              <a:buChar char="§"/>
              <a:defRPr/>
            </a:pPr>
            <a:r>
              <a:rPr lang="en-US" sz="4000" dirty="0">
                <a:cs typeface="Arial" panose="020B0604020202020204" pitchFamily="34" charset="0"/>
              </a:rPr>
              <a:t>Applicant Prescreening</a:t>
            </a:r>
          </a:p>
          <a:p>
            <a:pPr marL="225425" lvl="0" indent="-225425" fontAlgn="base">
              <a:spcBef>
                <a:spcPts val="0"/>
              </a:spcBef>
              <a:buFont typeface="Wingdings" panose="05000000000000000000" pitchFamily="2" charset="2"/>
              <a:buChar char="§"/>
              <a:defRPr/>
            </a:pPr>
            <a:r>
              <a:rPr lang="en-US" sz="4000" dirty="0">
                <a:cs typeface="Arial" panose="020B0604020202020204" pitchFamily="34" charset="0"/>
              </a:rPr>
              <a:t>Staff Training</a:t>
            </a:r>
          </a:p>
          <a:p>
            <a:pPr marL="225425" lvl="0" indent="-225425" fontAlgn="base">
              <a:spcBef>
                <a:spcPts val="0"/>
              </a:spcBef>
              <a:buFont typeface="Wingdings" panose="05000000000000000000" pitchFamily="2" charset="2"/>
              <a:buChar char="§"/>
              <a:defRPr/>
            </a:pPr>
            <a:r>
              <a:rPr lang="en-US" sz="4000" dirty="0">
                <a:cs typeface="Arial" panose="020B0604020202020204" pitchFamily="34" charset="0"/>
              </a:rPr>
              <a:t>Retention</a:t>
            </a:r>
          </a:p>
          <a:p>
            <a:pPr marL="225425" lvl="0" indent="-225425" fontAlgn="base">
              <a:spcBef>
                <a:spcPts val="0"/>
              </a:spcBef>
              <a:buFont typeface="Wingdings" panose="05000000000000000000" pitchFamily="2" charset="2"/>
              <a:buChar char="§"/>
              <a:defRPr/>
            </a:pPr>
            <a:r>
              <a:rPr lang="en-US" sz="4000" dirty="0">
                <a:cs typeface="Arial" panose="020B0604020202020204" pitchFamily="34" charset="0"/>
              </a:rPr>
              <a:t>Financial Supports</a:t>
            </a:r>
          </a:p>
          <a:p>
            <a:pPr marL="225425" lvl="0" indent="-225425" fontAlgn="base">
              <a:spcBef>
                <a:spcPts val="0"/>
              </a:spcBef>
              <a:buFont typeface="Wingdings" panose="05000000000000000000" pitchFamily="2" charset="2"/>
              <a:buChar char="§"/>
              <a:defRPr/>
            </a:pPr>
            <a:r>
              <a:rPr lang="en-US" sz="4000" dirty="0">
                <a:cs typeface="Arial" panose="020B0604020202020204" pitchFamily="34" charset="0"/>
              </a:rPr>
              <a:t>Consulting</a:t>
            </a:r>
          </a:p>
          <a:p>
            <a:pPr marL="225425" lvl="0" indent="-225425" fontAlgn="base">
              <a:spcBef>
                <a:spcPts val="0"/>
              </a:spcBef>
              <a:buFont typeface="Wingdings" panose="05000000000000000000" pitchFamily="2" charset="2"/>
              <a:buChar char="§"/>
              <a:defRPr/>
            </a:pPr>
            <a:r>
              <a:rPr lang="en-US" sz="4000" dirty="0">
                <a:cs typeface="Arial" panose="020B0604020202020204" pitchFamily="34" charset="0"/>
              </a:rPr>
              <a:t>Technical Assistance and Support  </a:t>
            </a:r>
          </a:p>
          <a:p>
            <a:pPr marL="0" lvl="0" indent="0" fontAlgn="base">
              <a:spcBef>
                <a:spcPts val="0"/>
              </a:spcBef>
              <a:buNone/>
              <a:defRPr/>
            </a:pPr>
            <a:r>
              <a:rPr lang="en-US" sz="4000" dirty="0">
                <a:cs typeface="Arial" panose="020B0604020202020204" pitchFamily="34" charset="0"/>
              </a:rPr>
              <a:t>  </a:t>
            </a:r>
          </a:p>
          <a:p>
            <a:pPr marL="0" lvl="0" indent="0" fontAlgn="base">
              <a:spcBef>
                <a:spcPts val="0"/>
              </a:spcBef>
              <a:buNone/>
              <a:defRPr/>
            </a:pPr>
            <a:r>
              <a:rPr lang="en-US" sz="4000" b="1" dirty="0">
                <a:cs typeface="Arial" panose="020B0604020202020204" pitchFamily="34" charset="0"/>
              </a:rPr>
              <a:t>Vendors  </a:t>
            </a:r>
          </a:p>
          <a:p>
            <a:pPr marL="0" lvl="0" indent="0" fontAlgn="base">
              <a:spcBef>
                <a:spcPts val="0"/>
              </a:spcBef>
              <a:buNone/>
              <a:defRPr/>
            </a:pPr>
            <a:r>
              <a:rPr lang="en-US" sz="4000" b="1" dirty="0">
                <a:cs typeface="Arial" panose="020B0604020202020204" pitchFamily="34" charset="0"/>
              </a:rPr>
              <a:t>  </a:t>
            </a:r>
          </a:p>
          <a:p>
            <a:pPr marL="0" lvl="0" indent="0" fontAlgn="base">
              <a:spcBef>
                <a:spcPts val="0"/>
              </a:spcBef>
              <a:buNone/>
              <a:defRPr/>
            </a:pPr>
            <a:r>
              <a:rPr lang="en-US" sz="4000" dirty="0">
                <a:cs typeface="Arial" panose="020B0604020202020204" pitchFamily="34" charset="0"/>
              </a:rPr>
              <a:t>DVR purchases services and maintains contracts with community providers as a part of an RFP process or through open market to meet the service needs of program participants</a:t>
            </a:r>
            <a:r>
              <a:rPr lang="en-US" sz="4000" dirty="0">
                <a:solidFill>
                  <a:prstClr val="black">
                    <a:lumMod val="95000"/>
                    <a:lumOff val="5000"/>
                  </a:prstClr>
                </a:solidFill>
                <a:cs typeface="Arial" panose="020B0604020202020204" pitchFamily="34" charset="0"/>
              </a:rPr>
              <a:t>.</a:t>
            </a:r>
          </a:p>
          <a:p>
            <a:endParaRPr lang="en-US" dirty="0"/>
          </a:p>
        </p:txBody>
      </p:sp>
      <p:sp>
        <p:nvSpPr>
          <p:cNvPr id="7" name="Content Placeholder 6"/>
          <p:cNvSpPr>
            <a:spLocks noGrp="1"/>
          </p:cNvSpPr>
          <p:nvPr>
            <p:ph sz="half" idx="2"/>
          </p:nvPr>
        </p:nvSpPr>
        <p:spPr>
          <a:xfrm>
            <a:off x="4499209" y="1142999"/>
            <a:ext cx="4236495" cy="5343835"/>
          </a:xfrm>
        </p:spPr>
        <p:txBody>
          <a:bodyPr>
            <a:normAutofit fontScale="40000" lnSpcReduction="20000"/>
          </a:bodyPr>
          <a:lstStyle/>
          <a:p>
            <a:pPr marL="0" indent="0" fontAlgn="base">
              <a:spcBef>
                <a:spcPts val="0"/>
              </a:spcBef>
              <a:buNone/>
            </a:pPr>
            <a:r>
              <a:rPr lang="en-US" sz="4000" b="1" dirty="0">
                <a:cs typeface="Arial" panose="020B0604020202020204" pitchFamily="34" charset="0"/>
              </a:rPr>
              <a:t>Participants</a:t>
            </a:r>
          </a:p>
          <a:p>
            <a:pPr marL="0" indent="0" algn="ctr" fontAlgn="base">
              <a:spcBef>
                <a:spcPts val="0"/>
              </a:spcBef>
              <a:buNone/>
            </a:pPr>
            <a:br>
              <a:rPr lang="en-US" sz="4000" dirty="0">
                <a:cs typeface="Arial" panose="020B0604020202020204" pitchFamily="34" charset="0"/>
              </a:rPr>
            </a:br>
            <a:r>
              <a:rPr lang="en-US" sz="4000" b="1" dirty="0">
                <a:cs typeface="Arial" panose="020B0604020202020204" pitchFamily="34" charset="0"/>
              </a:rPr>
              <a:t>Vocational Rehabilitation is an </a:t>
            </a:r>
            <a:br>
              <a:rPr lang="en-US" sz="4000" b="1" dirty="0">
                <a:cs typeface="Arial" panose="020B0604020202020204" pitchFamily="34" charset="0"/>
              </a:rPr>
            </a:br>
            <a:r>
              <a:rPr lang="en-US" sz="4000" b="1" dirty="0">
                <a:cs typeface="Arial" panose="020B0604020202020204" pitchFamily="34" charset="0"/>
              </a:rPr>
              <a:t>“eligibility-based” program.</a:t>
            </a:r>
            <a:br>
              <a:rPr lang="en-US" sz="4000" dirty="0">
                <a:cs typeface="Arial" panose="020B0604020202020204" pitchFamily="34" charset="0"/>
              </a:rPr>
            </a:br>
            <a:endParaRPr lang="en-US" sz="4000" dirty="0">
              <a:cs typeface="Arial" panose="020B0604020202020204" pitchFamily="34" charset="0"/>
            </a:endParaRPr>
          </a:p>
          <a:p>
            <a:pPr marL="0" indent="0" fontAlgn="base">
              <a:spcBef>
                <a:spcPts val="0"/>
              </a:spcBef>
              <a:buNone/>
            </a:pPr>
            <a:r>
              <a:rPr lang="en-US" sz="4000" b="1" dirty="0">
                <a:cs typeface="Arial" panose="020B0604020202020204" pitchFamily="34" charset="0"/>
              </a:rPr>
              <a:t>To receive services, you must:</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have a disability that interferes with your ability to find employment and </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require services from vocational rehabilitation to become employed.</a:t>
            </a:r>
          </a:p>
          <a:p>
            <a:pPr marL="0" indent="0" fontAlgn="base">
              <a:spcBef>
                <a:spcPts val="0"/>
              </a:spcBef>
              <a:buNone/>
            </a:pPr>
            <a:endParaRPr lang="en-US" sz="4000" dirty="0">
              <a:ea typeface="Verdana"/>
              <a:cs typeface="Arial" panose="020B0604020202020204" pitchFamily="34" charset="0"/>
            </a:endParaRPr>
          </a:p>
          <a:p>
            <a:pPr marL="0" indent="0" fontAlgn="base">
              <a:spcBef>
                <a:spcPts val="0"/>
              </a:spcBef>
              <a:buNone/>
            </a:pPr>
            <a:r>
              <a:rPr lang="en-US" sz="4000" b="1" dirty="0">
                <a:cs typeface="Arial" panose="020B0604020202020204" pitchFamily="34" charset="0"/>
              </a:rPr>
              <a:t>Services that may be available:</a:t>
            </a:r>
            <a:endParaRPr lang="en-US" sz="4000" b="1" dirty="0">
              <a:ea typeface="Verdana"/>
              <a:cs typeface="Arial" panose="020B0604020202020204" pitchFamily="34" charset="0"/>
            </a:endParaRPr>
          </a:p>
          <a:p>
            <a:pPr marL="225425" indent="-225425" fontAlgn="base">
              <a:spcBef>
                <a:spcPts val="0"/>
              </a:spcBef>
              <a:buFont typeface="Wingdings" panose="05000000000000000000" pitchFamily="2" charset="2"/>
              <a:buChar char="§"/>
            </a:pPr>
            <a:r>
              <a:rPr lang="en-US" sz="4000" dirty="0">
                <a:cs typeface="Arial" panose="020B0604020202020204" pitchFamily="34" charset="0"/>
              </a:rPr>
              <a:t>Assessment</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Counseling and Guidance</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Career Counseling </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Physical Restoration</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Training​</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Job Placement</a:t>
            </a:r>
          </a:p>
          <a:p>
            <a:pPr marL="225425" indent="-225425" fontAlgn="base">
              <a:spcBef>
                <a:spcPts val="0"/>
              </a:spcBef>
              <a:buFont typeface="Wingdings" panose="05000000000000000000" pitchFamily="2" charset="2"/>
              <a:buChar char="§"/>
            </a:pPr>
            <a:r>
              <a:rPr lang="en-US" sz="4000" dirty="0">
                <a:cs typeface="Arial" panose="020B0604020202020204" pitchFamily="34" charset="0"/>
              </a:rPr>
              <a:t>Follow-up for 90 days</a:t>
            </a:r>
            <a:endParaRPr lang="en-US" sz="4000" dirty="0"/>
          </a:p>
          <a:p>
            <a:pPr marL="0" lvl="0" indent="0">
              <a:spcBef>
                <a:spcPts val="0"/>
              </a:spcBef>
              <a:buNone/>
              <a:defRPr/>
            </a:pPr>
            <a:endParaRPr lang="en-US" sz="3400" dirty="0">
              <a:solidFill>
                <a:prstClr val="black">
                  <a:lumMod val="95000"/>
                  <a:lumOff val="5000"/>
                </a:prstClr>
              </a:solidFill>
              <a:cs typeface="Arial" panose="020B0604020202020204" pitchFamily="34" charset="0"/>
              <a:hlinkClick r:id="rId2">
                <a:extLst>
                  <a:ext uri="{A12FA001-AC4F-418D-AE19-62706E023703}">
                    <ahyp:hlinkClr xmlns:ahyp="http://schemas.microsoft.com/office/drawing/2018/hyperlinkcolor" val="tx"/>
                  </a:ext>
                </a:extLst>
              </a:hlinkClick>
            </a:endParaRPr>
          </a:p>
          <a:p>
            <a:pPr marL="0" lvl="0" indent="0">
              <a:spcBef>
                <a:spcPts val="0"/>
              </a:spcBef>
              <a:buNone/>
              <a:defRPr/>
            </a:pPr>
            <a:endParaRPr lang="en-US" sz="3400" dirty="0">
              <a:solidFill>
                <a:prstClr val="black">
                  <a:lumMod val="95000"/>
                  <a:lumOff val="5000"/>
                </a:prstClr>
              </a:solidFill>
              <a:cs typeface="Arial" panose="020B0604020202020204" pitchFamily="34" charset="0"/>
              <a:hlinkClick r:id="rId2">
                <a:extLst>
                  <a:ext uri="{A12FA001-AC4F-418D-AE19-62706E023703}">
                    <ahyp:hlinkClr xmlns:ahyp="http://schemas.microsoft.com/office/drawing/2018/hyperlinkcolor" val="tx"/>
                  </a:ext>
                </a:extLst>
              </a:hlinkClick>
            </a:endParaRPr>
          </a:p>
          <a:p>
            <a:pPr marL="0" lvl="0" indent="0">
              <a:spcBef>
                <a:spcPts val="0"/>
              </a:spcBef>
              <a:buNone/>
              <a:defRPr/>
            </a:pPr>
            <a:endParaRPr lang="en-US" sz="4000" dirty="0">
              <a:solidFill>
                <a:prstClr val="black">
                  <a:lumMod val="95000"/>
                  <a:lumOff val="5000"/>
                </a:prstClr>
              </a:solidFill>
              <a:cs typeface="Arial" panose="020B0604020202020204" pitchFamily="34" charset="0"/>
              <a:hlinkClick r:id="rId2">
                <a:extLst>
                  <a:ext uri="{A12FA001-AC4F-418D-AE19-62706E023703}">
                    <ahyp:hlinkClr xmlns:ahyp="http://schemas.microsoft.com/office/drawing/2018/hyperlinkcolor" val="tx"/>
                  </a:ext>
                </a:extLst>
              </a:hlinkClick>
            </a:endParaRPr>
          </a:p>
          <a:p>
            <a:pPr marL="0" lvl="0" indent="0">
              <a:spcBef>
                <a:spcPts val="0"/>
              </a:spcBef>
              <a:buNone/>
              <a:defRPr/>
            </a:pPr>
            <a:r>
              <a:rPr lang="en-US" sz="4000" dirty="0">
                <a:solidFill>
                  <a:prstClr val="black">
                    <a:lumMod val="95000"/>
                    <a:lumOff val="5000"/>
                  </a:prstClr>
                </a:solidFill>
                <a:cs typeface="Arial" panose="020B0604020202020204" pitchFamily="34" charset="0"/>
                <a:hlinkClick r:id="rId2">
                  <a:extLst>
                    <a:ext uri="{A12FA001-AC4F-418D-AE19-62706E023703}">
                      <ahyp:hlinkClr xmlns:ahyp="http://schemas.microsoft.com/office/drawing/2018/hyperlinkcolor" val="tx"/>
                    </a:ext>
                  </a:extLst>
                </a:hlinkClick>
              </a:rPr>
              <a:t>     https://labor.delaware.gov/DVR</a:t>
            </a:r>
            <a:r>
              <a:rPr lang="en-US" sz="4000" dirty="0">
                <a:solidFill>
                  <a:prstClr val="black">
                    <a:lumMod val="95000"/>
                    <a:lumOff val="5000"/>
                  </a:prstClr>
                </a:solidFill>
                <a:cs typeface="Arial" panose="020B0604020202020204" pitchFamily="34" charset="0"/>
              </a:rPr>
              <a:t>  </a:t>
            </a:r>
            <a:br>
              <a:rPr lang="en-US" sz="4000" dirty="0">
                <a:solidFill>
                  <a:prstClr val="black">
                    <a:lumMod val="95000"/>
                    <a:lumOff val="5000"/>
                  </a:prstClr>
                </a:solidFill>
                <a:cs typeface="Arial" panose="020B0604020202020204" pitchFamily="34" charset="0"/>
              </a:rPr>
            </a:br>
            <a:endParaRPr lang="en-US" sz="4000" dirty="0">
              <a:solidFill>
                <a:prstClr val="black">
                  <a:lumMod val="95000"/>
                  <a:lumOff val="5000"/>
                </a:prstClr>
              </a:solidFill>
              <a:cs typeface="Arial" panose="020B0604020202020204" pitchFamily="34" charset="0"/>
            </a:endParaRPr>
          </a:p>
          <a:p>
            <a:pPr marL="0" lvl="0" indent="0">
              <a:spcBef>
                <a:spcPts val="0"/>
              </a:spcBef>
              <a:buNone/>
              <a:defRPr/>
            </a:pPr>
            <a:r>
              <a:rPr lang="en-US" sz="4000" dirty="0">
                <a:solidFill>
                  <a:prstClr val="black">
                    <a:lumMod val="95000"/>
                    <a:lumOff val="5000"/>
                  </a:prstClr>
                </a:solidFill>
                <a:cs typeface="Arial" panose="020B0604020202020204" pitchFamily="34" charset="0"/>
                <a:hlinkClick r:id="rId3">
                  <a:extLst>
                    <a:ext uri="{A12FA001-AC4F-418D-AE19-62706E023703}">
                      <ahyp:hlinkClr xmlns:ahyp="http://schemas.microsoft.com/office/drawing/2018/hyperlinkcolor" val="tx"/>
                    </a:ext>
                  </a:extLst>
                </a:hlinkClick>
              </a:rPr>
              <a:t>     https://www.facebook.com/DelawareDVR/</a:t>
            </a:r>
            <a:r>
              <a:rPr lang="en-US" sz="4000" dirty="0">
                <a:solidFill>
                  <a:prstClr val="black">
                    <a:lumMod val="95000"/>
                    <a:lumOff val="5000"/>
                  </a:prstClr>
                </a:solidFill>
                <a:cs typeface="Arial" panose="020B0604020202020204" pitchFamily="34" charset="0"/>
              </a:rPr>
              <a:t> </a:t>
            </a:r>
          </a:p>
          <a:p>
            <a:pPr marL="0" indent="0">
              <a:buNone/>
            </a:pPr>
            <a:endParaRPr lang="en-US" dirty="0"/>
          </a:p>
        </p:txBody>
      </p:sp>
      <p:sp>
        <p:nvSpPr>
          <p:cNvPr id="4" name="Slide Number Placeholder 3">
            <a:extLst>
              <a:ext uri="{FF2B5EF4-FFF2-40B4-BE49-F238E27FC236}">
                <a16:creationId xmlns:a16="http://schemas.microsoft.com/office/drawing/2014/main" id="{A62D120E-6E55-4A2C-8442-0EB343BBFD47}"/>
              </a:ext>
            </a:extLst>
          </p:cNvPr>
          <p:cNvSpPr>
            <a:spLocks noGrp="1"/>
          </p:cNvSpPr>
          <p:nvPr>
            <p:ph type="sldNum" sz="quarter" idx="12"/>
          </p:nvPr>
        </p:nvSpPr>
        <p:spPr/>
        <p:txBody>
          <a:bodyPr/>
          <a:lstStyle/>
          <a:p>
            <a:fld id="{078AA309-8C80-B544-8D0C-6E2421A4D394}" type="slidenum">
              <a:rPr lang="en-US" smtClean="0"/>
              <a:pPr/>
              <a:t>14</a:t>
            </a:fld>
            <a:endParaRPr lang="en-US"/>
          </a:p>
        </p:txBody>
      </p:sp>
      <p:pic>
        <p:nvPicPr>
          <p:cNvPr id="5" name="Picture 4">
            <a:extLst>
              <a:ext uri="{FF2B5EF4-FFF2-40B4-BE49-F238E27FC236}">
                <a16:creationId xmlns:a16="http://schemas.microsoft.com/office/drawing/2014/main" id="{0C801F5B-910A-4145-B604-87A3A3A312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93273" y="4094328"/>
            <a:ext cx="1896047" cy="748228"/>
          </a:xfrm>
          <a:prstGeom prst="rect">
            <a:avLst/>
          </a:prstGeom>
        </p:spPr>
      </p:pic>
      <p:pic>
        <p:nvPicPr>
          <p:cNvPr id="8" name="Picture 7">
            <a:extLst>
              <a:ext uri="{FF2B5EF4-FFF2-40B4-BE49-F238E27FC236}">
                <a16:creationId xmlns:a16="http://schemas.microsoft.com/office/drawing/2014/main" id="{D70C78E8-2BB4-4A93-92AF-16D257BCD3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4561087" y="5335686"/>
            <a:ext cx="258501" cy="254005"/>
          </a:xfrm>
          <a:prstGeom prst="rect">
            <a:avLst/>
          </a:prstGeom>
        </p:spPr>
      </p:pic>
      <p:pic>
        <p:nvPicPr>
          <p:cNvPr id="9" name="Picture 8">
            <a:extLst>
              <a:ext uri="{FF2B5EF4-FFF2-40B4-BE49-F238E27FC236}">
                <a16:creationId xmlns:a16="http://schemas.microsoft.com/office/drawing/2014/main" id="{8DBBCCFC-A010-4D5D-86EC-E2EB9B43608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37299" y="5691115"/>
            <a:ext cx="282289" cy="277335"/>
          </a:xfrm>
          <a:prstGeom prst="rect">
            <a:avLst/>
          </a:prstGeom>
        </p:spPr>
      </p:pic>
      <p:pic>
        <p:nvPicPr>
          <p:cNvPr id="10" name="key">
            <a:extLst>
              <a:ext uri="{FF2B5EF4-FFF2-40B4-BE49-F238E27FC236}">
                <a16:creationId xmlns:a16="http://schemas.microsoft.com/office/drawing/2014/main" id="{C62B3A53-ECE3-4034-9F35-D844CFBF729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931" y="764275"/>
            <a:ext cx="471270" cy="471270"/>
          </a:xfrm>
          <a:prstGeom prst="rect">
            <a:avLst/>
          </a:prstGeom>
        </p:spPr>
      </p:pic>
    </p:spTree>
    <p:extLst>
      <p:ext uri="{BB962C8B-B14F-4D97-AF65-F5344CB8AC3E}">
        <p14:creationId xmlns:p14="http://schemas.microsoft.com/office/powerpoint/2010/main" val="2298478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C331-C596-49DE-9AD1-D74EF1D4FDB9}"/>
              </a:ext>
            </a:extLst>
          </p:cNvPr>
          <p:cNvSpPr>
            <a:spLocks noGrp="1"/>
          </p:cNvSpPr>
          <p:nvPr>
            <p:ph type="title"/>
          </p:nvPr>
        </p:nvSpPr>
        <p:spPr>
          <a:xfrm>
            <a:off x="0" y="0"/>
            <a:ext cx="9144000" cy="1143000"/>
          </a:xfrm>
        </p:spPr>
        <p:txBody>
          <a:bodyPr anchor="ctr">
            <a:normAutofit/>
          </a:bodyPr>
          <a:lstStyle/>
          <a:p>
            <a:r>
              <a:rPr lang="en-US" sz="3700"/>
              <a:t>Division of Unemployment Insurance</a:t>
            </a:r>
          </a:p>
        </p:txBody>
      </p:sp>
      <p:sp>
        <p:nvSpPr>
          <p:cNvPr id="3" name="Content Placeholder 2">
            <a:extLst>
              <a:ext uri="{FF2B5EF4-FFF2-40B4-BE49-F238E27FC236}">
                <a16:creationId xmlns:a16="http://schemas.microsoft.com/office/drawing/2014/main" id="{E8E0B31B-53B9-41C8-B0CA-43B24290621E}"/>
              </a:ext>
            </a:extLst>
          </p:cNvPr>
          <p:cNvSpPr>
            <a:spLocks noGrp="1"/>
          </p:cNvSpPr>
          <p:nvPr>
            <p:ph sz="half" idx="1"/>
          </p:nvPr>
        </p:nvSpPr>
        <p:spPr>
          <a:xfrm>
            <a:off x="293913" y="1600200"/>
            <a:ext cx="5913940" cy="4525963"/>
          </a:xfrm>
        </p:spPr>
        <p:txBody>
          <a:bodyPr>
            <a:normAutofit/>
          </a:bodyPr>
          <a:lstStyle/>
          <a:p>
            <a:r>
              <a:rPr lang="en-US" dirty="0"/>
              <a:t>Financial support for eligible workers who become unemployed</a:t>
            </a:r>
          </a:p>
          <a:p>
            <a:pPr marL="403225" indent="-58738">
              <a:buNone/>
            </a:pPr>
            <a:r>
              <a:rPr lang="en-US" dirty="0">
                <a:hlinkClick r:id="rId2"/>
              </a:rPr>
              <a:t>Unemployment Insurance </a:t>
            </a:r>
            <a:endParaRPr lang="en-US" dirty="0"/>
          </a:p>
          <a:p>
            <a:r>
              <a:rPr lang="en-US" dirty="0"/>
              <a:t>Make the client payments related to the Trade Act</a:t>
            </a:r>
          </a:p>
          <a:p>
            <a:r>
              <a:rPr lang="en-US" dirty="0"/>
              <a:t>Provide wage and other data</a:t>
            </a:r>
          </a:p>
          <a:p>
            <a:r>
              <a:rPr lang="en-US" dirty="0"/>
              <a:t>Interface systems with other WIOA Partners as needed</a:t>
            </a:r>
          </a:p>
        </p:txBody>
      </p:sp>
      <p:pic>
        <p:nvPicPr>
          <p:cNvPr id="2050" name="Picture 2" descr="UI Logo">
            <a:extLst>
              <a:ext uri="{FF2B5EF4-FFF2-40B4-BE49-F238E27FC236}">
                <a16:creationId xmlns:a16="http://schemas.microsoft.com/office/drawing/2014/main" id="{DCE30614-32C0-49A7-AE01-86D181A19D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3511" y="2124699"/>
            <a:ext cx="2608602" cy="2608602"/>
          </a:xfrm>
          <a:prstGeom prst="rect">
            <a:avLst/>
          </a:prstGeom>
          <a:solidFill>
            <a:srgbClr val="FFFFFF"/>
          </a:solidFill>
        </p:spPr>
      </p:pic>
      <p:sp>
        <p:nvSpPr>
          <p:cNvPr id="4" name="Slide Number Placeholder 3">
            <a:extLst>
              <a:ext uri="{FF2B5EF4-FFF2-40B4-BE49-F238E27FC236}">
                <a16:creationId xmlns:a16="http://schemas.microsoft.com/office/drawing/2014/main" id="{0774AEA5-42A0-4F59-B1EC-44FFCCC6ED24}"/>
              </a:ext>
            </a:extLst>
          </p:cNvPr>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15</a:t>
            </a:fld>
            <a:endParaRPr lang="en-US"/>
          </a:p>
        </p:txBody>
      </p:sp>
    </p:spTree>
    <p:extLst>
      <p:ext uri="{BB962C8B-B14F-4D97-AF65-F5344CB8AC3E}">
        <p14:creationId xmlns:p14="http://schemas.microsoft.com/office/powerpoint/2010/main" val="4264494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7E93C1-FC6B-45D0-91BB-9CBB594C31E1}"/>
              </a:ext>
            </a:extLst>
          </p:cNvPr>
          <p:cNvSpPr>
            <a:spLocks noGrp="1"/>
          </p:cNvSpPr>
          <p:nvPr>
            <p:ph type="title"/>
          </p:nvPr>
        </p:nvSpPr>
        <p:spPr/>
        <p:txBody>
          <a:bodyPr/>
          <a:lstStyle/>
          <a:p>
            <a:r>
              <a:rPr lang="en-US" dirty="0"/>
              <a:t>WIOA – Criminal Justice</a:t>
            </a:r>
          </a:p>
        </p:txBody>
      </p:sp>
      <p:sp>
        <p:nvSpPr>
          <p:cNvPr id="7" name="Content Placeholder 6">
            <a:extLst>
              <a:ext uri="{FF2B5EF4-FFF2-40B4-BE49-F238E27FC236}">
                <a16:creationId xmlns:a16="http://schemas.microsoft.com/office/drawing/2014/main" id="{C44C038C-267D-4A32-8136-4F5EB8B7BFDD}"/>
              </a:ext>
            </a:extLst>
          </p:cNvPr>
          <p:cNvSpPr>
            <a:spLocks noGrp="1"/>
          </p:cNvSpPr>
          <p:nvPr>
            <p:ph idx="1"/>
          </p:nvPr>
        </p:nvSpPr>
        <p:spPr>
          <a:xfrm>
            <a:off x="319314" y="1143001"/>
            <a:ext cx="8367486" cy="5343834"/>
          </a:xfrm>
        </p:spPr>
        <p:txBody>
          <a:bodyPr>
            <a:noAutofit/>
          </a:bodyPr>
          <a:lstStyle/>
          <a:p>
            <a:pPr marL="0" indent="0" algn="ctr">
              <a:buNone/>
            </a:pPr>
            <a:r>
              <a:rPr lang="en-US" sz="2400" u="sng" dirty="0">
                <a:hlinkClick r:id="rId2"/>
              </a:rPr>
              <a:t>Delaware Criminal Justice Council </a:t>
            </a:r>
            <a:endParaRPr lang="en-US" sz="2400" u="sng" dirty="0"/>
          </a:p>
          <a:p>
            <a:pPr marL="0" indent="0" algn="ctr">
              <a:buNone/>
            </a:pPr>
            <a:endParaRPr lang="en-US" sz="1800" dirty="0"/>
          </a:p>
          <a:p>
            <a:pPr marL="0" indent="0">
              <a:buNone/>
            </a:pPr>
            <a:r>
              <a:rPr lang="en-US" sz="1800" dirty="0"/>
              <a:t>CJC: State Administering Agency – applies and sub awards funds through the Second Chance Act grants. Contact: Valarie Tickle – </a:t>
            </a:r>
            <a:r>
              <a:rPr lang="en-US" sz="1800" dirty="0">
                <a:hlinkClick r:id="rId3"/>
              </a:rPr>
              <a:t>valarie.tickle@delaware.gov</a:t>
            </a:r>
            <a:r>
              <a:rPr lang="en-US" sz="1800" dirty="0"/>
              <a:t> </a:t>
            </a:r>
          </a:p>
          <a:p>
            <a:pPr marL="0" indent="0">
              <a:buNone/>
            </a:pPr>
            <a:endParaRPr lang="en-US" sz="1800" dirty="0"/>
          </a:p>
          <a:p>
            <a:pPr marL="0" indent="0">
              <a:buNone/>
            </a:pPr>
            <a:r>
              <a:rPr lang="en-US" sz="1800" dirty="0"/>
              <a:t>Reentry Grant Mission: Reduce crime by implementing a seamless plan of appropriate evidence-based services and supervision from time of entry into prison through transition, reintegration and community-based support. </a:t>
            </a:r>
          </a:p>
          <a:p>
            <a:pPr marL="0" indent="0">
              <a:buNone/>
            </a:pPr>
            <a:r>
              <a:rPr lang="en-US" sz="1800" dirty="0"/>
              <a:t> </a:t>
            </a:r>
          </a:p>
          <a:p>
            <a:pPr marL="0" indent="0">
              <a:buNone/>
            </a:pPr>
            <a:r>
              <a:rPr lang="en-US" sz="1800" dirty="0"/>
              <a:t>Reentry Grant Goal: Promote safety and increase success rate of individuals released from the Dept. of Correction and reintegrating to the community through: </a:t>
            </a:r>
            <a:r>
              <a:rPr lang="en-US" sz="1800" dirty="0">
                <a:hlinkClick r:id="rId4"/>
              </a:rPr>
              <a:t>Housing supports; education; training and employment and a continuum of care and support </a:t>
            </a:r>
            <a:endParaRPr lang="en-US" sz="1800" dirty="0"/>
          </a:p>
          <a:p>
            <a:pPr marL="0" indent="0">
              <a:buNone/>
            </a:pPr>
            <a:r>
              <a:rPr lang="en-US" sz="1800" dirty="0"/>
              <a:t> </a:t>
            </a:r>
          </a:p>
        </p:txBody>
      </p:sp>
      <p:sp>
        <p:nvSpPr>
          <p:cNvPr id="5" name="Slide Number Placeholder 4">
            <a:extLst>
              <a:ext uri="{FF2B5EF4-FFF2-40B4-BE49-F238E27FC236}">
                <a16:creationId xmlns:a16="http://schemas.microsoft.com/office/drawing/2014/main" id="{AF30236F-4D38-438A-9E50-69B72D58A407}"/>
              </a:ext>
            </a:extLst>
          </p:cNvPr>
          <p:cNvSpPr>
            <a:spLocks noGrp="1"/>
          </p:cNvSpPr>
          <p:nvPr>
            <p:ph type="sldNum" sz="quarter" idx="12"/>
          </p:nvPr>
        </p:nvSpPr>
        <p:spPr/>
        <p:txBody>
          <a:bodyPr/>
          <a:lstStyle/>
          <a:p>
            <a:fld id="{078AA309-8C80-B544-8D0C-6E2421A4D394}" type="slidenum">
              <a:rPr lang="en-US" smtClean="0"/>
              <a:pPr/>
              <a:t>16</a:t>
            </a:fld>
            <a:endParaRPr lang="en-US"/>
          </a:p>
        </p:txBody>
      </p:sp>
    </p:spTree>
    <p:extLst>
      <p:ext uri="{BB962C8B-B14F-4D97-AF65-F5344CB8AC3E}">
        <p14:creationId xmlns:p14="http://schemas.microsoft.com/office/powerpoint/2010/main" val="121747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2245-9907-43E7-B999-C63A717F3F93}"/>
              </a:ext>
            </a:extLst>
          </p:cNvPr>
          <p:cNvSpPr>
            <a:spLocks noGrp="1"/>
          </p:cNvSpPr>
          <p:nvPr>
            <p:ph type="title"/>
          </p:nvPr>
        </p:nvSpPr>
        <p:spPr>
          <a:xfrm>
            <a:off x="0" y="0"/>
            <a:ext cx="9144000" cy="1143000"/>
          </a:xfrm>
        </p:spPr>
        <p:txBody>
          <a:bodyPr anchor="ctr">
            <a:normAutofit fontScale="90000"/>
          </a:bodyPr>
          <a:lstStyle/>
          <a:p>
            <a:r>
              <a:rPr lang="en-US" sz="3700" dirty="0"/>
              <a:t>Delaware Division of Social Services Supports</a:t>
            </a:r>
          </a:p>
        </p:txBody>
      </p:sp>
      <p:sp>
        <p:nvSpPr>
          <p:cNvPr id="4" name="Slide Number Placeholder 3">
            <a:extLst>
              <a:ext uri="{FF2B5EF4-FFF2-40B4-BE49-F238E27FC236}">
                <a16:creationId xmlns:a16="http://schemas.microsoft.com/office/drawing/2014/main" id="{1AAA7F4C-ACFF-42B0-B1DE-8B65A99F0C23}"/>
              </a:ext>
            </a:extLst>
          </p:cNvPr>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17</a:t>
            </a:fld>
            <a:endParaRPr lang="en-US"/>
          </a:p>
        </p:txBody>
      </p:sp>
      <p:graphicFrame>
        <p:nvGraphicFramePr>
          <p:cNvPr id="6" name="Content Placeholder 2" descr="Delaware Division of Social Services programs are displayed.">
            <a:extLst>
              <a:ext uri="{FF2B5EF4-FFF2-40B4-BE49-F238E27FC236}">
                <a16:creationId xmlns:a16="http://schemas.microsoft.com/office/drawing/2014/main" id="{A2784832-0120-4DD2-9ED1-5E0AFD8F8A21}"/>
              </a:ext>
            </a:extLst>
          </p:cNvPr>
          <p:cNvGraphicFramePr>
            <a:graphicFrameLocks noGrp="1"/>
          </p:cNvGraphicFramePr>
          <p:nvPr>
            <p:ph idx="1"/>
            <p:extLst>
              <p:ext uri="{D42A27DB-BD31-4B8C-83A1-F6EECF244321}">
                <p14:modId xmlns:p14="http://schemas.microsoft.com/office/powerpoint/2010/main" val="141138274"/>
              </p:ext>
            </p:extLst>
          </p:nvPr>
        </p:nvGraphicFramePr>
        <p:xfrm>
          <a:off x="457200" y="1356630"/>
          <a:ext cx="8229600" cy="4828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4954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2245-9907-43E7-B999-C63A717F3F93}"/>
              </a:ext>
            </a:extLst>
          </p:cNvPr>
          <p:cNvSpPr>
            <a:spLocks noGrp="1"/>
          </p:cNvSpPr>
          <p:nvPr>
            <p:ph type="title"/>
          </p:nvPr>
        </p:nvSpPr>
        <p:spPr>
          <a:xfrm>
            <a:off x="0" y="0"/>
            <a:ext cx="9144000" cy="1143000"/>
          </a:xfrm>
        </p:spPr>
        <p:txBody>
          <a:bodyPr anchor="ctr">
            <a:normAutofit/>
          </a:bodyPr>
          <a:lstStyle/>
          <a:p>
            <a:r>
              <a:rPr lang="en-US" sz="3700" dirty="0"/>
              <a:t>Delaware Division of Social Services </a:t>
            </a:r>
          </a:p>
        </p:txBody>
      </p:sp>
      <p:sp>
        <p:nvSpPr>
          <p:cNvPr id="4" name="Slide Number Placeholder 3">
            <a:extLst>
              <a:ext uri="{FF2B5EF4-FFF2-40B4-BE49-F238E27FC236}">
                <a16:creationId xmlns:a16="http://schemas.microsoft.com/office/drawing/2014/main" id="{1AAA7F4C-ACFF-42B0-B1DE-8B65A99F0C23}"/>
              </a:ext>
            </a:extLst>
          </p:cNvPr>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18</a:t>
            </a:fld>
            <a:endParaRPr lang="en-US"/>
          </a:p>
        </p:txBody>
      </p:sp>
      <p:sp>
        <p:nvSpPr>
          <p:cNvPr id="5" name="Rectangle 4">
            <a:extLst>
              <a:ext uri="{FF2B5EF4-FFF2-40B4-BE49-F238E27FC236}">
                <a16:creationId xmlns:a16="http://schemas.microsoft.com/office/drawing/2014/main" id="{07730069-F2C2-4EBE-B1FE-A6D318C2DCD5}"/>
              </a:ext>
            </a:extLst>
          </p:cNvPr>
          <p:cNvSpPr/>
          <p:nvPr/>
        </p:nvSpPr>
        <p:spPr>
          <a:xfrm>
            <a:off x="379828" y="1223888"/>
            <a:ext cx="8236634" cy="4811574"/>
          </a:xfrm>
          <a:prstGeom prst="rect">
            <a:avLst/>
          </a:prstGeom>
        </p:spPr>
        <p:txBody>
          <a:bodyPr wrap="square">
            <a:spAutoFit/>
          </a:bodyPr>
          <a:lstStyle/>
          <a:p>
            <a:pPr>
              <a:lnSpc>
                <a:spcPts val="2400"/>
              </a:lnSpc>
            </a:pPr>
            <a:endParaRPr lang="en-US" sz="1600" dirty="0">
              <a:latin typeface="Calibri" panose="020F0502020204030204" pitchFamily="34" charset="0"/>
              <a:ea typeface="Calibri" panose="020F0502020204030204" pitchFamily="34" charset="0"/>
            </a:endParaRPr>
          </a:p>
          <a:p>
            <a:pPr>
              <a:lnSpc>
                <a:spcPts val="2400"/>
              </a:lnSpc>
            </a:pPr>
            <a:r>
              <a:rPr lang="en-US" sz="1600" b="1" dirty="0">
                <a:solidFill>
                  <a:srgbClr val="2E3640"/>
                </a:solidFill>
                <a:ea typeface="Calibri" panose="020F0502020204030204" pitchFamily="34" charset="0"/>
              </a:rPr>
              <a:t>Supplemental Nutrition Assistance Program (SNAP)</a:t>
            </a:r>
            <a:endParaRPr lang="en-US" sz="1600" dirty="0">
              <a:ea typeface="Calibri" panose="020F0502020204030204" pitchFamily="34" charset="0"/>
            </a:endParaRPr>
          </a:p>
          <a:p>
            <a:pPr marL="457200" marR="0">
              <a:lnSpc>
                <a:spcPts val="1400"/>
              </a:lnSpc>
              <a:spcBef>
                <a:spcPts val="0"/>
              </a:spcBef>
              <a:spcAft>
                <a:spcPts val="0"/>
              </a:spcAft>
            </a:pPr>
            <a:r>
              <a:rPr lang="en-US" sz="1600" dirty="0">
                <a:solidFill>
                  <a:srgbClr val="2E3640"/>
                </a:solidFill>
                <a:ea typeface="Calibri" panose="020F0502020204030204" pitchFamily="34" charset="0"/>
              </a:rPr>
              <a:t>SNAP is a Delaware food supplemental program that enables low-income families to buy a variety of food for better nutrition. Food benefits are issued electronically to the household on an Electronic Benefits Transfer (EBT) each month. </a:t>
            </a:r>
            <a:r>
              <a:rPr lang="en-US" sz="1600" dirty="0">
                <a:solidFill>
                  <a:srgbClr val="676767"/>
                </a:solidFill>
                <a:ea typeface="Calibri" panose="020F0502020204030204" pitchFamily="34" charset="0"/>
              </a:rPr>
              <a:t>Participation</a:t>
            </a:r>
            <a:r>
              <a:rPr lang="en-US" sz="1600" dirty="0">
                <a:solidFill>
                  <a:srgbClr val="212120"/>
                </a:solidFill>
                <a:ea typeface="Calibri" panose="020F0502020204030204" pitchFamily="34" charset="0"/>
              </a:rPr>
              <a:t> in </a:t>
            </a:r>
            <a:r>
              <a:rPr lang="en-US" sz="1600" dirty="0">
                <a:solidFill>
                  <a:srgbClr val="676767"/>
                </a:solidFill>
                <a:ea typeface="Calibri" panose="020F0502020204030204" pitchFamily="34" charset="0"/>
              </a:rPr>
              <a:t>TANF is subject to eligibility requirements.</a:t>
            </a:r>
            <a:endParaRPr lang="en-US" sz="1200" dirty="0">
              <a:solidFill>
                <a:srgbClr val="212120"/>
              </a:solidFill>
              <a:ea typeface="Calibri" panose="020F0502020204030204" pitchFamily="34" charset="0"/>
            </a:endParaRPr>
          </a:p>
          <a:p>
            <a:pPr>
              <a:lnSpc>
                <a:spcPts val="1600"/>
              </a:lnSpc>
            </a:pPr>
            <a:r>
              <a:rPr lang="en-US" sz="1600" b="1" dirty="0">
                <a:solidFill>
                  <a:srgbClr val="676767"/>
                </a:solidFill>
                <a:ea typeface="Calibri" panose="020F0502020204030204" pitchFamily="34" charset="0"/>
              </a:rPr>
              <a:t>Temporary Assistance for Needy Families (TANF)</a:t>
            </a:r>
            <a:endParaRPr lang="en-US" sz="1600" b="1" dirty="0">
              <a:ea typeface="Calibri" panose="020F0502020204030204" pitchFamily="34" charset="0"/>
            </a:endParaRPr>
          </a:p>
          <a:p>
            <a:pPr marL="457200" marR="0">
              <a:lnSpc>
                <a:spcPts val="1600"/>
              </a:lnSpc>
              <a:spcBef>
                <a:spcPts val="0"/>
              </a:spcBef>
              <a:spcAft>
                <a:spcPts val="0"/>
              </a:spcAft>
            </a:pPr>
            <a:r>
              <a:rPr lang="en-US" sz="1600" dirty="0">
                <a:solidFill>
                  <a:srgbClr val="676767"/>
                </a:solidFill>
                <a:ea typeface="Calibri" panose="020F0502020204030204" pitchFamily="34" charset="0"/>
              </a:rPr>
              <a:t>TANF is Delaware's main cash assistance program.</a:t>
            </a:r>
            <a:endParaRPr lang="en-US" sz="1200" dirty="0">
              <a:solidFill>
                <a:srgbClr val="212120"/>
              </a:solidFill>
              <a:ea typeface="Calibri" panose="020F0502020204030204" pitchFamily="34" charset="0"/>
            </a:endParaRPr>
          </a:p>
          <a:p>
            <a:pPr marL="457200" marR="0">
              <a:lnSpc>
                <a:spcPts val="1600"/>
              </a:lnSpc>
              <a:spcBef>
                <a:spcPts val="0"/>
              </a:spcBef>
              <a:spcAft>
                <a:spcPts val="0"/>
              </a:spcAft>
            </a:pPr>
            <a:r>
              <a:rPr lang="en-US" sz="1600" dirty="0">
                <a:solidFill>
                  <a:srgbClr val="676767"/>
                </a:solidFill>
                <a:ea typeface="Calibri" panose="020F0502020204030204" pitchFamily="34" charset="0"/>
              </a:rPr>
              <a:t>The goal of TANF is to give people temporary help until they get a job. </a:t>
            </a:r>
            <a:endParaRPr lang="en-US" sz="1200" dirty="0">
              <a:solidFill>
                <a:srgbClr val="212120"/>
              </a:solidFill>
              <a:ea typeface="Calibri" panose="020F0502020204030204" pitchFamily="34" charset="0"/>
            </a:endParaRPr>
          </a:p>
          <a:p>
            <a:pPr marL="457200" marR="0">
              <a:lnSpc>
                <a:spcPts val="1600"/>
              </a:lnSpc>
              <a:spcBef>
                <a:spcPts val="0"/>
              </a:spcBef>
              <a:spcAft>
                <a:spcPts val="0"/>
              </a:spcAft>
            </a:pPr>
            <a:r>
              <a:rPr lang="en-US" sz="1600" dirty="0">
                <a:solidFill>
                  <a:srgbClr val="676767"/>
                </a:solidFill>
                <a:ea typeface="Calibri" panose="020F0502020204030204" pitchFamily="34" charset="0"/>
              </a:rPr>
              <a:t>Time on TANF is limited for most people. An individual can get TANF benefits for 36 months, but they must work or participate in work related activities. Participation</a:t>
            </a:r>
            <a:r>
              <a:rPr lang="en-US" sz="1600" dirty="0">
                <a:solidFill>
                  <a:srgbClr val="212120"/>
                </a:solidFill>
                <a:ea typeface="Calibri" panose="020F0502020204030204" pitchFamily="34" charset="0"/>
              </a:rPr>
              <a:t> in </a:t>
            </a:r>
            <a:r>
              <a:rPr lang="en-US" sz="1600" dirty="0">
                <a:solidFill>
                  <a:srgbClr val="676767"/>
                </a:solidFill>
                <a:ea typeface="Calibri" panose="020F0502020204030204" pitchFamily="34" charset="0"/>
              </a:rPr>
              <a:t>TANF is subject to eligibility requirements. </a:t>
            </a:r>
            <a:endParaRPr lang="en-US" sz="1200" dirty="0">
              <a:solidFill>
                <a:srgbClr val="212120"/>
              </a:solidFill>
              <a:ea typeface="Calibri" panose="020F0502020204030204" pitchFamily="34" charset="0"/>
            </a:endParaRPr>
          </a:p>
          <a:p>
            <a:pPr>
              <a:lnSpc>
                <a:spcPts val="1600"/>
              </a:lnSpc>
            </a:pPr>
            <a:r>
              <a:rPr lang="en-US" sz="1600" b="1" dirty="0">
                <a:solidFill>
                  <a:srgbClr val="676767"/>
                </a:solidFill>
                <a:ea typeface="Calibri" panose="020F0502020204030204" pitchFamily="34" charset="0"/>
              </a:rPr>
              <a:t>Employment and Training (E&amp;T)</a:t>
            </a:r>
            <a:endParaRPr lang="en-US" sz="1600" dirty="0">
              <a:ea typeface="Calibri" panose="020F0502020204030204" pitchFamily="34" charset="0"/>
            </a:endParaRPr>
          </a:p>
          <a:p>
            <a:pPr marL="457200" marR="0">
              <a:lnSpc>
                <a:spcPts val="1400"/>
              </a:lnSpc>
              <a:spcBef>
                <a:spcPts val="0"/>
              </a:spcBef>
              <a:spcAft>
                <a:spcPts val="0"/>
              </a:spcAft>
            </a:pPr>
            <a:r>
              <a:rPr lang="en-US" sz="1600" dirty="0">
                <a:solidFill>
                  <a:srgbClr val="2E3640"/>
                </a:solidFill>
                <a:ea typeface="Calibri" panose="020F0502020204030204" pitchFamily="34" charset="0"/>
              </a:rPr>
              <a:t>DSS has E&amp;T programs for TANF and SNAP recipients, some recipients have E$T  participation requirements. The goal of E&amp;T is to assist participants in gaining skills, training, or work experiences that increase their ability to obtain employment that leads to self-sufficiency.</a:t>
            </a:r>
            <a:endParaRPr lang="en-US" sz="1200" dirty="0">
              <a:solidFill>
                <a:srgbClr val="212120"/>
              </a:solidFill>
              <a:ea typeface="Calibri" panose="020F0502020204030204" pitchFamily="34" charset="0"/>
            </a:endParaRPr>
          </a:p>
          <a:p>
            <a:pPr>
              <a:lnSpc>
                <a:spcPts val="1600"/>
              </a:lnSpc>
            </a:pPr>
            <a:r>
              <a:rPr lang="en-US" sz="1600" b="1" dirty="0">
                <a:solidFill>
                  <a:srgbClr val="676767"/>
                </a:solidFill>
                <a:ea typeface="Calibri" panose="020F0502020204030204" pitchFamily="34" charset="0"/>
              </a:rPr>
              <a:t> </a:t>
            </a:r>
            <a:endParaRPr lang="en-US" sz="1600" dirty="0">
              <a:ea typeface="Calibri" panose="020F0502020204030204" pitchFamily="34" charset="0"/>
            </a:endParaRPr>
          </a:p>
          <a:p>
            <a:pPr>
              <a:lnSpc>
                <a:spcPts val="1600"/>
              </a:lnSpc>
            </a:pPr>
            <a:r>
              <a:rPr lang="en-US" sz="1600" b="1" dirty="0">
                <a:solidFill>
                  <a:srgbClr val="676767"/>
                </a:solidFill>
                <a:ea typeface="Calibri" panose="020F0502020204030204" pitchFamily="34" charset="0"/>
              </a:rPr>
              <a:t>Other Roles:</a:t>
            </a:r>
            <a:endParaRPr lang="en-US" sz="1600" dirty="0">
              <a:ea typeface="Calibri" panose="020F0502020204030204" pitchFamily="34" charset="0"/>
            </a:endParaRPr>
          </a:p>
          <a:p>
            <a:pPr marL="457200" marR="0">
              <a:lnSpc>
                <a:spcPts val="1600"/>
              </a:lnSpc>
              <a:spcBef>
                <a:spcPts val="0"/>
              </a:spcBef>
              <a:spcAft>
                <a:spcPts val="0"/>
              </a:spcAft>
            </a:pPr>
            <a:r>
              <a:rPr lang="en-US" sz="1600" dirty="0">
                <a:solidFill>
                  <a:srgbClr val="676767"/>
                </a:solidFill>
                <a:ea typeface="Calibri" panose="020F0502020204030204" pitchFamily="34" charset="0"/>
              </a:rPr>
              <a:t>DSS develops partnerships and assists partners to increase clients’ access to benefits and services including TANF, General Assistance, SNAP, Purchasing of Care and Medicaid. These partnerships provide advocacy for clients and a collaboration of services and resources to assist Delawareans in need.</a:t>
            </a:r>
            <a:endParaRPr lang="en-US" sz="1200" dirty="0">
              <a:solidFill>
                <a:srgbClr val="212120"/>
              </a:solidFill>
              <a:ea typeface="Calibri" panose="020F0502020204030204" pitchFamily="34" charset="0"/>
            </a:endParaRPr>
          </a:p>
        </p:txBody>
      </p:sp>
    </p:spTree>
    <p:extLst>
      <p:ext uri="{BB962C8B-B14F-4D97-AF65-F5344CB8AC3E}">
        <p14:creationId xmlns:p14="http://schemas.microsoft.com/office/powerpoint/2010/main" val="2020867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87A8-81B9-4D25-9AAF-A60A7A54FC7D}"/>
              </a:ext>
            </a:extLst>
          </p:cNvPr>
          <p:cNvSpPr>
            <a:spLocks noGrp="1"/>
          </p:cNvSpPr>
          <p:nvPr>
            <p:ph type="title"/>
          </p:nvPr>
        </p:nvSpPr>
        <p:spPr/>
        <p:txBody>
          <a:bodyPr>
            <a:normAutofit fontScale="90000"/>
          </a:bodyPr>
          <a:lstStyle/>
          <a:p>
            <a:r>
              <a:rPr lang="en-US" dirty="0"/>
              <a:t>Delaware Division of Social Services Continued </a:t>
            </a:r>
          </a:p>
        </p:txBody>
      </p:sp>
      <p:sp>
        <p:nvSpPr>
          <p:cNvPr id="4" name="Slide Number Placeholder 3">
            <a:extLst>
              <a:ext uri="{FF2B5EF4-FFF2-40B4-BE49-F238E27FC236}">
                <a16:creationId xmlns:a16="http://schemas.microsoft.com/office/drawing/2014/main" id="{E12CCA58-7F85-4055-962D-85854D0B6844}"/>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19</a:t>
            </a:fld>
            <a:endParaRPr lang="en-US"/>
          </a:p>
        </p:txBody>
      </p:sp>
      <p:sp>
        <p:nvSpPr>
          <p:cNvPr id="6" name="TextBox 5">
            <a:extLst>
              <a:ext uri="{FF2B5EF4-FFF2-40B4-BE49-F238E27FC236}">
                <a16:creationId xmlns:a16="http://schemas.microsoft.com/office/drawing/2014/main" id="{0FB8C1A2-7705-46C2-BC25-0A45B8DE5733}"/>
              </a:ext>
            </a:extLst>
          </p:cNvPr>
          <p:cNvSpPr txBox="1"/>
          <p:nvPr/>
        </p:nvSpPr>
        <p:spPr>
          <a:xfrm>
            <a:off x="143123" y="1274105"/>
            <a:ext cx="3323648" cy="830997"/>
          </a:xfrm>
          <a:prstGeom prst="rect">
            <a:avLst/>
          </a:prstGeom>
          <a:noFill/>
        </p:spPr>
        <p:txBody>
          <a:bodyPr wrap="square" rtlCol="0">
            <a:spAutoFit/>
          </a:bodyPr>
          <a:lstStyle/>
          <a:p>
            <a:r>
              <a:rPr lang="en-US" sz="2400" dirty="0"/>
              <a:t>DSS Guiding Principles</a:t>
            </a:r>
          </a:p>
        </p:txBody>
      </p:sp>
      <p:graphicFrame>
        <p:nvGraphicFramePr>
          <p:cNvPr id="5" name="Diagram 4" descr="Delaware Guiding Principles graphics is displayed.&#10;">
            <a:extLst>
              <a:ext uri="{FF2B5EF4-FFF2-40B4-BE49-F238E27FC236}">
                <a16:creationId xmlns:a16="http://schemas.microsoft.com/office/drawing/2014/main" id="{858A3626-4231-4109-8CD2-25BE43B05022}"/>
              </a:ext>
            </a:extLst>
          </p:cNvPr>
          <p:cNvGraphicFramePr/>
          <p:nvPr>
            <p:extLst>
              <p:ext uri="{D42A27DB-BD31-4B8C-83A1-F6EECF244321}">
                <p14:modId xmlns:p14="http://schemas.microsoft.com/office/powerpoint/2010/main" val="3487147355"/>
              </p:ext>
            </p:extLst>
          </p:nvPr>
        </p:nvGraphicFramePr>
        <p:xfrm>
          <a:off x="-327527" y="1948069"/>
          <a:ext cx="3794298" cy="3468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DF51E6D1-B905-4D1F-A12C-42A62EE4429F}"/>
              </a:ext>
            </a:extLst>
          </p:cNvPr>
          <p:cNvSpPr/>
          <p:nvPr/>
        </p:nvSpPr>
        <p:spPr>
          <a:xfrm>
            <a:off x="3584121" y="1169136"/>
            <a:ext cx="5102679" cy="5078313"/>
          </a:xfrm>
          <a:prstGeom prst="rect">
            <a:avLst/>
          </a:prstGeom>
        </p:spPr>
        <p:txBody>
          <a:bodyPr wrap="square">
            <a:spAutoFit/>
          </a:bodyPr>
          <a:lstStyle/>
          <a:p>
            <a:pPr marL="742950" lvl="1" indent="-285750">
              <a:buFont typeface="Arial" panose="020B0604020202020204" pitchFamily="34" charset="0"/>
              <a:buChar char="•"/>
            </a:pPr>
            <a:r>
              <a:rPr lang="en-US" dirty="0"/>
              <a:t>Helps partners increase clients’ access to benefits and services including TANF (Temporary Assistance for Needy Families), General Assistance, SNAP Supplemental Nutrition Assistance Program, POC (Purchase of Care) childcare assistance, and Medicaid.</a:t>
            </a:r>
          </a:p>
          <a:p>
            <a:pPr marL="742950" lvl="1" indent="-285750">
              <a:buFont typeface="Arial" panose="020B0604020202020204" pitchFamily="34" charset="0"/>
              <a:buChar char="•"/>
            </a:pPr>
            <a:r>
              <a:rPr lang="en-US" dirty="0"/>
              <a:t>Trains partners to use the ASSIST online application and screening site to help clients apply for benefits on-site.</a:t>
            </a:r>
          </a:p>
          <a:p>
            <a:pPr marL="742950" lvl="1" indent="-285750">
              <a:buFont typeface="Arial" panose="020B0604020202020204" pitchFamily="34" charset="0"/>
              <a:buChar char="•"/>
            </a:pPr>
            <a:r>
              <a:rPr lang="en-US" dirty="0"/>
              <a:t>Supports job training and placement programs that help clients lead secure, self-sufficient lives.</a:t>
            </a:r>
          </a:p>
          <a:p>
            <a:pPr marL="742950" lvl="1" indent="-285750">
              <a:buFont typeface="Arial" panose="020B0604020202020204" pitchFamily="34" charset="0"/>
              <a:buChar char="•"/>
            </a:pPr>
            <a:r>
              <a:rPr lang="en-US" dirty="0"/>
              <a:t>Advocates for partners whose clients need resources the organization doesn’t offer. </a:t>
            </a:r>
          </a:p>
        </p:txBody>
      </p:sp>
    </p:spTree>
    <p:extLst>
      <p:ext uri="{BB962C8B-B14F-4D97-AF65-F5344CB8AC3E}">
        <p14:creationId xmlns:p14="http://schemas.microsoft.com/office/powerpoint/2010/main" val="385527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5CD3-2F6C-4CF1-95FC-691317942051}"/>
              </a:ext>
            </a:extLst>
          </p:cNvPr>
          <p:cNvSpPr>
            <a:spLocks noGrp="1"/>
          </p:cNvSpPr>
          <p:nvPr>
            <p:ph type="title"/>
          </p:nvPr>
        </p:nvSpPr>
        <p:spPr/>
        <p:txBody>
          <a:bodyPr/>
          <a:lstStyle/>
          <a:p>
            <a:r>
              <a:rPr lang="en-US" dirty="0"/>
              <a:t>WIOA Partners</a:t>
            </a:r>
          </a:p>
        </p:txBody>
      </p:sp>
      <p:sp>
        <p:nvSpPr>
          <p:cNvPr id="3" name="Slide Number Placeholder 2">
            <a:extLst>
              <a:ext uri="{FF2B5EF4-FFF2-40B4-BE49-F238E27FC236}">
                <a16:creationId xmlns:a16="http://schemas.microsoft.com/office/drawing/2014/main" id="{EE958705-D0E1-452D-9517-E33ADADBD1E3}"/>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2</a:t>
            </a:fld>
            <a:endParaRPr lang="en-US"/>
          </a:p>
        </p:txBody>
      </p:sp>
      <p:pic>
        <p:nvPicPr>
          <p:cNvPr id="4" name="Picture 3" descr="Delaware Department of Labor logo is displayed">
            <a:extLst>
              <a:ext uri="{FF2B5EF4-FFF2-40B4-BE49-F238E27FC236}">
                <a16:creationId xmlns:a16="http://schemas.microsoft.com/office/drawing/2014/main" id="{B4A800DF-FB31-4CA5-8670-2647D48C326D}"/>
              </a:ext>
            </a:extLst>
          </p:cNvPr>
          <p:cNvPicPr/>
          <p:nvPr/>
        </p:nvPicPr>
        <p:blipFill rotWithShape="1">
          <a:blip r:embed="rId2">
            <a:extLst>
              <a:ext uri="{28A0092B-C50C-407E-A947-70E740481C1C}">
                <a14:useLocalDpi xmlns:a14="http://schemas.microsoft.com/office/drawing/2010/main" val="0"/>
              </a:ext>
            </a:extLst>
          </a:blip>
          <a:srcRect l="-1" r="61539" b="85417"/>
          <a:stretch/>
        </p:blipFill>
        <p:spPr bwMode="auto">
          <a:xfrm>
            <a:off x="239877" y="1447800"/>
            <a:ext cx="1947182" cy="86677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1C446BB-1B8D-4B6E-ADB2-E2BB1FFEFE20}"/>
              </a:ext>
            </a:extLst>
          </p:cNvPr>
          <p:cNvSpPr txBox="1"/>
          <p:nvPr/>
        </p:nvSpPr>
        <p:spPr>
          <a:xfrm>
            <a:off x="2268070" y="1309300"/>
            <a:ext cx="4607859" cy="954107"/>
          </a:xfrm>
          <a:prstGeom prst="rect">
            <a:avLst/>
          </a:prstGeom>
          <a:noFill/>
        </p:spPr>
        <p:txBody>
          <a:bodyPr wrap="square" rtlCol="0">
            <a:spAutoFit/>
          </a:bodyPr>
          <a:lstStyle/>
          <a:p>
            <a:r>
              <a:rPr lang="en-US" sz="1400" dirty="0"/>
              <a:t>Delaware Workforce Development Board</a:t>
            </a:r>
          </a:p>
          <a:p>
            <a:r>
              <a:rPr lang="en-US" sz="1400" dirty="0"/>
              <a:t>Employment and Training</a:t>
            </a:r>
          </a:p>
          <a:p>
            <a:r>
              <a:rPr lang="en-US" sz="1400" dirty="0"/>
              <a:t>Unemployment Insurance</a:t>
            </a:r>
          </a:p>
          <a:p>
            <a:r>
              <a:rPr lang="en-US" sz="1400" dirty="0"/>
              <a:t>Division of Vocational Rehabilitation </a:t>
            </a:r>
          </a:p>
        </p:txBody>
      </p:sp>
      <p:pic>
        <p:nvPicPr>
          <p:cNvPr id="16" name="Picture 15" descr="Delaware Health and Social Services logo is displayed.">
            <a:extLst>
              <a:ext uri="{FF2B5EF4-FFF2-40B4-BE49-F238E27FC236}">
                <a16:creationId xmlns:a16="http://schemas.microsoft.com/office/drawing/2014/main" id="{029AEF7B-380E-4C15-A613-E89645E17A95}"/>
              </a:ext>
            </a:extLst>
          </p:cNvPr>
          <p:cNvPicPr>
            <a:picLocks noChangeAspect="1"/>
          </p:cNvPicPr>
          <p:nvPr/>
        </p:nvPicPr>
        <p:blipFill>
          <a:blip r:embed="rId3"/>
          <a:stretch>
            <a:fillRect/>
          </a:stretch>
        </p:blipFill>
        <p:spPr>
          <a:xfrm>
            <a:off x="405254" y="2506161"/>
            <a:ext cx="1237778" cy="1237778"/>
          </a:xfrm>
          <a:prstGeom prst="rect">
            <a:avLst/>
          </a:prstGeom>
        </p:spPr>
      </p:pic>
      <p:sp>
        <p:nvSpPr>
          <p:cNvPr id="8" name="TextBox 7">
            <a:extLst>
              <a:ext uri="{FF2B5EF4-FFF2-40B4-BE49-F238E27FC236}">
                <a16:creationId xmlns:a16="http://schemas.microsoft.com/office/drawing/2014/main" id="{722348A0-4F76-4A2F-8E8D-8134EBE9FEC8}"/>
              </a:ext>
            </a:extLst>
          </p:cNvPr>
          <p:cNvSpPr txBox="1"/>
          <p:nvPr/>
        </p:nvSpPr>
        <p:spPr>
          <a:xfrm>
            <a:off x="2187059" y="2566030"/>
            <a:ext cx="6783185" cy="954107"/>
          </a:xfrm>
          <a:prstGeom prst="rect">
            <a:avLst/>
          </a:prstGeom>
          <a:noFill/>
        </p:spPr>
        <p:txBody>
          <a:bodyPr wrap="square" rtlCol="0">
            <a:spAutoFit/>
          </a:bodyPr>
          <a:lstStyle/>
          <a:p>
            <a:r>
              <a:rPr lang="en-US" sz="1400" dirty="0"/>
              <a:t>DHSS, Division for the Visually Impaired</a:t>
            </a:r>
          </a:p>
          <a:p>
            <a:r>
              <a:rPr lang="en-US" sz="1400" dirty="0"/>
              <a:t>DHSS, Division of Social Services</a:t>
            </a:r>
          </a:p>
          <a:p>
            <a:r>
              <a:rPr lang="en-US" sz="1400" dirty="0"/>
              <a:t>DHSS, Division of State Service Centers</a:t>
            </a:r>
          </a:p>
          <a:p>
            <a:r>
              <a:rPr lang="en-US" sz="1400" dirty="0"/>
              <a:t>Division of Services for Aging and Adults with Physical Disabilities</a:t>
            </a:r>
          </a:p>
        </p:txBody>
      </p:sp>
      <p:pic>
        <p:nvPicPr>
          <p:cNvPr id="9" name="Picture 8" descr="Delaware Department of Education">
            <a:extLst>
              <a:ext uri="{FF2B5EF4-FFF2-40B4-BE49-F238E27FC236}">
                <a16:creationId xmlns:a16="http://schemas.microsoft.com/office/drawing/2014/main" id="{51B5266B-0DE5-428A-AD51-BE9037073117}"/>
              </a:ext>
            </a:extLst>
          </p:cNvPr>
          <p:cNvPicPr/>
          <p:nvPr/>
        </p:nvPicPr>
        <p:blipFill rotWithShape="1">
          <a:blip r:embed="rId4">
            <a:extLst>
              <a:ext uri="{28A0092B-C50C-407E-A947-70E740481C1C}">
                <a14:useLocalDpi xmlns:a14="http://schemas.microsoft.com/office/drawing/2010/main" val="0"/>
              </a:ext>
            </a:extLst>
          </a:blip>
          <a:srcRect l="2" t="18420" r="-139" b="877"/>
          <a:stretch/>
        </p:blipFill>
        <p:spPr bwMode="auto">
          <a:xfrm>
            <a:off x="239876" y="4026874"/>
            <a:ext cx="1703614" cy="740786"/>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6152DD20-19F2-4804-80F2-AFB230AD83E7}"/>
              </a:ext>
            </a:extLst>
          </p:cNvPr>
          <p:cNvSpPr txBox="1"/>
          <p:nvPr/>
        </p:nvSpPr>
        <p:spPr>
          <a:xfrm>
            <a:off x="2268068" y="4026874"/>
            <a:ext cx="4731247" cy="523220"/>
          </a:xfrm>
          <a:prstGeom prst="rect">
            <a:avLst/>
          </a:prstGeom>
          <a:noFill/>
        </p:spPr>
        <p:txBody>
          <a:bodyPr wrap="square" rtlCol="0">
            <a:spAutoFit/>
          </a:bodyPr>
          <a:lstStyle/>
          <a:p>
            <a:r>
              <a:rPr lang="en-US" sz="1400" dirty="0"/>
              <a:t>Adult and Prison  Education </a:t>
            </a:r>
          </a:p>
          <a:p>
            <a:r>
              <a:rPr lang="en-US" sz="1400" dirty="0"/>
              <a:t>Perkins Career and Technical Education</a:t>
            </a:r>
          </a:p>
        </p:txBody>
      </p:sp>
      <p:pic>
        <p:nvPicPr>
          <p:cNvPr id="11" name="Picture 10" descr="Image of the Delaware Division of Libraries logo">
            <a:extLst>
              <a:ext uri="{FF2B5EF4-FFF2-40B4-BE49-F238E27FC236}">
                <a16:creationId xmlns:a16="http://schemas.microsoft.com/office/drawing/2014/main" id="{00428974-3CC2-4BEE-8B7E-B937152EAE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7616" y="5107101"/>
            <a:ext cx="2171700" cy="619125"/>
          </a:xfrm>
          <a:prstGeom prst="rect">
            <a:avLst/>
          </a:prstGeom>
          <a:noFill/>
          <a:ln>
            <a:noFill/>
          </a:ln>
        </p:spPr>
      </p:pic>
      <p:pic>
        <p:nvPicPr>
          <p:cNvPr id="12" name="Picture 11" descr="Job Corps Logo">
            <a:extLst>
              <a:ext uri="{FF2B5EF4-FFF2-40B4-BE49-F238E27FC236}">
                <a16:creationId xmlns:a16="http://schemas.microsoft.com/office/drawing/2014/main" id="{9F35C7D1-9EFA-4916-B56B-8820DE487DE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386076" y="5015864"/>
            <a:ext cx="1385429" cy="922503"/>
          </a:xfrm>
          <a:prstGeom prst="rect">
            <a:avLst/>
          </a:prstGeom>
          <a:noFill/>
          <a:ln>
            <a:noFill/>
          </a:ln>
        </p:spPr>
      </p:pic>
      <p:pic>
        <p:nvPicPr>
          <p:cNvPr id="14" name="Picture 13" descr="Delaware Criminal Justice Council logo is displayed.&#10;">
            <a:extLst>
              <a:ext uri="{FF2B5EF4-FFF2-40B4-BE49-F238E27FC236}">
                <a16:creationId xmlns:a16="http://schemas.microsoft.com/office/drawing/2014/main" id="{2290BC4B-7EE5-4D45-BBE2-DC47165D1C4D}"/>
              </a:ext>
            </a:extLst>
          </p:cNvPr>
          <p:cNvPicPr/>
          <p:nvPr/>
        </p:nvPicPr>
        <p:blipFill rotWithShape="1">
          <a:blip r:embed="rId7"/>
          <a:srcRect l="56250" t="21465" r="36716" b="55537"/>
          <a:stretch/>
        </p:blipFill>
        <p:spPr bwMode="auto">
          <a:xfrm>
            <a:off x="6409113" y="4959520"/>
            <a:ext cx="1509360" cy="1043410"/>
          </a:xfrm>
          <a:prstGeom prst="rect">
            <a:avLst/>
          </a:prstGeom>
          <a:ln>
            <a:noFill/>
          </a:ln>
          <a:extLst>
            <a:ext uri="{53640926-AAD7-44D8-BBD7-CCE9431645EC}">
              <a14:shadowObscured xmlns:a14="http://schemas.microsoft.com/office/drawing/2010/main"/>
            </a:ext>
          </a:extLst>
        </p:spPr>
      </p:pic>
      <p:pic>
        <p:nvPicPr>
          <p:cNvPr id="13" name="Picture 12" descr="Delaware Division of Small Business logo is displayed.">
            <a:extLst>
              <a:ext uri="{FF2B5EF4-FFF2-40B4-BE49-F238E27FC236}">
                <a16:creationId xmlns:a16="http://schemas.microsoft.com/office/drawing/2014/main" id="{A619D856-7E0D-42F3-99AD-FF79678C6402}"/>
              </a:ext>
            </a:extLst>
          </p:cNvPr>
          <p:cNvPicPr/>
          <p:nvPr/>
        </p:nvPicPr>
        <p:blipFill rotWithShape="1">
          <a:blip r:embed="rId8"/>
          <a:srcRect l="84936" t="21976" r="-320" b="63714"/>
          <a:stretch/>
        </p:blipFill>
        <p:spPr bwMode="auto">
          <a:xfrm>
            <a:off x="6284799" y="3798094"/>
            <a:ext cx="2859201" cy="737883"/>
          </a:xfrm>
          <a:prstGeom prst="rect">
            <a:avLst/>
          </a:prstGeom>
          <a:ln>
            <a:noFill/>
          </a:ln>
          <a:extLst>
            <a:ext uri="{53640926-AAD7-44D8-BBD7-CCE9431645EC}">
              <a14:shadowObscured xmlns:a14="http://schemas.microsoft.com/office/drawing/2010/main"/>
            </a:ext>
          </a:extLst>
        </p:spPr>
      </p:pic>
      <p:pic>
        <p:nvPicPr>
          <p:cNvPr id="15" name="Picture 14" descr="Delaware State Housing Authority logo is displayed.&#10;">
            <a:extLst>
              <a:ext uri="{FF2B5EF4-FFF2-40B4-BE49-F238E27FC236}">
                <a16:creationId xmlns:a16="http://schemas.microsoft.com/office/drawing/2014/main" id="{5CD5E0D3-7D8B-480A-BF6A-1B5158946119}"/>
              </a:ext>
            </a:extLst>
          </p:cNvPr>
          <p:cNvPicPr/>
          <p:nvPr/>
        </p:nvPicPr>
        <p:blipFill rotWithShape="1">
          <a:blip r:embed="rId9"/>
          <a:srcRect l="84936" t="50085" r="10897" b="40716"/>
          <a:stretch/>
        </p:blipFill>
        <p:spPr bwMode="auto">
          <a:xfrm>
            <a:off x="6284799" y="1179023"/>
            <a:ext cx="2801012" cy="114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6531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A75B3C-E65C-4491-80F7-D0683E5ADD88}"/>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20</a:t>
            </a:fld>
            <a:endParaRPr lang="en-US"/>
          </a:p>
        </p:txBody>
      </p:sp>
      <p:sp>
        <p:nvSpPr>
          <p:cNvPr id="2" name="Title 1">
            <a:extLst>
              <a:ext uri="{FF2B5EF4-FFF2-40B4-BE49-F238E27FC236}">
                <a16:creationId xmlns:a16="http://schemas.microsoft.com/office/drawing/2014/main" id="{980F8CB5-F74E-43D9-BD19-AFB3A205BEB3}"/>
              </a:ext>
            </a:extLst>
          </p:cNvPr>
          <p:cNvSpPr>
            <a:spLocks noGrp="1"/>
          </p:cNvSpPr>
          <p:nvPr>
            <p:ph type="title" idx="4294967295"/>
          </p:nvPr>
        </p:nvSpPr>
        <p:spPr>
          <a:xfrm>
            <a:off x="0" y="0"/>
            <a:ext cx="9144000" cy="1143000"/>
          </a:xfrm>
        </p:spPr>
        <p:txBody>
          <a:bodyPr/>
          <a:lstStyle/>
          <a:p>
            <a:r>
              <a:rPr lang="en-US" dirty="0"/>
              <a:t>Division of Libraries</a:t>
            </a:r>
          </a:p>
        </p:txBody>
      </p:sp>
      <p:sp>
        <p:nvSpPr>
          <p:cNvPr id="10" name="Rectangle 9">
            <a:extLst>
              <a:ext uri="{FF2B5EF4-FFF2-40B4-BE49-F238E27FC236}">
                <a16:creationId xmlns:a16="http://schemas.microsoft.com/office/drawing/2014/main" id="{054F4F43-9907-4B97-B8F0-BCD311D4788F}"/>
              </a:ext>
            </a:extLst>
          </p:cNvPr>
          <p:cNvSpPr/>
          <p:nvPr/>
        </p:nvSpPr>
        <p:spPr>
          <a:xfrm>
            <a:off x="123914" y="1292335"/>
            <a:ext cx="4572000" cy="4185761"/>
          </a:xfrm>
          <a:prstGeom prst="rect">
            <a:avLst/>
          </a:prstGeom>
        </p:spPr>
        <p:txBody>
          <a:bodyPr>
            <a:spAutoFit/>
          </a:bodyPr>
          <a:lstStyle/>
          <a:p>
            <a:r>
              <a:rPr lang="en-US" sz="1400" b="1" dirty="0">
                <a:solidFill>
                  <a:srgbClr val="FF9300"/>
                </a:solidFill>
              </a:rPr>
              <a:t>Job/Career Services</a:t>
            </a:r>
          </a:p>
          <a:p>
            <a:r>
              <a:rPr lang="en-US" sz="1400" dirty="0"/>
              <a:t>Visit our </a:t>
            </a:r>
            <a:r>
              <a:rPr lang="en-US" sz="1400" dirty="0" err="1">
                <a:hlinkClick r:id="rId2"/>
              </a:rPr>
              <a:t>LibGuide</a:t>
            </a:r>
            <a:r>
              <a:rPr lang="en-US" sz="1400" dirty="0"/>
              <a:t> for our FREE program offering </a:t>
            </a:r>
            <a:r>
              <a:rPr lang="en-US" sz="1400" dirty="0">
                <a:hlinkClick r:id="rId2"/>
              </a:rPr>
              <a:t>workshops</a:t>
            </a:r>
            <a:r>
              <a:rPr lang="en-US" sz="1400" dirty="0"/>
              <a:t> &amp; </a:t>
            </a:r>
            <a:r>
              <a:rPr lang="en-US" sz="1400" dirty="0">
                <a:hlinkClick r:id="rId3"/>
              </a:rPr>
              <a:t>resources</a:t>
            </a:r>
            <a:r>
              <a:rPr lang="en-US" sz="1400" dirty="0"/>
              <a:t> designed to help you be successful. </a:t>
            </a:r>
          </a:p>
          <a:p>
            <a:endParaRPr lang="en-US" sz="1400" dirty="0"/>
          </a:p>
          <a:p>
            <a:r>
              <a:rPr lang="en-US" sz="1400" b="1" dirty="0">
                <a:hlinkClick r:id="rId4"/>
              </a:rPr>
              <a:t>Schedule a FREE 30 minute phone consultation!</a:t>
            </a:r>
            <a:r>
              <a:rPr lang="en-US" sz="1400" dirty="0"/>
              <a:t> An Employment/Career Advisor will call you at the appointed time to discuss any questions you have regarding career and related needs.</a:t>
            </a:r>
            <a:br>
              <a:rPr lang="en-US" sz="1400" dirty="0"/>
            </a:br>
            <a:endParaRPr lang="en-US" sz="1400" dirty="0"/>
          </a:p>
          <a:p>
            <a:pPr marL="285750" indent="-285750">
              <a:buFont typeface="Arial" panose="020B0604020202020204" pitchFamily="34" charset="0"/>
              <a:buChar char="•"/>
            </a:pPr>
            <a:r>
              <a:rPr lang="en-US" sz="1400" dirty="0"/>
              <a:t>Review your resume, cover letter, LinkedIn</a:t>
            </a:r>
          </a:p>
          <a:p>
            <a:pPr marL="285750" indent="-285750">
              <a:buFont typeface="Arial" panose="020B0604020202020204" pitchFamily="34" charset="0"/>
              <a:buChar char="•"/>
            </a:pPr>
            <a:r>
              <a:rPr lang="en-US" sz="1400" dirty="0"/>
              <a:t>Mock Interviews</a:t>
            </a:r>
          </a:p>
          <a:p>
            <a:pPr marL="285750" indent="-285750">
              <a:buFont typeface="Arial" panose="020B0604020202020204" pitchFamily="34" charset="0"/>
              <a:buChar char="•"/>
            </a:pPr>
            <a:r>
              <a:rPr lang="en-US" sz="1400" dirty="0"/>
              <a:t>Online occupational, academic, GED resources</a:t>
            </a:r>
          </a:p>
          <a:p>
            <a:pPr marL="285750" indent="-285750">
              <a:buFont typeface="Arial" panose="020B0604020202020204" pitchFamily="34" charset="0"/>
              <a:buChar char="•"/>
            </a:pPr>
            <a:r>
              <a:rPr lang="en-US" sz="1400" dirty="0"/>
              <a:t>Job coaching &amp; brainstorming sessions</a:t>
            </a:r>
          </a:p>
          <a:p>
            <a:endParaRPr lang="en-US" sz="1400" dirty="0"/>
          </a:p>
          <a:p>
            <a:r>
              <a:rPr lang="en-US" sz="1400" dirty="0"/>
              <a:t>(*due to Covid-19, in-person assistance is limited. Call your library before visiting. Additional in-person services include learning basic computer skills, filling out job applications, and writing a resume.)</a:t>
            </a:r>
          </a:p>
        </p:txBody>
      </p:sp>
      <p:sp>
        <p:nvSpPr>
          <p:cNvPr id="11" name="Rectangle 10">
            <a:extLst>
              <a:ext uri="{FF2B5EF4-FFF2-40B4-BE49-F238E27FC236}">
                <a16:creationId xmlns:a16="http://schemas.microsoft.com/office/drawing/2014/main" id="{0B1F5E1B-F19A-4664-AB87-EBA247DA68D4}"/>
              </a:ext>
            </a:extLst>
          </p:cNvPr>
          <p:cNvSpPr/>
          <p:nvPr/>
        </p:nvSpPr>
        <p:spPr>
          <a:xfrm>
            <a:off x="4695914" y="1306953"/>
            <a:ext cx="4572000" cy="3539430"/>
          </a:xfrm>
          <a:prstGeom prst="rect">
            <a:avLst/>
          </a:prstGeom>
        </p:spPr>
        <p:txBody>
          <a:bodyPr>
            <a:spAutoFit/>
          </a:bodyPr>
          <a:lstStyle/>
          <a:p>
            <a:r>
              <a:rPr lang="en-US" sz="1400" b="1" dirty="0">
                <a:solidFill>
                  <a:srgbClr val="0070C0"/>
                </a:solidFill>
              </a:rPr>
              <a:t>Business Services</a:t>
            </a:r>
          </a:p>
          <a:p>
            <a:r>
              <a:rPr lang="en-US" sz="1400" dirty="0"/>
              <a:t>Through our extensive Partner Network, we </a:t>
            </a:r>
          </a:p>
          <a:p>
            <a:r>
              <a:rPr lang="en-US" sz="1400" dirty="0"/>
              <a:t>are able to offer assistance for entrepreneurs </a:t>
            </a:r>
          </a:p>
          <a:p>
            <a:r>
              <a:rPr lang="en-US" sz="1400" dirty="0"/>
              <a:t>in libraries throughout the state. </a:t>
            </a:r>
          </a:p>
          <a:p>
            <a:endParaRPr lang="en-US" sz="1400" dirty="0"/>
          </a:p>
          <a:p>
            <a:r>
              <a:rPr lang="en-US" sz="1400" dirty="0"/>
              <a:t>Find resources in the </a:t>
            </a:r>
            <a:r>
              <a:rPr lang="en-US" sz="1400" dirty="0">
                <a:hlinkClick r:id="rId5"/>
              </a:rPr>
              <a:t>Business &amp; </a:t>
            </a:r>
          </a:p>
          <a:p>
            <a:r>
              <a:rPr lang="en-US" sz="1400" dirty="0">
                <a:hlinkClick r:id="rId5"/>
              </a:rPr>
              <a:t>Entrepreneurship </a:t>
            </a:r>
            <a:r>
              <a:rPr lang="en-US" sz="1400" dirty="0" err="1">
                <a:hlinkClick r:id="rId5"/>
              </a:rPr>
              <a:t>LibGuide</a:t>
            </a:r>
            <a:r>
              <a:rPr lang="en-US" sz="1400" dirty="0"/>
              <a:t> including a link to incorporate online and to </a:t>
            </a:r>
            <a:r>
              <a:rPr lang="en-US" sz="1400" dirty="0">
                <a:hlinkClick r:id="rId3"/>
              </a:rPr>
              <a:t>Data Axle </a:t>
            </a:r>
          </a:p>
          <a:p>
            <a:r>
              <a:rPr lang="en-US" sz="1400" dirty="0">
                <a:hlinkClick r:id="rId3"/>
              </a:rPr>
              <a:t>Reference Solutions (Reference USA)</a:t>
            </a:r>
            <a:r>
              <a:rPr lang="en-US" sz="1400" dirty="0"/>
              <a:t>, </a:t>
            </a:r>
          </a:p>
          <a:p>
            <a:r>
              <a:rPr lang="en-US" sz="1400" dirty="0"/>
              <a:t>a database of businesses to identify potential customers and your competition. </a:t>
            </a:r>
          </a:p>
          <a:p>
            <a:r>
              <a:rPr lang="en-US" sz="1400" dirty="0"/>
              <a:t>*Visit our guide on </a:t>
            </a:r>
            <a:r>
              <a:rPr lang="en-US" sz="1400" dirty="0">
                <a:hlinkClick r:id="rId6"/>
              </a:rPr>
              <a:t>Covid19 Business Resources</a:t>
            </a:r>
            <a:endParaRPr lang="en-US" sz="1400" dirty="0"/>
          </a:p>
          <a:p>
            <a:endParaRPr lang="en-US" sz="1400" dirty="0"/>
          </a:p>
          <a:p>
            <a:r>
              <a:rPr lang="en-US" sz="1400" b="1" dirty="0">
                <a:hlinkClick r:id="rId7"/>
              </a:rPr>
              <a:t>Schedule a FREE 30 minute phone </a:t>
            </a:r>
          </a:p>
          <a:p>
            <a:r>
              <a:rPr lang="en-US" sz="1400" b="1" dirty="0">
                <a:hlinkClick r:id="rId7"/>
              </a:rPr>
              <a:t>consultation</a:t>
            </a:r>
            <a:r>
              <a:rPr lang="en-US" sz="1400" dirty="0">
                <a:hlinkClick r:id="rId7"/>
              </a:rPr>
              <a:t> </a:t>
            </a:r>
            <a:r>
              <a:rPr lang="en-US" sz="1400" dirty="0"/>
              <a:t>with a </a:t>
            </a:r>
          </a:p>
          <a:p>
            <a:r>
              <a:rPr lang="en-US" sz="1400" dirty="0"/>
              <a:t>Business Advisor in </a:t>
            </a:r>
            <a:r>
              <a:rPr lang="en-US" sz="1400" dirty="0">
                <a:hlinkClick r:id="rId8"/>
              </a:rPr>
              <a:t>English</a:t>
            </a:r>
            <a:r>
              <a:rPr lang="en-US" sz="1400" dirty="0"/>
              <a:t> or </a:t>
            </a:r>
            <a:r>
              <a:rPr lang="en-US" sz="1400" dirty="0">
                <a:hlinkClick r:id="rId9"/>
              </a:rPr>
              <a:t>Spanish</a:t>
            </a:r>
            <a:r>
              <a:rPr lang="en-US" sz="1400" dirty="0"/>
              <a:t>.</a:t>
            </a:r>
          </a:p>
        </p:txBody>
      </p:sp>
      <p:sp>
        <p:nvSpPr>
          <p:cNvPr id="12" name="Rectangle 11">
            <a:extLst>
              <a:ext uri="{FF2B5EF4-FFF2-40B4-BE49-F238E27FC236}">
                <a16:creationId xmlns:a16="http://schemas.microsoft.com/office/drawing/2014/main" id="{E55E2D7E-B0FD-4B30-AF98-DEC8ABCE0B22}"/>
              </a:ext>
            </a:extLst>
          </p:cNvPr>
          <p:cNvSpPr/>
          <p:nvPr/>
        </p:nvSpPr>
        <p:spPr>
          <a:xfrm>
            <a:off x="2845897" y="5928990"/>
            <a:ext cx="3093283" cy="369332"/>
          </a:xfrm>
          <a:prstGeom prst="rect">
            <a:avLst/>
          </a:prstGeom>
        </p:spPr>
        <p:txBody>
          <a:bodyPr wrap="none">
            <a:spAutoFit/>
          </a:bodyPr>
          <a:lstStyle/>
          <a:p>
            <a:r>
              <a:rPr lang="en-US" b="1" dirty="0">
                <a:solidFill>
                  <a:schemeClr val="tx2"/>
                </a:solidFill>
                <a:latin typeface="Calibri" panose="020F0502020204030204" pitchFamily="34" charset="0"/>
                <a:cs typeface="Calibri" panose="020F0502020204030204" pitchFamily="34" charset="0"/>
              </a:rPr>
              <a:t>Delawarelibraries.org/services</a:t>
            </a:r>
          </a:p>
        </p:txBody>
      </p:sp>
      <p:pic>
        <p:nvPicPr>
          <p:cNvPr id="14" name="Picture 13" descr="Delaware Libraries logos ">
            <a:extLst>
              <a:ext uri="{FF2B5EF4-FFF2-40B4-BE49-F238E27FC236}">
                <a16:creationId xmlns:a16="http://schemas.microsoft.com/office/drawing/2014/main" id="{8390A7C6-A2F3-4C8B-B9F2-85472ED7E760}"/>
              </a:ext>
            </a:extLst>
          </p:cNvPr>
          <p:cNvPicPr>
            <a:picLocks noChangeAspect="1"/>
          </p:cNvPicPr>
          <p:nvPr/>
        </p:nvPicPr>
        <p:blipFill>
          <a:blip r:embed="rId10"/>
          <a:stretch>
            <a:fillRect/>
          </a:stretch>
        </p:blipFill>
        <p:spPr>
          <a:xfrm>
            <a:off x="7501871" y="5944347"/>
            <a:ext cx="1297814" cy="366512"/>
          </a:xfrm>
          <a:prstGeom prst="rect">
            <a:avLst/>
          </a:prstGeom>
        </p:spPr>
      </p:pic>
    </p:spTree>
    <p:extLst>
      <p:ext uri="{BB962C8B-B14F-4D97-AF65-F5344CB8AC3E}">
        <p14:creationId xmlns:p14="http://schemas.microsoft.com/office/powerpoint/2010/main" val="598211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72CF-7CF4-4A47-BA62-81207AB508F4}"/>
              </a:ext>
            </a:extLst>
          </p:cNvPr>
          <p:cNvSpPr>
            <a:spLocks noGrp="1"/>
          </p:cNvSpPr>
          <p:nvPr>
            <p:ph type="title"/>
          </p:nvPr>
        </p:nvSpPr>
        <p:spPr/>
        <p:txBody>
          <a:bodyPr anchor="ctr">
            <a:normAutofit/>
          </a:bodyPr>
          <a:lstStyle/>
          <a:p>
            <a:r>
              <a:rPr lang="en-US" dirty="0"/>
              <a:t>Division of Small Businesses</a:t>
            </a:r>
          </a:p>
        </p:txBody>
      </p:sp>
      <p:sp>
        <p:nvSpPr>
          <p:cNvPr id="3" name="Content Placeholder 2">
            <a:extLst>
              <a:ext uri="{FF2B5EF4-FFF2-40B4-BE49-F238E27FC236}">
                <a16:creationId xmlns:a16="http://schemas.microsoft.com/office/drawing/2014/main" id="{D11E9A22-BAB3-46E9-81C3-08E28E88A9D5}"/>
              </a:ext>
            </a:extLst>
          </p:cNvPr>
          <p:cNvSpPr>
            <a:spLocks noGrp="1"/>
          </p:cNvSpPr>
          <p:nvPr>
            <p:ph idx="1"/>
          </p:nvPr>
        </p:nvSpPr>
        <p:spPr>
          <a:xfrm>
            <a:off x="545432" y="2023668"/>
            <a:ext cx="8229600" cy="4828292"/>
          </a:xfrm>
        </p:spPr>
        <p:txBody>
          <a:bodyPr>
            <a:normAutofit fontScale="25000" lnSpcReduction="20000"/>
          </a:bodyPr>
          <a:lstStyle/>
          <a:p>
            <a:pPr marL="0" indent="0">
              <a:lnSpc>
                <a:spcPct val="90000"/>
              </a:lnSpc>
              <a:buNone/>
            </a:pPr>
            <a:endParaRPr lang="en-US" dirty="0"/>
          </a:p>
          <a:p>
            <a:pPr marL="0" indent="0">
              <a:lnSpc>
                <a:spcPct val="90000"/>
              </a:lnSpc>
              <a:buNone/>
            </a:pPr>
            <a:r>
              <a:rPr lang="en-US" sz="9600" dirty="0"/>
              <a:t>Are you a would-be entrepreneur or an experienced business owner? We can provide one on one assistance and counseling to help you succeed.</a:t>
            </a:r>
          </a:p>
          <a:p>
            <a:pPr marL="0" indent="0">
              <a:lnSpc>
                <a:spcPct val="90000"/>
              </a:lnSpc>
              <a:buNone/>
            </a:pPr>
            <a:endParaRPr lang="en-US" sz="9600" dirty="0"/>
          </a:p>
          <a:p>
            <a:pPr>
              <a:lnSpc>
                <a:spcPct val="90000"/>
              </a:lnSpc>
            </a:pPr>
            <a:r>
              <a:rPr lang="en-US" sz="8000" dirty="0"/>
              <a:t>Navigating government processes</a:t>
            </a:r>
          </a:p>
          <a:p>
            <a:pPr>
              <a:lnSpc>
                <a:spcPct val="90000"/>
              </a:lnSpc>
            </a:pPr>
            <a:r>
              <a:rPr lang="en-US" sz="8000" dirty="0"/>
              <a:t>Connecting with resource organizations</a:t>
            </a:r>
          </a:p>
          <a:p>
            <a:pPr>
              <a:lnSpc>
                <a:spcPct val="90000"/>
              </a:lnSpc>
            </a:pPr>
            <a:r>
              <a:rPr lang="en-US" sz="8000" dirty="0"/>
              <a:t>Accessing capital</a:t>
            </a:r>
          </a:p>
          <a:p>
            <a:pPr>
              <a:lnSpc>
                <a:spcPct val="90000"/>
              </a:lnSpc>
            </a:pPr>
            <a:r>
              <a:rPr lang="en-US" sz="8000" dirty="0"/>
              <a:t>Support for businesses that are:</a:t>
            </a:r>
          </a:p>
          <a:p>
            <a:pPr lvl="1">
              <a:lnSpc>
                <a:spcPct val="90000"/>
              </a:lnSpc>
            </a:pPr>
            <a:r>
              <a:rPr lang="en-US" sz="8000" dirty="0"/>
              <a:t>Minority owned</a:t>
            </a:r>
          </a:p>
          <a:p>
            <a:pPr lvl="1">
              <a:lnSpc>
                <a:spcPct val="90000"/>
              </a:lnSpc>
            </a:pPr>
            <a:r>
              <a:rPr lang="en-US" sz="8000" dirty="0"/>
              <a:t>Women owned</a:t>
            </a:r>
          </a:p>
          <a:p>
            <a:pPr lvl="1">
              <a:lnSpc>
                <a:spcPct val="90000"/>
              </a:lnSpc>
            </a:pPr>
            <a:r>
              <a:rPr lang="en-US" sz="8000" dirty="0"/>
              <a:t>Veteran owned</a:t>
            </a:r>
          </a:p>
          <a:p>
            <a:pPr lvl="1">
              <a:lnSpc>
                <a:spcPct val="90000"/>
              </a:lnSpc>
            </a:pPr>
            <a:r>
              <a:rPr lang="en-US" sz="8000" dirty="0"/>
              <a:t>Businesses owned by disabled individuals</a:t>
            </a:r>
          </a:p>
          <a:p>
            <a:pPr marL="457200" lvl="1" indent="0">
              <a:lnSpc>
                <a:spcPct val="90000"/>
              </a:lnSpc>
              <a:buNone/>
            </a:pPr>
            <a:endParaRPr lang="en-US" sz="8000" dirty="0"/>
          </a:p>
          <a:p>
            <a:pPr marL="0" indent="0">
              <a:lnSpc>
                <a:spcPct val="90000"/>
              </a:lnSpc>
              <a:buNone/>
            </a:pPr>
            <a:r>
              <a:rPr lang="en-US" sz="9600" dirty="0">
                <a:hlinkClick r:id="rId2"/>
              </a:rPr>
              <a:t>Contact - Division of Small Business - State of Delaware</a:t>
            </a:r>
            <a:endParaRPr lang="en-US" sz="9600" dirty="0"/>
          </a:p>
          <a:p>
            <a:pPr marL="0" indent="0">
              <a:lnSpc>
                <a:spcPct val="90000"/>
              </a:lnSpc>
              <a:buNone/>
            </a:pPr>
            <a:endParaRPr lang="en-US" sz="9600" dirty="0"/>
          </a:p>
          <a:p>
            <a:pPr marL="0" indent="0">
              <a:lnSpc>
                <a:spcPct val="90000"/>
              </a:lnSpc>
              <a:buNone/>
            </a:pPr>
            <a:endParaRPr lang="en-US" sz="2400" dirty="0"/>
          </a:p>
          <a:p>
            <a:pPr marL="0" indent="0">
              <a:lnSpc>
                <a:spcPct val="90000"/>
              </a:lnSpc>
              <a:buNone/>
            </a:pPr>
            <a:endParaRPr lang="en-US" sz="2400" dirty="0"/>
          </a:p>
        </p:txBody>
      </p:sp>
      <p:sp>
        <p:nvSpPr>
          <p:cNvPr id="4" name="Slide Number Placeholder 3">
            <a:extLst>
              <a:ext uri="{FF2B5EF4-FFF2-40B4-BE49-F238E27FC236}">
                <a16:creationId xmlns:a16="http://schemas.microsoft.com/office/drawing/2014/main" id="{06E7C244-F167-48E0-A23F-BEA8C7EC6C3E}"/>
              </a:ext>
            </a:extLst>
          </p:cNvPr>
          <p:cNvSpPr>
            <a:spLocks noGrp="1"/>
          </p:cNvSpPr>
          <p:nvPr>
            <p:ph type="sldNum" sz="quarter" idx="12"/>
          </p:nvPr>
        </p:nvSpPr>
        <p:spPr/>
        <p:txBody>
          <a:bodyPr anchor="ctr">
            <a:normAutofit/>
          </a:bodyPr>
          <a:lstStyle/>
          <a:p>
            <a:pPr>
              <a:spcAft>
                <a:spcPts val="600"/>
              </a:spcAft>
            </a:pPr>
            <a:fld id="{078AA309-8C80-B544-8D0C-6E2421A4D394}" type="slidenum">
              <a:rPr lang="en-US" smtClean="0"/>
              <a:pPr>
                <a:spcAft>
                  <a:spcPts val="600"/>
                </a:spcAft>
              </a:pPr>
              <a:t>21</a:t>
            </a:fld>
            <a:endParaRPr lang="en-US"/>
          </a:p>
        </p:txBody>
      </p:sp>
      <p:sp>
        <p:nvSpPr>
          <p:cNvPr id="5" name="TextBox 4">
            <a:extLst>
              <a:ext uri="{FF2B5EF4-FFF2-40B4-BE49-F238E27FC236}">
                <a16:creationId xmlns:a16="http://schemas.microsoft.com/office/drawing/2014/main" id="{C6C3A364-A33A-46D7-9438-8A3B1E20D034}"/>
              </a:ext>
            </a:extLst>
          </p:cNvPr>
          <p:cNvSpPr txBox="1"/>
          <p:nvPr/>
        </p:nvSpPr>
        <p:spPr>
          <a:xfrm>
            <a:off x="545432" y="1283736"/>
            <a:ext cx="8141368" cy="646331"/>
          </a:xfrm>
          <a:prstGeom prst="rect">
            <a:avLst/>
          </a:prstGeom>
          <a:noFill/>
        </p:spPr>
        <p:txBody>
          <a:bodyPr wrap="square" rtlCol="0">
            <a:spAutoFit/>
          </a:bodyPr>
          <a:lstStyle/>
          <a:p>
            <a:pPr algn="ctr"/>
            <a:r>
              <a:rPr lang="en-US" sz="3600" b="1" dirty="0"/>
              <a:t>Small Business.  BIG SUPPORT. </a:t>
            </a:r>
          </a:p>
        </p:txBody>
      </p:sp>
    </p:spTree>
    <p:extLst>
      <p:ext uri="{BB962C8B-B14F-4D97-AF65-F5344CB8AC3E}">
        <p14:creationId xmlns:p14="http://schemas.microsoft.com/office/powerpoint/2010/main" val="2546589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4BC-46A4-4BE9-A5E8-EFFF28267EBE}"/>
              </a:ext>
            </a:extLst>
          </p:cNvPr>
          <p:cNvSpPr>
            <a:spLocks noGrp="1"/>
          </p:cNvSpPr>
          <p:nvPr>
            <p:ph type="title"/>
          </p:nvPr>
        </p:nvSpPr>
        <p:spPr>
          <a:xfrm>
            <a:off x="0" y="0"/>
            <a:ext cx="9144000" cy="1143000"/>
          </a:xfrm>
        </p:spPr>
        <p:txBody>
          <a:bodyPr anchor="ctr">
            <a:normAutofit/>
          </a:bodyPr>
          <a:lstStyle/>
          <a:p>
            <a:r>
              <a:rPr lang="en-US" dirty="0"/>
              <a:t>Adult and Prison Education</a:t>
            </a:r>
          </a:p>
        </p:txBody>
      </p:sp>
      <p:sp>
        <p:nvSpPr>
          <p:cNvPr id="4" name="Slide Number Placeholder 3">
            <a:extLst>
              <a:ext uri="{FF2B5EF4-FFF2-40B4-BE49-F238E27FC236}">
                <a16:creationId xmlns:a16="http://schemas.microsoft.com/office/drawing/2014/main" id="{9195CC24-6E98-425A-9821-7ABB31ED6A62}"/>
              </a:ext>
              <a:ext uri="{C183D7F6-B498-43B3-948B-1728B52AA6E4}">
                <adec:decorative xmlns:adec="http://schemas.microsoft.com/office/drawing/2017/decorative" val="1"/>
              </a:ext>
            </a:extLst>
          </p:cNvPr>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22</a:t>
            </a:fld>
            <a:endParaRPr lang="en-US"/>
          </a:p>
        </p:txBody>
      </p:sp>
      <p:graphicFrame>
        <p:nvGraphicFramePr>
          <p:cNvPr id="6" name="Content Placeholder 2" descr="This slide describes the services provided by the Department of Education's Adult and Prison Education Workgroup for WIOA clients.">
            <a:extLst>
              <a:ext uri="{FF2B5EF4-FFF2-40B4-BE49-F238E27FC236}">
                <a16:creationId xmlns:a16="http://schemas.microsoft.com/office/drawing/2014/main" id="{77196C88-E6AC-4C5E-A463-0027BD9281EE}"/>
              </a:ext>
            </a:extLst>
          </p:cNvPr>
          <p:cNvGraphicFramePr>
            <a:graphicFrameLocks noGrp="1"/>
          </p:cNvGraphicFramePr>
          <p:nvPr>
            <p:ph sz="half" idx="1"/>
            <p:extLst>
              <p:ext uri="{D42A27DB-BD31-4B8C-83A1-F6EECF244321}">
                <p14:modId xmlns:p14="http://schemas.microsoft.com/office/powerpoint/2010/main" val="85087440"/>
              </p:ext>
            </p:extLst>
          </p:nvPr>
        </p:nvGraphicFramePr>
        <p:xfrm>
          <a:off x="0" y="1143001"/>
          <a:ext cx="6144768" cy="527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descr="Delaware Department of Education">
            <a:extLst>
              <a:ext uri="{FF2B5EF4-FFF2-40B4-BE49-F238E27FC236}">
                <a16:creationId xmlns:a16="http://schemas.microsoft.com/office/drawing/2014/main" id="{08991D08-311E-4905-91D9-D03BF25A60F6}"/>
              </a:ext>
            </a:extLst>
          </p:cNvPr>
          <p:cNvPicPr>
            <a:picLocks noGrp="1"/>
          </p:cNvPicPr>
          <p:nvPr>
            <p:ph sz="half" idx="2"/>
          </p:nvPr>
        </p:nvPicPr>
        <p:blipFill rotWithShape="1">
          <a:blip r:embed="rId7">
            <a:extLst>
              <a:ext uri="{28A0092B-C50C-407E-A947-70E740481C1C}">
                <a14:useLocalDpi xmlns:a14="http://schemas.microsoft.com/office/drawing/2010/main" val="0"/>
              </a:ext>
            </a:extLst>
          </a:blip>
          <a:srcRect l="2" t="18420" r="-139" b="877"/>
          <a:stretch/>
        </p:blipFill>
        <p:spPr bwMode="auto">
          <a:xfrm>
            <a:off x="6348984" y="2380476"/>
            <a:ext cx="2542032" cy="1081746"/>
          </a:xfrm>
          <a:prstGeom prst="rect">
            <a:avLst/>
          </a:prstGeom>
          <a:noFill/>
          <a:ln>
            <a:noFill/>
          </a:ln>
          <a:extLst>
            <a:ext uri="{53640926-AAD7-44D8-BBD7-CCE9431645EC}">
              <a14:shadowObscured xmlns:a14="http://schemas.microsoft.com/office/drawing/2010/main"/>
            </a:ext>
          </a:extLst>
        </p:spPr>
      </p:pic>
      <p:sp>
        <p:nvSpPr>
          <p:cNvPr id="3" name="TextBox 2">
            <a:extLst>
              <a:ext uri="{C183D7F6-B498-43B3-948B-1728B52AA6E4}">
                <adec:decorative xmlns:adec="http://schemas.microsoft.com/office/drawing/2017/decorative" val="1"/>
              </a:ext>
            </a:extLst>
          </p:cNvPr>
          <p:cNvSpPr txBox="1"/>
          <p:nvPr/>
        </p:nvSpPr>
        <p:spPr>
          <a:xfrm>
            <a:off x="6699504" y="3589533"/>
            <a:ext cx="2069592" cy="923330"/>
          </a:xfrm>
          <a:prstGeom prst="rect">
            <a:avLst/>
          </a:prstGeom>
          <a:noFill/>
        </p:spPr>
        <p:txBody>
          <a:bodyPr wrap="square" rtlCol="0">
            <a:spAutoFit/>
          </a:bodyPr>
          <a:lstStyle/>
          <a:p>
            <a:r>
              <a:rPr lang="en-US" dirty="0"/>
              <a:t>Adult and Prison Education Resources </a:t>
            </a:r>
          </a:p>
        </p:txBody>
      </p:sp>
      <p:sp>
        <p:nvSpPr>
          <p:cNvPr id="5" name="TextBox 4"/>
          <p:cNvSpPr txBox="1"/>
          <p:nvPr/>
        </p:nvSpPr>
        <p:spPr>
          <a:xfrm>
            <a:off x="6240302" y="5117911"/>
            <a:ext cx="2903698" cy="1200329"/>
          </a:xfrm>
          <a:prstGeom prst="rect">
            <a:avLst/>
          </a:prstGeom>
          <a:noFill/>
        </p:spPr>
        <p:txBody>
          <a:bodyPr wrap="square" rtlCol="0">
            <a:spAutoFit/>
          </a:bodyPr>
          <a:lstStyle/>
          <a:p>
            <a:r>
              <a:rPr lang="en-US" dirty="0"/>
              <a:t>For more information, see the </a:t>
            </a:r>
            <a:r>
              <a:rPr lang="en-US" dirty="0">
                <a:hlinkClick r:id="rId8"/>
              </a:rPr>
              <a:t>Adult and Prison Education Resources </a:t>
            </a:r>
            <a:r>
              <a:rPr lang="en-US" dirty="0"/>
              <a:t>website. </a:t>
            </a:r>
          </a:p>
        </p:txBody>
      </p:sp>
    </p:spTree>
    <p:extLst>
      <p:ext uri="{BB962C8B-B14F-4D97-AF65-F5344CB8AC3E}">
        <p14:creationId xmlns:p14="http://schemas.microsoft.com/office/powerpoint/2010/main" val="228021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EFD7-22CB-43F7-A585-72D96728F163}"/>
              </a:ext>
            </a:extLst>
          </p:cNvPr>
          <p:cNvSpPr>
            <a:spLocks noGrp="1"/>
          </p:cNvSpPr>
          <p:nvPr>
            <p:ph type="title"/>
          </p:nvPr>
        </p:nvSpPr>
        <p:spPr/>
        <p:txBody>
          <a:bodyPr/>
          <a:lstStyle/>
          <a:p>
            <a:r>
              <a:rPr lang="en-US" dirty="0"/>
              <a:t>Career and Technical Education</a:t>
            </a:r>
          </a:p>
        </p:txBody>
      </p:sp>
      <p:sp>
        <p:nvSpPr>
          <p:cNvPr id="4" name="Slide Number Placeholder 3">
            <a:extLst>
              <a:ext uri="{FF2B5EF4-FFF2-40B4-BE49-F238E27FC236}">
                <a16:creationId xmlns:a16="http://schemas.microsoft.com/office/drawing/2014/main" id="{4A346EC3-A7F9-493D-AF91-ABBF670BEF50}"/>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23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29254967"/>
              </p:ext>
            </p:extLst>
          </p:nvPr>
        </p:nvGraphicFramePr>
        <p:xfrm>
          <a:off x="3186820" y="1297858"/>
          <a:ext cx="5632716" cy="4896464"/>
        </p:xfrm>
        <a:graphic>
          <a:graphicData uri="http://schemas.openxmlformats.org/drawingml/2006/table">
            <a:tbl>
              <a:tblPr firstRow="1" firstCol="1" bandRow="1"/>
              <a:tblGrid>
                <a:gridCol w="1011884">
                  <a:extLst>
                    <a:ext uri="{9D8B030D-6E8A-4147-A177-3AD203B41FA5}">
                      <a16:colId xmlns:a16="http://schemas.microsoft.com/office/drawing/2014/main" val="1818436673"/>
                    </a:ext>
                  </a:extLst>
                </a:gridCol>
                <a:gridCol w="4620832">
                  <a:extLst>
                    <a:ext uri="{9D8B030D-6E8A-4147-A177-3AD203B41FA5}">
                      <a16:colId xmlns:a16="http://schemas.microsoft.com/office/drawing/2014/main" val="3595470619"/>
                    </a:ext>
                  </a:extLst>
                </a:gridCol>
              </a:tblGrid>
              <a:tr h="1401097">
                <a:tc>
                  <a:txBody>
                    <a:bodyPr/>
                    <a:lstStyle/>
                    <a:p>
                      <a:pPr marL="0" marR="0">
                        <a:lnSpc>
                          <a:spcPct val="113000"/>
                        </a:lnSpc>
                        <a:spcBef>
                          <a:spcPts val="0"/>
                        </a:spcBef>
                        <a:spcAft>
                          <a:spcPts val="0"/>
                        </a:spcAft>
                        <a:tabLst>
                          <a:tab pos="304165" algn="l"/>
                        </a:tabLst>
                      </a:pPr>
                      <a:r>
                        <a:rPr lang="en-US" sz="2200" kern="1200" spc="-1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Provide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13000"/>
                        </a:lnSpc>
                        <a:spcBef>
                          <a:spcPts val="0"/>
                        </a:spcBef>
                        <a:spcAft>
                          <a:spcPts val="0"/>
                        </a:spcAft>
                        <a:tabLst>
                          <a:tab pos="304165" algn="l"/>
                        </a:tabLst>
                      </a:pP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2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ct</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ach</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6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demi</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youth and adult learners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nnec</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1800" kern="1200" spc="-6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2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65728152"/>
                  </a:ext>
                </a:extLst>
              </a:tr>
              <a:tr h="1725561">
                <a:tc>
                  <a:txBody>
                    <a:bodyPr/>
                    <a:lstStyle/>
                    <a:p>
                      <a:pPr marL="0" marR="0">
                        <a:lnSpc>
                          <a:spcPct val="113000"/>
                        </a:lnSpc>
                        <a:spcBef>
                          <a:spcPts val="0"/>
                        </a:spcBef>
                        <a:spcAft>
                          <a:spcPts val="0"/>
                        </a:spcAft>
                        <a:tabLst>
                          <a:tab pos="304165" algn="l"/>
                        </a:tabLst>
                      </a:pPr>
                      <a:r>
                        <a:rPr lang="en-US" sz="2200" kern="1200" spc="-15"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Align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13000"/>
                        </a:lnSpc>
                        <a:spcBef>
                          <a:spcPts val="0"/>
                        </a:spcBef>
                        <a:spcAft>
                          <a:spcPts val="0"/>
                        </a:spcAft>
                        <a:tabLst>
                          <a:tab pos="304165" algn="l"/>
                        </a:tabLst>
                      </a:pP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r>
                        <a:rPr lang="en-US" sz="1800" kern="1200" spc="-6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need</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8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eh</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lde</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and create opportunities to scale instructional programs across local education agencies and postsecondary systems</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76410228"/>
                  </a:ext>
                </a:extLst>
              </a:tr>
              <a:tr h="707923">
                <a:tc>
                  <a:txBody>
                    <a:bodyPr/>
                    <a:lstStyle/>
                    <a:p>
                      <a:pPr marL="0" marR="0">
                        <a:lnSpc>
                          <a:spcPct val="107000"/>
                        </a:lnSpc>
                        <a:spcBef>
                          <a:spcPts val="0"/>
                        </a:spcBef>
                        <a:spcAft>
                          <a:spcPts val="0"/>
                        </a:spcAft>
                        <a:tabLst>
                          <a:tab pos="304165" algn="l"/>
                        </a:tabLst>
                      </a:pPr>
                      <a:r>
                        <a:rPr lang="en-US" sz="2200" kern="1200" spc="-15"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Include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07000"/>
                        </a:lnSpc>
                        <a:spcBef>
                          <a:spcPts val="0"/>
                        </a:spcBef>
                        <a:spcAft>
                          <a:spcPts val="0"/>
                        </a:spcAft>
                        <a:tabLst>
                          <a:tab pos="304165" algn="l"/>
                        </a:tabLst>
                      </a:pP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Include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arly</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arly</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postsecondary</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tunitie</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72982310"/>
                  </a:ext>
                </a:extLst>
              </a:tr>
              <a:tr h="1061883">
                <a:tc>
                  <a:txBody>
                    <a:bodyPr/>
                    <a:lstStyle/>
                    <a:p>
                      <a:pPr marL="0" marR="0">
                        <a:lnSpc>
                          <a:spcPct val="113000"/>
                        </a:lnSpc>
                        <a:spcBef>
                          <a:spcPts val="0"/>
                        </a:spcBef>
                        <a:spcAft>
                          <a:spcPts val="0"/>
                        </a:spcAft>
                        <a:tabLst>
                          <a:tab pos="304165" algn="l"/>
                        </a:tabLst>
                      </a:pPr>
                      <a:r>
                        <a:rPr lang="en-US" sz="2200" kern="1200" spc="-1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Lead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nSpc>
                          <a:spcPct val="113000"/>
                        </a:lnSpc>
                        <a:spcBef>
                          <a:spcPts val="0"/>
                        </a:spcBef>
                        <a:spcAft>
                          <a:spcPts val="0"/>
                        </a:spcAft>
                        <a:tabLst>
                          <a:tab pos="304165" algn="l"/>
                        </a:tabLst>
                      </a:pP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stackable indu</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gni</a:t>
                      </a:r>
                      <a:r>
                        <a:rPr lang="en-US" sz="1800" kern="1200" spc="-6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ede</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tia</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hich</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alue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3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kern="1200" spc="-4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7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spc="-4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a:t>
                      </a:r>
                      <a:r>
                        <a:rPr lang="en-US" sz="1800" kern="12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t>
                      </a:r>
                      <a:r>
                        <a:rPr lang="en-US" sz="1800" kern="1200" spc="-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spc="-3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a:t>
                      </a:r>
                      <a:r>
                        <a:rPr lang="en-US" sz="1800" kern="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
                      </a:r>
                      <a:r>
                        <a:rPr lang="en-US" sz="1800" kern="120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96419501"/>
                  </a:ext>
                </a:extLst>
              </a:tr>
            </a:tbl>
          </a:graphicData>
        </a:graphic>
      </p:graphicFrame>
      <p:pic>
        <p:nvPicPr>
          <p:cNvPr id="5" name="Content Placeholder 6" descr="Delaware Department of Education">
            <a:extLst>
              <a:ext uri="{FF2B5EF4-FFF2-40B4-BE49-F238E27FC236}">
                <a16:creationId xmlns:a16="http://schemas.microsoft.com/office/drawing/2014/main" id="{08991D08-311E-4905-91D9-D03BF25A60F6}"/>
              </a:ext>
            </a:extLst>
          </p:cNvPr>
          <p:cNvPicPr>
            <a:picLocks/>
          </p:cNvPicPr>
          <p:nvPr/>
        </p:nvPicPr>
        <p:blipFill rotWithShape="1">
          <a:blip r:embed="rId3">
            <a:extLst>
              <a:ext uri="{28A0092B-C50C-407E-A947-70E740481C1C}">
                <a14:useLocalDpi xmlns:a14="http://schemas.microsoft.com/office/drawing/2010/main" val="0"/>
              </a:ext>
            </a:extLst>
          </a:blip>
          <a:srcRect l="2" t="18420" r="-139" b="877"/>
          <a:stretch/>
        </p:blipFill>
        <p:spPr bwMode="auto">
          <a:xfrm>
            <a:off x="299851" y="2551829"/>
            <a:ext cx="2576083" cy="943539"/>
          </a:xfrm>
          <a:prstGeom prst="rect">
            <a:avLst/>
          </a:prstGeom>
          <a:noFill/>
          <a:ln>
            <a:noFill/>
          </a:ln>
          <a:extLst>
            <a:ext uri="{53640926-AAD7-44D8-BBD7-CCE9431645EC}">
              <a14:shadowObscured xmlns:a14="http://schemas.microsoft.com/office/drawing/2010/main"/>
            </a:ext>
          </a:extLst>
        </p:spPr>
      </p:pic>
      <p:pic>
        <p:nvPicPr>
          <p:cNvPr id="6" name="Picture 5" descr="The Delaware Department of Education Career and Technical Education logo is displayed."/>
          <p:cNvPicPr/>
          <p:nvPr/>
        </p:nvPicPr>
        <p:blipFill>
          <a:blip r:embed="rId4" cstate="print">
            <a:extLst>
              <a:ext uri="{28A0092B-C50C-407E-A947-70E740481C1C}">
                <a14:useLocalDpi xmlns:a14="http://schemas.microsoft.com/office/drawing/2010/main" val="0"/>
              </a:ext>
            </a:extLst>
          </a:blip>
          <a:stretch>
            <a:fillRect/>
          </a:stretch>
        </p:blipFill>
        <p:spPr>
          <a:xfrm>
            <a:off x="243598" y="3956777"/>
            <a:ext cx="2688590" cy="947420"/>
          </a:xfrm>
          <a:prstGeom prst="rect">
            <a:avLst/>
          </a:prstGeom>
        </p:spPr>
      </p:pic>
      <p:sp>
        <p:nvSpPr>
          <p:cNvPr id="3" name="TextBox 2">
            <a:extLst>
              <a:ext uri="{C183D7F6-B498-43B3-948B-1728B52AA6E4}">
                <adec:decorative xmlns:adec="http://schemas.microsoft.com/office/drawing/2017/decorative" val="0"/>
              </a:ext>
            </a:extLst>
          </p:cNvPr>
          <p:cNvSpPr txBox="1"/>
          <p:nvPr/>
        </p:nvSpPr>
        <p:spPr>
          <a:xfrm>
            <a:off x="299851" y="5609230"/>
            <a:ext cx="2632337" cy="646331"/>
          </a:xfrm>
          <a:prstGeom prst="rect">
            <a:avLst/>
          </a:prstGeom>
          <a:noFill/>
        </p:spPr>
        <p:txBody>
          <a:bodyPr wrap="square" rtlCol="0">
            <a:spAutoFit/>
          </a:bodyPr>
          <a:lstStyle/>
          <a:p>
            <a:r>
              <a:rPr lang="en-US" dirty="0"/>
              <a:t>For more information, see the</a:t>
            </a:r>
            <a:r>
              <a:rPr lang="en-US" dirty="0">
                <a:hlinkClick r:id="rId5"/>
              </a:rPr>
              <a:t> CTE </a:t>
            </a:r>
            <a:r>
              <a:rPr lang="en-US" dirty="0"/>
              <a:t>website.</a:t>
            </a:r>
          </a:p>
        </p:txBody>
      </p:sp>
    </p:spTree>
    <p:extLst>
      <p:ext uri="{BB962C8B-B14F-4D97-AF65-F5344CB8AC3E}">
        <p14:creationId xmlns:p14="http://schemas.microsoft.com/office/powerpoint/2010/main" val="853328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5099B8-CD1A-45CA-996F-662177AC842A}"/>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24</a:t>
            </a:fld>
            <a:endParaRPr lang="en-US"/>
          </a:p>
        </p:txBody>
      </p:sp>
      <p:sp>
        <p:nvSpPr>
          <p:cNvPr id="2" name="Title 1">
            <a:extLst>
              <a:ext uri="{FF2B5EF4-FFF2-40B4-BE49-F238E27FC236}">
                <a16:creationId xmlns:a16="http://schemas.microsoft.com/office/drawing/2014/main" id="{CF0BCAE7-6007-44F3-B353-1464B4BDB644}"/>
              </a:ext>
            </a:extLst>
          </p:cNvPr>
          <p:cNvSpPr>
            <a:spLocks noGrp="1"/>
          </p:cNvSpPr>
          <p:nvPr>
            <p:ph type="title" idx="4294967295"/>
          </p:nvPr>
        </p:nvSpPr>
        <p:spPr>
          <a:xfrm>
            <a:off x="0" y="0"/>
            <a:ext cx="9144000" cy="1143000"/>
          </a:xfrm>
        </p:spPr>
        <p:txBody>
          <a:bodyPr/>
          <a:lstStyle/>
          <a:p>
            <a:r>
              <a:rPr lang="en-US" dirty="0"/>
              <a:t>Division for the Visually Impaired</a:t>
            </a:r>
          </a:p>
        </p:txBody>
      </p:sp>
      <p:pic>
        <p:nvPicPr>
          <p:cNvPr id="14" name="Picture 13" descr="The Division for the Visually Impaired services are displayed:&#10;1. Provide vocational rehabilitation, Birth-12 Education, Orientation and Mobility, independent living and technology services to individuals who are blind and visually impaired.&#10;2.Work collaborative with job seekers, partners and employers to achieve successful outcomes.&#10;3. Connect qualified job seekers with employers.&#10;4 Develop opportunities to achieve competitive integrated employment.&#10;5. Support individuals who are blind and visually impaired."/>
          <p:cNvPicPr/>
          <p:nvPr/>
        </p:nvPicPr>
        <p:blipFill rotWithShape="1">
          <a:blip r:embed="rId2"/>
          <a:srcRect l="72612" t="36630" r="15297" b="30958"/>
          <a:stretch/>
        </p:blipFill>
        <p:spPr bwMode="auto">
          <a:xfrm>
            <a:off x="0" y="1142999"/>
            <a:ext cx="6619945" cy="5248657"/>
          </a:xfrm>
          <a:prstGeom prst="rect">
            <a:avLst/>
          </a:prstGeom>
          <a:ln>
            <a:noFill/>
          </a:ln>
          <a:extLst>
            <a:ext uri="{53640926-AAD7-44D8-BBD7-CCE9431645EC}">
              <a14:shadowObscured xmlns:a14="http://schemas.microsoft.com/office/drawing/2010/main"/>
            </a:ext>
          </a:extLst>
        </p:spPr>
      </p:pic>
      <p:pic>
        <p:nvPicPr>
          <p:cNvPr id="13" name="Picture 12" descr="Delaware Division for the Visually Impaired logo is displayed.&#10;">
            <a:hlinkClick r:id="rId3"/>
            <a:extLst>
              <a:ext uri="{FF2B5EF4-FFF2-40B4-BE49-F238E27FC236}">
                <a16:creationId xmlns:a16="http://schemas.microsoft.com/office/drawing/2014/main" id="{F2404FAC-84A3-4A4D-933D-88A9534216F4}"/>
              </a:ext>
            </a:extLst>
          </p:cNvPr>
          <p:cNvPicPr>
            <a:picLocks noChangeAspect="1"/>
          </p:cNvPicPr>
          <p:nvPr/>
        </p:nvPicPr>
        <p:blipFill>
          <a:blip r:embed="rId4"/>
          <a:stretch>
            <a:fillRect/>
          </a:stretch>
        </p:blipFill>
        <p:spPr>
          <a:xfrm>
            <a:off x="6619945" y="3393676"/>
            <a:ext cx="2295455" cy="842481"/>
          </a:xfrm>
          <a:prstGeom prst="rect">
            <a:avLst/>
          </a:prstGeom>
        </p:spPr>
      </p:pic>
      <p:sp>
        <p:nvSpPr>
          <p:cNvPr id="5" name="TextBox 4"/>
          <p:cNvSpPr txBox="1"/>
          <p:nvPr/>
        </p:nvSpPr>
        <p:spPr>
          <a:xfrm>
            <a:off x="6619945" y="4535424"/>
            <a:ext cx="2295455" cy="923330"/>
          </a:xfrm>
          <a:prstGeom prst="rect">
            <a:avLst/>
          </a:prstGeom>
          <a:noFill/>
        </p:spPr>
        <p:txBody>
          <a:bodyPr wrap="square" rtlCol="0">
            <a:spAutoFit/>
          </a:bodyPr>
          <a:lstStyle/>
          <a:p>
            <a:r>
              <a:rPr lang="en-US" dirty="0"/>
              <a:t>For more information, contact </a:t>
            </a:r>
            <a:r>
              <a:rPr lang="en-US" dirty="0">
                <a:hlinkClick r:id="rId3"/>
              </a:rPr>
              <a:t>DVI</a:t>
            </a:r>
            <a:endParaRPr lang="en-US" dirty="0"/>
          </a:p>
        </p:txBody>
      </p:sp>
    </p:spTree>
    <p:extLst>
      <p:ext uri="{BB962C8B-B14F-4D97-AF65-F5344CB8AC3E}">
        <p14:creationId xmlns:p14="http://schemas.microsoft.com/office/powerpoint/2010/main" val="223575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E919-75A3-4C42-9DD5-503E10A0154B}"/>
              </a:ext>
            </a:extLst>
          </p:cNvPr>
          <p:cNvSpPr>
            <a:spLocks noGrp="1"/>
          </p:cNvSpPr>
          <p:nvPr>
            <p:ph type="title"/>
          </p:nvPr>
        </p:nvSpPr>
        <p:spPr/>
        <p:txBody>
          <a:bodyPr/>
          <a:lstStyle/>
          <a:p>
            <a:r>
              <a:rPr lang="en-US" dirty="0"/>
              <a:t>Delaware State Housing Authority</a:t>
            </a:r>
          </a:p>
        </p:txBody>
      </p:sp>
      <p:sp>
        <p:nvSpPr>
          <p:cNvPr id="4" name="Slide Number Placeholder 3">
            <a:extLst>
              <a:ext uri="{FF2B5EF4-FFF2-40B4-BE49-F238E27FC236}">
                <a16:creationId xmlns:a16="http://schemas.microsoft.com/office/drawing/2014/main" id="{771E78A5-BF73-4A97-A17A-E3601D172CF4}"/>
              </a:ext>
              <a:ext uri="{C183D7F6-B498-43B3-948B-1728B52AA6E4}">
                <adec:decorative xmlns:adec="http://schemas.microsoft.com/office/drawing/2017/decorative" val="1"/>
              </a:ext>
            </a:extLst>
          </p:cNvPr>
          <p:cNvSpPr>
            <a:spLocks noGrp="1"/>
          </p:cNvSpPr>
          <p:nvPr>
            <p:ph type="sldNum" sz="quarter" idx="12"/>
          </p:nvPr>
        </p:nvSpPr>
        <p:spPr>
          <a:xfrm>
            <a:off x="6853451" y="6486835"/>
            <a:ext cx="2133600" cy="365125"/>
          </a:xfrm>
        </p:spPr>
        <p:txBody>
          <a:bodyPr/>
          <a:lstStyle/>
          <a:p>
            <a:fld id="{078AA309-8C80-B544-8D0C-6E2421A4D394}" type="slidenum">
              <a:rPr lang="en-US" smtClean="0"/>
              <a:pPr/>
              <a:t>25</a:t>
            </a:fld>
            <a:endParaRPr lang="en-US"/>
          </a:p>
        </p:txBody>
      </p:sp>
      <p:sp>
        <p:nvSpPr>
          <p:cNvPr id="5" name="Rectangle 4"/>
          <p:cNvSpPr/>
          <p:nvPr/>
        </p:nvSpPr>
        <p:spPr>
          <a:xfrm>
            <a:off x="263767" y="1166693"/>
            <a:ext cx="3516663" cy="5062924"/>
          </a:xfrm>
          <a:prstGeom prst="rect">
            <a:avLst/>
          </a:prstGeom>
        </p:spPr>
        <p:txBody>
          <a:bodyPr wrap="square">
            <a:spAutoFit/>
          </a:bodyPr>
          <a:lstStyle/>
          <a:p>
            <a:r>
              <a:rPr lang="en-US" sz="1700" b="1" dirty="0"/>
              <a:t>DSHA is one of only 39 Moving to Work (MTW) agencies across the country.  </a:t>
            </a:r>
          </a:p>
          <a:p>
            <a:endParaRPr lang="en-US" sz="1700" dirty="0">
              <a:latin typeface="Arial Rounded MT Bold" panose="020F0704030504030204" pitchFamily="34" charset="0"/>
            </a:endParaRPr>
          </a:p>
          <a:p>
            <a:r>
              <a:rPr lang="en-US" sz="1700" dirty="0">
                <a:latin typeface="News Gothic MT"/>
              </a:rPr>
              <a:t>MTW participants receive specialized case management activities specifically geared to help residents improve employment opportunities, increase budgeting and finance knowledge as well as referral services to assist in overcoming other barriers such as child care, transportation, legal assistance, etc.</a:t>
            </a:r>
          </a:p>
          <a:p>
            <a:endParaRPr lang="en-US" sz="1700" dirty="0">
              <a:latin typeface="Arial Rounded MT Bold" panose="020F0704030504030204" pitchFamily="34" charset="0"/>
            </a:endParaRPr>
          </a:p>
          <a:p>
            <a:r>
              <a:rPr lang="en-US" sz="1700" dirty="0">
                <a:hlinkClick r:id="rId2"/>
              </a:rPr>
              <a:t>For more information:</a:t>
            </a:r>
            <a:endParaRPr lang="en-US" sz="1700" dirty="0">
              <a:latin typeface="Arial Rounded MT Bold" panose="020F0704030504030204" pitchFamily="34" charset="0"/>
              <a:hlinkClick r:id="rId2"/>
            </a:endParaRPr>
          </a:p>
          <a:p>
            <a:r>
              <a:rPr lang="en-US" sz="1700" dirty="0">
                <a:latin typeface="Arial Rounded MT Bold" panose="020F0704030504030204" pitchFamily="34" charset="0"/>
                <a:hlinkClick r:id="rId2"/>
              </a:rPr>
              <a:t>Delaware State Housing Authority</a:t>
            </a:r>
            <a:endParaRPr lang="en-US" sz="1700" dirty="0">
              <a:latin typeface="Arial Rounded MT Bold" panose="020F0704030504030204" pitchFamily="34" charset="0"/>
            </a:endParaRPr>
          </a:p>
        </p:txBody>
      </p:sp>
      <p:graphicFrame>
        <p:nvGraphicFramePr>
          <p:cNvPr id="6" name="Content Placeholder 12" descr="Logo that describes how the Delaware State Housing Authority can support WIOA clients:&#10;1. share best practices and work collaboratively&#10;2. refer resident to program or activities&#10;3. help register resident on JobLink&#10;4. provide access to One-&#10;Stop services at DSHA sites"/>
          <p:cNvGraphicFramePr>
            <a:graphicFrameLocks/>
          </p:cNvGraphicFramePr>
          <p:nvPr>
            <p:extLst>
              <p:ext uri="{D42A27DB-BD31-4B8C-83A1-F6EECF244321}">
                <p14:modId xmlns:p14="http://schemas.microsoft.com/office/powerpoint/2010/main" val="2104259572"/>
              </p:ext>
            </p:extLst>
          </p:nvPr>
        </p:nvGraphicFramePr>
        <p:xfrm>
          <a:off x="3569924" y="1337481"/>
          <a:ext cx="5417127" cy="4754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5972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68CB9E-C71D-4E1C-B7C0-8439DA42FF1D}"/>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26</a:t>
            </a:fld>
            <a:endParaRPr lang="en-US"/>
          </a:p>
        </p:txBody>
      </p:sp>
      <p:pic>
        <p:nvPicPr>
          <p:cNvPr id="1027" name="Picture 1" descr="This slide describes the services offered by Telamon - TRC.">
            <a:extLst>
              <a:ext uri="{FF2B5EF4-FFF2-40B4-BE49-F238E27FC236}">
                <a16:creationId xmlns:a16="http://schemas.microsoft.com/office/drawing/2014/main" id="{E6DD2B73-8E82-430B-A4FF-1916BE9E2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 y="-104751"/>
            <a:ext cx="9389461" cy="693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1CA1E-566A-410A-9135-2DC827158326}"/>
              </a:ext>
            </a:extLst>
          </p:cNvPr>
          <p:cNvSpPr>
            <a:spLocks noGrp="1"/>
          </p:cNvSpPr>
          <p:nvPr>
            <p:ph type="title" idx="4294967295"/>
          </p:nvPr>
        </p:nvSpPr>
        <p:spPr/>
        <p:txBody>
          <a:bodyPr/>
          <a:lstStyle/>
          <a:p>
            <a:r>
              <a:rPr lang="en-US" dirty="0"/>
              <a:t>Telamon</a:t>
            </a:r>
            <a:r>
              <a:rPr lang="en-US" baseline="0" dirty="0"/>
              <a:t> -TRC</a:t>
            </a:r>
            <a:endParaRPr lang="en-US" dirty="0"/>
          </a:p>
        </p:txBody>
      </p:sp>
    </p:spTree>
    <p:extLst>
      <p:ext uri="{BB962C8B-B14F-4D97-AF65-F5344CB8AC3E}">
        <p14:creationId xmlns:p14="http://schemas.microsoft.com/office/powerpoint/2010/main" val="89364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9D4A-A23C-4DE3-A258-335EB2203844}"/>
              </a:ext>
            </a:extLst>
          </p:cNvPr>
          <p:cNvSpPr>
            <a:spLocks noGrp="1"/>
          </p:cNvSpPr>
          <p:nvPr>
            <p:ph type="title"/>
          </p:nvPr>
        </p:nvSpPr>
        <p:spPr/>
        <p:txBody>
          <a:bodyPr/>
          <a:lstStyle/>
          <a:p>
            <a:r>
              <a:rPr lang="en-US" dirty="0"/>
              <a:t>Wilmington Job Corps</a:t>
            </a:r>
          </a:p>
        </p:txBody>
      </p:sp>
      <p:sp>
        <p:nvSpPr>
          <p:cNvPr id="3" name="Content Placeholder 2">
            <a:extLst>
              <a:ext uri="{FF2B5EF4-FFF2-40B4-BE49-F238E27FC236}">
                <a16:creationId xmlns:a16="http://schemas.microsoft.com/office/drawing/2014/main" id="{C85177EF-6905-4BEB-A568-7049A00C5508}"/>
              </a:ext>
            </a:extLst>
          </p:cNvPr>
          <p:cNvSpPr>
            <a:spLocks noGrp="1"/>
          </p:cNvSpPr>
          <p:nvPr>
            <p:ph idx="1"/>
          </p:nvPr>
        </p:nvSpPr>
        <p:spPr/>
        <p:txBody>
          <a:bodyPr>
            <a:normAutofit fontScale="25000" lnSpcReduction="20000"/>
          </a:bodyPr>
          <a:lstStyle/>
          <a:p>
            <a:pPr marL="0" indent="0">
              <a:buNone/>
            </a:pPr>
            <a:r>
              <a:rPr lang="en-US" sz="7400" dirty="0"/>
              <a:t>Do you know a 16 to 24-year-old who wants to take </a:t>
            </a:r>
          </a:p>
          <a:p>
            <a:pPr marL="0" indent="0">
              <a:buNone/>
            </a:pPr>
            <a:r>
              <a:rPr lang="en-US" sz="7400" dirty="0"/>
              <a:t>next step toward a better future?</a:t>
            </a:r>
          </a:p>
          <a:p>
            <a:pPr marL="0" indent="0">
              <a:buNone/>
            </a:pPr>
            <a:endParaRPr lang="en-US" sz="7400" dirty="0"/>
          </a:p>
          <a:p>
            <a:r>
              <a:rPr lang="en-US" sz="7400" dirty="0"/>
              <a:t>Start a career</a:t>
            </a:r>
          </a:p>
          <a:p>
            <a:pPr lvl="1"/>
            <a:r>
              <a:rPr lang="en-US" sz="7400" dirty="0"/>
              <a:t>Culinary Arts</a:t>
            </a:r>
          </a:p>
          <a:p>
            <a:pPr lvl="1"/>
            <a:r>
              <a:rPr lang="en-US" sz="7400" dirty="0"/>
              <a:t>Office Administration</a:t>
            </a:r>
          </a:p>
          <a:p>
            <a:pPr lvl="1"/>
            <a:r>
              <a:rPr lang="en-US" sz="7400" dirty="0"/>
              <a:t>Nursing Assistant</a:t>
            </a:r>
          </a:p>
          <a:p>
            <a:pPr lvl="1"/>
            <a:r>
              <a:rPr lang="en-US" sz="7400" dirty="0"/>
              <a:t>Facilities </a:t>
            </a:r>
          </a:p>
          <a:p>
            <a:r>
              <a:rPr lang="en-US" sz="7400" dirty="0"/>
              <a:t>Finish your diploma </a:t>
            </a:r>
          </a:p>
          <a:p>
            <a:r>
              <a:rPr lang="en-US" sz="7400" dirty="0"/>
              <a:t>Attain your GED®</a:t>
            </a:r>
          </a:p>
          <a:p>
            <a:endParaRPr lang="en-US" sz="7400" dirty="0"/>
          </a:p>
          <a:p>
            <a:pPr marL="0" indent="0">
              <a:buNone/>
            </a:pPr>
            <a:r>
              <a:rPr lang="en-US" sz="7400" dirty="0"/>
              <a:t>Job Corps provides meals, basic health care, school supplies, a community full of supporters, academics, career counseling and assistance finding a job.</a:t>
            </a:r>
          </a:p>
          <a:p>
            <a:pPr marL="0" indent="0">
              <a:buNone/>
            </a:pPr>
            <a:endParaRPr lang="en-US" sz="7400" dirty="0"/>
          </a:p>
          <a:p>
            <a:pPr marL="0" indent="0">
              <a:buNone/>
            </a:pPr>
            <a:r>
              <a:rPr lang="en-US" sz="7400" dirty="0"/>
              <a:t>Contact us at: </a:t>
            </a:r>
            <a:r>
              <a:rPr lang="en-US" sz="7400" dirty="0">
                <a:hlinkClick r:id="rId2"/>
              </a:rPr>
              <a:t>Job Corps</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F28191BC-39E0-4AFD-9BEB-B8BA0FA96A23}"/>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27</a:t>
            </a:fld>
            <a:endParaRPr lang="en-US"/>
          </a:p>
        </p:txBody>
      </p:sp>
      <p:pic>
        <p:nvPicPr>
          <p:cNvPr id="5" name="Picture 4" descr="The Job Corps logo is displayed.">
            <a:extLst>
              <a:ext uri="{FF2B5EF4-FFF2-40B4-BE49-F238E27FC236}">
                <a16:creationId xmlns:a16="http://schemas.microsoft.com/office/drawing/2014/main" id="{A0180C77-E487-4DA5-94DA-CFE3F871B619}"/>
              </a:ext>
            </a:extLst>
          </p:cNvPr>
          <p:cNvPicPr/>
          <p:nvPr/>
        </p:nvPicPr>
        <p:blipFill rotWithShape="1">
          <a:blip r:embed="rId3"/>
          <a:srcRect l="50481" t="9710" r="45192" b="76491"/>
          <a:stretch/>
        </p:blipFill>
        <p:spPr bwMode="auto">
          <a:xfrm>
            <a:off x="6140366" y="2029326"/>
            <a:ext cx="1880687" cy="17889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16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BD30-57DA-4FA2-A668-1A9CE5F41A6C}"/>
              </a:ext>
            </a:extLst>
          </p:cNvPr>
          <p:cNvSpPr>
            <a:spLocks noGrp="1"/>
          </p:cNvSpPr>
          <p:nvPr>
            <p:ph type="title"/>
          </p:nvPr>
        </p:nvSpPr>
        <p:spPr/>
        <p:txBody>
          <a:bodyPr>
            <a:normAutofit fontScale="90000"/>
          </a:bodyPr>
          <a:lstStyle/>
          <a:p>
            <a:r>
              <a:rPr lang="en-US" dirty="0"/>
              <a:t>WIOA Partner </a:t>
            </a:r>
            <a:r>
              <a:rPr lang="en-US"/>
              <a:t>Common Responsibilities </a:t>
            </a:r>
            <a:endParaRPr lang="en-US" dirty="0"/>
          </a:p>
        </p:txBody>
      </p:sp>
      <p:sp>
        <p:nvSpPr>
          <p:cNvPr id="3" name="Content Placeholder 2">
            <a:extLst>
              <a:ext uri="{FF2B5EF4-FFF2-40B4-BE49-F238E27FC236}">
                <a16:creationId xmlns:a16="http://schemas.microsoft.com/office/drawing/2014/main" id="{ECF84D26-B67E-47C0-A1C2-6C8D0C162050}"/>
              </a:ext>
            </a:extLst>
          </p:cNvPr>
          <p:cNvSpPr>
            <a:spLocks noGrp="1"/>
          </p:cNvSpPr>
          <p:nvPr>
            <p:ph idx="1"/>
          </p:nvPr>
        </p:nvSpPr>
        <p:spPr/>
        <p:txBody>
          <a:bodyPr>
            <a:normAutofit fontScale="92500" lnSpcReduction="20000"/>
          </a:bodyPr>
          <a:lstStyle/>
          <a:p>
            <a:r>
              <a:rPr lang="en-US" dirty="0"/>
              <a:t>Provide access to program or activities through the one stop delivery system </a:t>
            </a:r>
          </a:p>
          <a:p>
            <a:r>
              <a:rPr lang="en-US" dirty="0"/>
              <a:t>Share information and schedule of services with WIOA partners</a:t>
            </a:r>
          </a:p>
          <a:p>
            <a:r>
              <a:rPr lang="en-US" dirty="0"/>
              <a:t>Use Delaware </a:t>
            </a:r>
            <a:r>
              <a:rPr lang="en-US" dirty="0">
                <a:solidFill>
                  <a:srgbClr val="FF0000"/>
                </a:solidFill>
                <a:hlinkClick r:id="rId2"/>
              </a:rPr>
              <a:t>JobLink</a:t>
            </a:r>
            <a:r>
              <a:rPr lang="en-US" dirty="0">
                <a:solidFill>
                  <a:srgbClr val="FF0000"/>
                </a:solidFill>
              </a:rPr>
              <a:t> </a:t>
            </a:r>
            <a:r>
              <a:rPr lang="en-US" dirty="0"/>
              <a:t>when clients are job ready</a:t>
            </a:r>
          </a:p>
          <a:p>
            <a:r>
              <a:rPr lang="en-US" dirty="0"/>
              <a:t>Share best practices</a:t>
            </a:r>
          </a:p>
          <a:p>
            <a:r>
              <a:rPr lang="en-US" dirty="0"/>
              <a:t>Work jointly to provide services that benefit mutual customers</a:t>
            </a:r>
          </a:p>
          <a:p>
            <a:r>
              <a:rPr lang="en-US" dirty="0"/>
              <a:t>Serve as consultants on grant proposals</a:t>
            </a:r>
          </a:p>
          <a:p>
            <a:r>
              <a:rPr lang="en-US" dirty="0"/>
              <a:t>Explore and apply for additional funding</a:t>
            </a:r>
          </a:p>
        </p:txBody>
      </p:sp>
      <p:sp>
        <p:nvSpPr>
          <p:cNvPr id="4" name="Slide Number Placeholder 3">
            <a:extLst>
              <a:ext uri="{FF2B5EF4-FFF2-40B4-BE49-F238E27FC236}">
                <a16:creationId xmlns:a16="http://schemas.microsoft.com/office/drawing/2014/main" id="{4A099C0C-0A10-4D36-82DC-ACD8387F42DF}"/>
              </a:ext>
            </a:extLst>
          </p:cNvPr>
          <p:cNvSpPr>
            <a:spLocks noGrp="1"/>
          </p:cNvSpPr>
          <p:nvPr>
            <p:ph type="sldNum" sz="quarter" idx="12"/>
          </p:nvPr>
        </p:nvSpPr>
        <p:spPr/>
        <p:txBody>
          <a:bodyPr/>
          <a:lstStyle/>
          <a:p>
            <a:fld id="{078AA309-8C80-B544-8D0C-6E2421A4D394}" type="slidenum">
              <a:rPr lang="en-US" smtClean="0"/>
              <a:pPr/>
              <a:t>28</a:t>
            </a:fld>
            <a:endParaRPr lang="en-US"/>
          </a:p>
        </p:txBody>
      </p:sp>
    </p:spTree>
    <p:extLst>
      <p:ext uri="{BB962C8B-B14F-4D97-AF65-F5344CB8AC3E}">
        <p14:creationId xmlns:p14="http://schemas.microsoft.com/office/powerpoint/2010/main" val="1837456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WIOA</a:t>
            </a:r>
          </a:p>
        </p:txBody>
      </p:sp>
      <p:sp>
        <p:nvSpPr>
          <p:cNvPr id="4" name="Slide Number Placeholder 3"/>
          <p:cNvSpPr>
            <a:spLocks noGrp="1"/>
          </p:cNvSpPr>
          <p:nvPr>
            <p:ph type="sldNum" sz="quarter" idx="12"/>
          </p:nvPr>
        </p:nvSpPr>
        <p:spPr/>
        <p:txBody>
          <a:bodyPr/>
          <a:lstStyle/>
          <a:p>
            <a:fld id="{078AA309-8C80-B544-8D0C-6E2421A4D394}" type="slidenum">
              <a:rPr lang="en-US" smtClean="0"/>
              <a:pPr/>
              <a:t>29</a:t>
            </a:fld>
            <a:endParaRPr lang="en-US"/>
          </a:p>
        </p:txBody>
      </p:sp>
      <p:pic>
        <p:nvPicPr>
          <p:cNvPr id="11267" name="Picture 3" descr="This graphic shows a person building their steps to succes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2494" y="1357313"/>
            <a:ext cx="5219012" cy="482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descr="Figures creating a bridge  to succes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6" y="1378986"/>
            <a:ext cx="7058025" cy="4657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DDB3BC-C8D1-4DE5-9F1B-F7329ED7BFD8}"/>
              </a:ext>
            </a:extLst>
          </p:cNvPr>
          <p:cNvSpPr txBox="1"/>
          <p:nvPr/>
        </p:nvSpPr>
        <p:spPr>
          <a:xfrm>
            <a:off x="5577862" y="4898064"/>
            <a:ext cx="3442657" cy="646331"/>
          </a:xfrm>
          <a:prstGeom prst="rect">
            <a:avLst/>
          </a:prstGeom>
          <a:noFill/>
        </p:spPr>
        <p:txBody>
          <a:bodyPr wrap="square" rtlCol="0">
            <a:spAutoFit/>
          </a:bodyPr>
          <a:lstStyle/>
          <a:p>
            <a:r>
              <a:rPr lang="en-US" dirty="0">
                <a:hlinkClick r:id="rId5"/>
              </a:rPr>
              <a:t>Please complete this survey to let us know what you think</a:t>
            </a:r>
            <a:r>
              <a:rPr lang="en-US" dirty="0"/>
              <a:t>. </a:t>
            </a:r>
          </a:p>
        </p:txBody>
      </p:sp>
    </p:spTree>
    <p:extLst>
      <p:ext uri="{BB962C8B-B14F-4D97-AF65-F5344CB8AC3E}">
        <p14:creationId xmlns:p14="http://schemas.microsoft.com/office/powerpoint/2010/main" val="98964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3</a:t>
            </a:fld>
            <a:endParaRPr lang="en-US"/>
          </a:p>
        </p:txBody>
      </p:sp>
      <p:sp>
        <p:nvSpPr>
          <p:cNvPr id="4" name="Title 3">
            <a:extLst>
              <a:ext uri="{FF2B5EF4-FFF2-40B4-BE49-F238E27FC236}">
                <a16:creationId xmlns:a16="http://schemas.microsoft.com/office/drawing/2014/main" id="{F38123F2-44AE-4218-925B-DDF559F4E1CD}"/>
              </a:ext>
            </a:extLst>
          </p:cNvPr>
          <p:cNvSpPr>
            <a:spLocks noGrp="1"/>
          </p:cNvSpPr>
          <p:nvPr>
            <p:ph type="title" idx="4294967295"/>
          </p:nvPr>
        </p:nvSpPr>
        <p:spPr/>
        <p:txBody>
          <a:bodyPr>
            <a:normAutofit fontScale="90000"/>
          </a:bodyPr>
          <a:lstStyle/>
          <a:p>
            <a:r>
              <a:rPr lang="en-US" dirty="0"/>
              <a:t>WIOA: Working Together To</a:t>
            </a:r>
            <a:r>
              <a:rPr lang="en-US" baseline="0" dirty="0"/>
              <a:t> Support Clients</a:t>
            </a:r>
            <a:endParaRPr lang="en-US" dirty="0"/>
          </a:p>
        </p:txBody>
      </p:sp>
      <p:pic>
        <p:nvPicPr>
          <p:cNvPr id="3" name="Picture 2" descr="Concentric circles display the agencies that support WIOA training and education; WIOA basic needs; and WIOA supports."/>
          <p:cNvPicPr/>
          <p:nvPr/>
        </p:nvPicPr>
        <p:blipFill rotWithShape="1">
          <a:blip r:embed="rId2"/>
          <a:srcRect l="72685" t="20833" r="10069" b="38657"/>
          <a:stretch/>
        </p:blipFill>
        <p:spPr bwMode="auto">
          <a:xfrm>
            <a:off x="1" y="0"/>
            <a:ext cx="9144000" cy="6486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6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chor="ctr">
            <a:normAutofit/>
          </a:bodyPr>
          <a:lstStyle/>
          <a:p>
            <a:r>
              <a:rPr lang="en-US" dirty="0"/>
              <a:t>  WIOA – What ? </a:t>
            </a:r>
          </a:p>
        </p:txBody>
      </p:sp>
      <p:pic>
        <p:nvPicPr>
          <p:cNvPr id="6" name="Picture 5" descr="Delaware Workforce Development Board logo is displayed.">
            <a:extLst>
              <a:ext uri="{FF2B5EF4-FFF2-40B4-BE49-F238E27FC236}">
                <a16:creationId xmlns:a16="http://schemas.microsoft.com/office/drawing/2014/main" id="{8524E943-1837-43E2-8669-FE71053E2475}"/>
              </a:ext>
            </a:extLst>
          </p:cNvPr>
          <p:cNvPicPr/>
          <p:nvPr/>
        </p:nvPicPr>
        <p:blipFill rotWithShape="1">
          <a:blip r:embed="rId3"/>
          <a:srcRect l="66667" t="22487" r="10256" b="29983"/>
          <a:stretch/>
        </p:blipFill>
        <p:spPr bwMode="auto">
          <a:xfrm>
            <a:off x="457200" y="2563492"/>
            <a:ext cx="2718707" cy="2599378"/>
          </a:xfrm>
          <a:prstGeom prst="rect">
            <a:avLst/>
          </a:prstGeom>
          <a:noFill/>
          <a:ln>
            <a:noFill/>
          </a:ln>
          <a:extLst>
            <a:ext uri="{53640926-AAD7-44D8-BBD7-CCE9431645EC}">
              <a14:shadowObscured xmlns:a14="http://schemas.microsoft.com/office/drawing/2010/main"/>
            </a:ext>
          </a:extLst>
        </p:spPr>
      </p:pic>
      <p:sp>
        <p:nvSpPr>
          <p:cNvPr id="3" name="Content Placeholder 2"/>
          <p:cNvSpPr>
            <a:spLocks noGrp="1"/>
          </p:cNvSpPr>
          <p:nvPr>
            <p:ph sz="half" idx="2"/>
          </p:nvPr>
        </p:nvSpPr>
        <p:spPr>
          <a:xfrm>
            <a:off x="3233057" y="1237130"/>
            <a:ext cx="5829300" cy="4889034"/>
          </a:xfrm>
        </p:spPr>
        <p:txBody>
          <a:bodyPr>
            <a:normAutofit/>
          </a:bodyPr>
          <a:lstStyle/>
          <a:p>
            <a:pPr marL="457200" lvl="1" indent="0">
              <a:lnSpc>
                <a:spcPct val="90000"/>
              </a:lnSpc>
              <a:buNone/>
            </a:pPr>
            <a:r>
              <a:rPr lang="en-US" sz="3600" dirty="0"/>
              <a:t>To create a Delaware workforce development system that addresses the employment and skills needs of </a:t>
            </a:r>
            <a:r>
              <a:rPr lang="en-US" sz="3600" dirty="0">
                <a:solidFill>
                  <a:schemeClr val="accent2">
                    <a:lumMod val="75000"/>
                  </a:schemeClr>
                </a:solidFill>
              </a:rPr>
              <a:t>job seekers</a:t>
            </a:r>
            <a:r>
              <a:rPr lang="en-US" sz="2000" dirty="0">
                <a:solidFill>
                  <a:schemeClr val="accent2">
                    <a:lumMod val="75000"/>
                  </a:schemeClr>
                </a:solidFill>
              </a:rPr>
              <a:t>, </a:t>
            </a:r>
            <a:r>
              <a:rPr lang="en-US" sz="3600" dirty="0">
                <a:solidFill>
                  <a:schemeClr val="tx2">
                    <a:lumMod val="60000"/>
                    <a:lumOff val="40000"/>
                  </a:schemeClr>
                </a:solidFill>
              </a:rPr>
              <a:t>employers</a:t>
            </a:r>
            <a:r>
              <a:rPr lang="en-US" sz="3600" dirty="0"/>
              <a:t> and </a:t>
            </a:r>
            <a:r>
              <a:rPr lang="en-US" sz="3600" dirty="0">
                <a:solidFill>
                  <a:srgbClr val="FF0000"/>
                </a:solidFill>
              </a:rPr>
              <a:t>current employees.</a:t>
            </a:r>
            <a:endParaRPr lang="en-US" sz="3600" dirty="0">
              <a:solidFill>
                <a:schemeClr val="accent2">
                  <a:lumMod val="75000"/>
                </a:schemeClr>
              </a:solidFill>
            </a:endParaRPr>
          </a:p>
          <a:p>
            <a:pPr marL="461962" lvl="2" indent="0">
              <a:lnSpc>
                <a:spcPct val="90000"/>
              </a:lnSpc>
              <a:buNone/>
            </a:pPr>
            <a:endParaRPr lang="en-US" sz="1500" dirty="0"/>
          </a:p>
          <a:p>
            <a:pPr marL="574675" lvl="1" indent="-112713">
              <a:lnSpc>
                <a:spcPct val="90000"/>
              </a:lnSpc>
              <a:buNone/>
            </a:pPr>
            <a:endParaRPr lang="en-US" sz="1500" dirty="0"/>
          </a:p>
          <a:p>
            <a:pPr lvl="2">
              <a:lnSpc>
                <a:spcPct val="90000"/>
              </a:lnSpc>
            </a:pPr>
            <a:endParaRPr lang="en-US" sz="1500" dirty="0"/>
          </a:p>
          <a:p>
            <a:pPr marL="457200" lvl="1" indent="0">
              <a:lnSpc>
                <a:spcPct val="90000"/>
              </a:lnSpc>
              <a:buNone/>
            </a:pPr>
            <a:endParaRPr lang="en-US" sz="1500" dirty="0"/>
          </a:p>
        </p:txBody>
      </p:sp>
      <p:sp>
        <p:nvSpPr>
          <p:cNvPr id="4" name="Slide Number Placeholder 3"/>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4</a:t>
            </a:fld>
            <a:endParaRPr lang="en-US"/>
          </a:p>
        </p:txBody>
      </p:sp>
    </p:spTree>
    <p:extLst>
      <p:ext uri="{BB962C8B-B14F-4D97-AF65-F5344CB8AC3E}">
        <p14:creationId xmlns:p14="http://schemas.microsoft.com/office/powerpoint/2010/main" val="2496196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9AD0-DC93-45BA-B87A-2ABDE00648E5}"/>
              </a:ext>
            </a:extLst>
          </p:cNvPr>
          <p:cNvSpPr>
            <a:spLocks noGrp="1"/>
          </p:cNvSpPr>
          <p:nvPr>
            <p:ph type="title"/>
          </p:nvPr>
        </p:nvSpPr>
        <p:spPr>
          <a:xfrm>
            <a:off x="0" y="0"/>
            <a:ext cx="9144000" cy="1143000"/>
          </a:xfrm>
        </p:spPr>
        <p:txBody>
          <a:bodyPr anchor="ctr">
            <a:normAutofit/>
          </a:bodyPr>
          <a:lstStyle/>
          <a:p>
            <a:r>
              <a:rPr lang="en-US" dirty="0"/>
              <a:t>WIOA - WHY? </a:t>
            </a:r>
          </a:p>
        </p:txBody>
      </p:sp>
      <p:sp>
        <p:nvSpPr>
          <p:cNvPr id="3" name="Content Placeholder 2">
            <a:extLst>
              <a:ext uri="{FF2B5EF4-FFF2-40B4-BE49-F238E27FC236}">
                <a16:creationId xmlns:a16="http://schemas.microsoft.com/office/drawing/2014/main" id="{43917D8C-0EAA-47E6-8DE6-ED925D7AA16A}"/>
              </a:ext>
            </a:extLst>
          </p:cNvPr>
          <p:cNvSpPr>
            <a:spLocks noGrp="1"/>
          </p:cNvSpPr>
          <p:nvPr>
            <p:ph sz="half" idx="1"/>
          </p:nvPr>
        </p:nvSpPr>
        <p:spPr>
          <a:xfrm>
            <a:off x="457200" y="1600200"/>
            <a:ext cx="4038600" cy="4525963"/>
          </a:xfrm>
        </p:spPr>
        <p:txBody>
          <a:bodyPr>
            <a:normAutofit/>
          </a:bodyPr>
          <a:lstStyle/>
          <a:p>
            <a:pPr marL="0" indent="0">
              <a:lnSpc>
                <a:spcPct val="90000"/>
              </a:lnSpc>
              <a:buNone/>
            </a:pPr>
            <a:r>
              <a:rPr lang="en-US" dirty="0"/>
              <a:t>…to support the alignment of workforce investment, education and economic development systems in supports of a comprehensive, accessible and high-quality workforce development system. </a:t>
            </a:r>
          </a:p>
        </p:txBody>
      </p:sp>
      <p:pic>
        <p:nvPicPr>
          <p:cNvPr id="5" name="Picture 4" descr="Delaware Workforce Development Board logo is displayed.">
            <a:extLst>
              <a:ext uri="{FF2B5EF4-FFF2-40B4-BE49-F238E27FC236}">
                <a16:creationId xmlns:a16="http://schemas.microsoft.com/office/drawing/2014/main" id="{0B2F41E4-A6AD-4B28-9377-58ABE50F76F0}"/>
              </a:ext>
            </a:extLst>
          </p:cNvPr>
          <p:cNvPicPr/>
          <p:nvPr/>
        </p:nvPicPr>
        <p:blipFill rotWithShape="1">
          <a:blip r:embed="rId2"/>
          <a:srcRect l="66667" t="22487" r="10256" b="29983"/>
          <a:stretch/>
        </p:blipFill>
        <p:spPr bwMode="auto">
          <a:xfrm>
            <a:off x="4648200" y="2563492"/>
            <a:ext cx="4038600" cy="2599378"/>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A420A9B7-6EC4-4A87-8D29-A3D2B92185A9}"/>
              </a:ext>
            </a:extLst>
          </p:cNvPr>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5</a:t>
            </a:fld>
            <a:endParaRPr lang="en-US"/>
          </a:p>
        </p:txBody>
      </p:sp>
    </p:spTree>
    <p:extLst>
      <p:ext uri="{BB962C8B-B14F-4D97-AF65-F5344CB8AC3E}">
        <p14:creationId xmlns:p14="http://schemas.microsoft.com/office/powerpoint/2010/main" val="173693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A7FB-70DA-465D-88A9-4B44E7E7C719}"/>
              </a:ext>
            </a:extLst>
          </p:cNvPr>
          <p:cNvSpPr>
            <a:spLocks noGrp="1"/>
          </p:cNvSpPr>
          <p:nvPr>
            <p:ph type="title"/>
          </p:nvPr>
        </p:nvSpPr>
        <p:spPr/>
        <p:txBody>
          <a:bodyPr/>
          <a:lstStyle/>
          <a:p>
            <a:r>
              <a:rPr lang="en-US" dirty="0"/>
              <a:t>WIOA – WHY?</a:t>
            </a:r>
          </a:p>
        </p:txBody>
      </p:sp>
      <p:sp>
        <p:nvSpPr>
          <p:cNvPr id="3" name="Content Placeholder 2">
            <a:extLst>
              <a:ext uri="{FF2B5EF4-FFF2-40B4-BE49-F238E27FC236}">
                <a16:creationId xmlns:a16="http://schemas.microsoft.com/office/drawing/2014/main" id="{7505AEDB-6184-411A-82CD-2539865D98B8}"/>
              </a:ext>
              <a:ext uri="{C183D7F6-B498-43B3-948B-1728B52AA6E4}">
                <adec:decorative xmlns:adec="http://schemas.microsoft.com/office/drawing/2017/decorative" val="0"/>
              </a:ext>
            </a:extLst>
          </p:cNvPr>
          <p:cNvSpPr>
            <a:spLocks noGrp="1"/>
          </p:cNvSpPr>
          <p:nvPr>
            <p:ph idx="1"/>
          </p:nvPr>
        </p:nvSpPr>
        <p:spPr>
          <a:xfrm>
            <a:off x="125506" y="1300618"/>
            <a:ext cx="8839200" cy="4884304"/>
          </a:xfrm>
        </p:spPr>
        <p:txBody>
          <a:bodyPr/>
          <a:lstStyle/>
          <a:p>
            <a:pPr marL="919162" lvl="2" indent="-457200">
              <a:lnSpc>
                <a:spcPct val="90000"/>
              </a:lnSpc>
              <a:buFont typeface="+mj-lt"/>
              <a:buAutoNum type="arabicPeriod"/>
            </a:pPr>
            <a:r>
              <a:rPr lang="en-US" dirty="0"/>
              <a:t>Increase employment, retention, earnings, and attainment of recognized postsecondary credentials for Delawareans</a:t>
            </a:r>
          </a:p>
          <a:p>
            <a:pPr marL="919162" lvl="2" indent="-457200">
              <a:lnSpc>
                <a:spcPct val="90000"/>
              </a:lnSpc>
              <a:buFont typeface="+mj-lt"/>
              <a:buAutoNum type="arabicPeriod"/>
            </a:pPr>
            <a:r>
              <a:rPr lang="en-US" dirty="0"/>
              <a:t>Improve quality of Delaware’s workforce</a:t>
            </a:r>
          </a:p>
          <a:p>
            <a:pPr marL="919162" lvl="2" indent="-457200">
              <a:lnSpc>
                <a:spcPct val="90000"/>
              </a:lnSpc>
              <a:buFont typeface="+mj-lt"/>
              <a:buAutoNum type="arabicPeriod"/>
            </a:pPr>
            <a:r>
              <a:rPr lang="en-US" dirty="0"/>
              <a:t>Increase Delawareans’ economic self-sufficiency</a:t>
            </a:r>
          </a:p>
          <a:p>
            <a:pPr marL="919162" lvl="2" indent="-457200">
              <a:lnSpc>
                <a:spcPct val="90000"/>
              </a:lnSpc>
              <a:buFont typeface="+mj-lt"/>
              <a:buAutoNum type="arabicPeriod"/>
            </a:pPr>
            <a:r>
              <a:rPr lang="en-US" dirty="0"/>
              <a:t>Decrease welfare dependency</a:t>
            </a:r>
          </a:p>
          <a:p>
            <a:pPr marL="919162" lvl="2" indent="-457200">
              <a:lnSpc>
                <a:spcPct val="90000"/>
              </a:lnSpc>
              <a:buFont typeface="+mj-lt"/>
              <a:buAutoNum type="arabicPeriod"/>
            </a:pPr>
            <a:r>
              <a:rPr lang="en-US" dirty="0"/>
              <a:t>Meet needs of Delaware employers</a:t>
            </a:r>
          </a:p>
          <a:p>
            <a:pPr marL="919162" lvl="2" indent="-457200">
              <a:lnSpc>
                <a:spcPct val="90000"/>
              </a:lnSpc>
              <a:buFont typeface="+mj-lt"/>
              <a:buAutoNum type="arabicPeriod"/>
            </a:pPr>
            <a:r>
              <a:rPr lang="en-US" dirty="0"/>
              <a:t>Enhance Delaware’s  productivity &amp; competitiveness</a:t>
            </a:r>
          </a:p>
          <a:p>
            <a:pPr marL="461962" lvl="2" indent="0">
              <a:lnSpc>
                <a:spcPct val="90000"/>
              </a:lnSpc>
              <a:buNone/>
            </a:pPr>
            <a:endParaRPr lang="en-US" dirty="0"/>
          </a:p>
          <a:p>
            <a:pPr marL="461962" lvl="2" indent="0">
              <a:lnSpc>
                <a:spcPct val="90000"/>
              </a:lnSpc>
              <a:buNone/>
            </a:pPr>
            <a:endParaRPr lang="en-US" dirty="0"/>
          </a:p>
          <a:p>
            <a:endParaRPr lang="en-US" dirty="0"/>
          </a:p>
        </p:txBody>
      </p:sp>
      <p:sp>
        <p:nvSpPr>
          <p:cNvPr id="4" name="Slide Number Placeholder 3">
            <a:extLst>
              <a:ext uri="{FF2B5EF4-FFF2-40B4-BE49-F238E27FC236}">
                <a16:creationId xmlns:a16="http://schemas.microsoft.com/office/drawing/2014/main" id="{67D935C7-DD9B-4022-99E6-80E8F9CC98EB}"/>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6</a:t>
            </a:fld>
            <a:endParaRPr lang="en-US"/>
          </a:p>
        </p:txBody>
      </p:sp>
      <p:pic>
        <p:nvPicPr>
          <p:cNvPr id="9" name="Picture 8">
            <a:extLst>
              <a:ext uri="{FF2B5EF4-FFF2-40B4-BE49-F238E27FC236}">
                <a16:creationId xmlns:a16="http://schemas.microsoft.com/office/drawing/2014/main" id="{4190BA29-F9AB-4855-A6EC-E3FE097EFA09}"/>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5506" y="4888522"/>
            <a:ext cx="1264023" cy="1510030"/>
          </a:xfrm>
          <a:prstGeom prst="rect">
            <a:avLst/>
          </a:prstGeom>
        </p:spPr>
      </p:pic>
      <p:pic>
        <p:nvPicPr>
          <p:cNvPr id="12" name="Picture 11">
            <a:extLst>
              <a:ext uri="{FF2B5EF4-FFF2-40B4-BE49-F238E27FC236}">
                <a16:creationId xmlns:a16="http://schemas.microsoft.com/office/drawing/2014/main" id="{D51E3857-6227-421A-9A3E-DFD58CFE29A3}"/>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515037" y="5046139"/>
            <a:ext cx="2088776" cy="1349783"/>
          </a:xfrm>
          <a:prstGeom prst="rect">
            <a:avLst/>
          </a:prstGeom>
        </p:spPr>
      </p:pic>
      <p:pic>
        <p:nvPicPr>
          <p:cNvPr id="15" name="Picture 14">
            <a:extLst>
              <a:ext uri="{FF2B5EF4-FFF2-40B4-BE49-F238E27FC236}">
                <a16:creationId xmlns:a16="http://schemas.microsoft.com/office/drawing/2014/main" id="{7D610393-2EF2-4445-86CB-0B4374E10D7C}"/>
              </a:ext>
              <a:ext uri="{C183D7F6-B498-43B3-948B-1728B52AA6E4}">
                <adec:decorative xmlns:adec="http://schemas.microsoft.com/office/drawing/2017/decorative" val="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19565"/>
          <a:stretch/>
        </p:blipFill>
        <p:spPr>
          <a:xfrm>
            <a:off x="3704107" y="5046140"/>
            <a:ext cx="2133600" cy="1282942"/>
          </a:xfrm>
          <a:prstGeom prst="rect">
            <a:avLst/>
          </a:prstGeom>
        </p:spPr>
      </p:pic>
      <p:pic>
        <p:nvPicPr>
          <p:cNvPr id="21" name="Picture 20">
            <a:extLst>
              <a:ext uri="{FF2B5EF4-FFF2-40B4-BE49-F238E27FC236}">
                <a16:creationId xmlns:a16="http://schemas.microsoft.com/office/drawing/2014/main" id="{9D2E3395-4585-4C74-8C5C-2EFFC36B7017}"/>
              </a:ext>
              <a:ext uri="{C183D7F6-B498-43B3-948B-1728B52AA6E4}">
                <adec:decorative xmlns:adec="http://schemas.microsoft.com/office/drawing/2017/decorative" val="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734274" y="4888522"/>
            <a:ext cx="1637852" cy="1440560"/>
          </a:xfrm>
          <a:prstGeom prst="rect">
            <a:avLst/>
          </a:prstGeom>
        </p:spPr>
      </p:pic>
      <p:pic>
        <p:nvPicPr>
          <p:cNvPr id="24" name="Picture 23">
            <a:extLst>
              <a:ext uri="{FF2B5EF4-FFF2-40B4-BE49-F238E27FC236}">
                <a16:creationId xmlns:a16="http://schemas.microsoft.com/office/drawing/2014/main" id="{552D7A34-D2D5-4253-99B4-A0931B3892C8}"/>
              </a:ext>
              <a:ext uri="{C183D7F6-B498-43B3-948B-1728B52AA6E4}">
                <adec:decorative xmlns:adec="http://schemas.microsoft.com/office/drawing/2017/decorative" val="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372126" y="4992757"/>
            <a:ext cx="1771874" cy="1349783"/>
          </a:xfrm>
          <a:prstGeom prst="rect">
            <a:avLst/>
          </a:prstGeom>
        </p:spPr>
      </p:pic>
    </p:spTree>
    <p:extLst>
      <p:ext uri="{BB962C8B-B14F-4D97-AF65-F5344CB8AC3E}">
        <p14:creationId xmlns:p14="http://schemas.microsoft.com/office/powerpoint/2010/main" val="359128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C657-5225-439F-B16B-66600037C625}"/>
              </a:ext>
            </a:extLst>
          </p:cNvPr>
          <p:cNvSpPr>
            <a:spLocks noGrp="1"/>
          </p:cNvSpPr>
          <p:nvPr>
            <p:ph type="title"/>
          </p:nvPr>
        </p:nvSpPr>
        <p:spPr>
          <a:xfrm>
            <a:off x="0" y="0"/>
            <a:ext cx="9144000" cy="1143000"/>
          </a:xfrm>
        </p:spPr>
        <p:txBody>
          <a:bodyPr anchor="ctr">
            <a:normAutofit/>
          </a:bodyPr>
          <a:lstStyle/>
          <a:p>
            <a:r>
              <a:rPr lang="en-US" dirty="0"/>
              <a:t>WIOA - How?</a:t>
            </a:r>
          </a:p>
        </p:txBody>
      </p:sp>
      <p:sp>
        <p:nvSpPr>
          <p:cNvPr id="3" name="Content Placeholder 2">
            <a:extLst>
              <a:ext uri="{FF2B5EF4-FFF2-40B4-BE49-F238E27FC236}">
                <a16:creationId xmlns:a16="http://schemas.microsoft.com/office/drawing/2014/main" id="{6092EDF7-4D9A-463B-9CF3-AF7A883B5E9B}"/>
              </a:ext>
            </a:extLst>
          </p:cNvPr>
          <p:cNvSpPr>
            <a:spLocks noGrp="1"/>
          </p:cNvSpPr>
          <p:nvPr>
            <p:ph sz="half" idx="1"/>
          </p:nvPr>
        </p:nvSpPr>
        <p:spPr>
          <a:xfrm>
            <a:off x="457200" y="1600200"/>
            <a:ext cx="4038600" cy="4525963"/>
          </a:xfrm>
        </p:spPr>
        <p:txBody>
          <a:bodyPr>
            <a:normAutofit/>
          </a:bodyPr>
          <a:lstStyle/>
          <a:p>
            <a:pPr>
              <a:lnSpc>
                <a:spcPct val="90000"/>
              </a:lnSpc>
            </a:pPr>
            <a:r>
              <a:rPr lang="en-US" sz="2000" dirty="0"/>
              <a:t>Increase access to and opportunities for employment, education, training and support services</a:t>
            </a:r>
          </a:p>
          <a:p>
            <a:pPr>
              <a:lnSpc>
                <a:spcPct val="90000"/>
              </a:lnSpc>
            </a:pPr>
            <a:r>
              <a:rPr lang="en-US" sz="2000" dirty="0"/>
              <a:t>Support mutual customers in a coordinated manner to help adults and youth with barriers to employment.</a:t>
            </a:r>
          </a:p>
          <a:p>
            <a:pPr>
              <a:lnSpc>
                <a:spcPct val="90000"/>
              </a:lnSpc>
            </a:pPr>
            <a:r>
              <a:rPr lang="en-US" sz="2000" dirty="0"/>
              <a:t>Strengthen the workforce and education programs for adults and youth experiencing barriers to economic success to meet current employer needs!</a:t>
            </a:r>
          </a:p>
        </p:txBody>
      </p:sp>
      <p:pic>
        <p:nvPicPr>
          <p:cNvPr id="6" name="Picture 5">
            <a:extLst>
              <a:ext uri="{FF2B5EF4-FFF2-40B4-BE49-F238E27FC236}">
                <a16:creationId xmlns:a16="http://schemas.microsoft.com/office/drawing/2014/main" id="{D4551A42-79BF-4AC8-89DB-253AD4DD68E4}"/>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48200" y="1954530"/>
            <a:ext cx="4038600" cy="3337560"/>
          </a:xfrm>
          <a:prstGeom prst="rect">
            <a:avLst/>
          </a:prstGeom>
          <a:noFill/>
        </p:spPr>
      </p:pic>
      <p:sp>
        <p:nvSpPr>
          <p:cNvPr id="4" name="Slide Number Placeholder 3">
            <a:extLst>
              <a:ext uri="{FF2B5EF4-FFF2-40B4-BE49-F238E27FC236}">
                <a16:creationId xmlns:a16="http://schemas.microsoft.com/office/drawing/2014/main" id="{C02D0847-FA80-42C4-8FF3-819A03BCF88C}"/>
              </a:ext>
            </a:extLst>
          </p:cNvPr>
          <p:cNvSpPr>
            <a:spLocks noGrp="1"/>
          </p:cNvSpPr>
          <p:nvPr>
            <p:ph type="sldNum" sz="quarter" idx="12"/>
          </p:nvPr>
        </p:nvSpPr>
        <p:spPr>
          <a:xfrm>
            <a:off x="6553200" y="6486835"/>
            <a:ext cx="2133600" cy="365125"/>
          </a:xfrm>
        </p:spPr>
        <p:txBody>
          <a:bodyPr anchor="ctr">
            <a:normAutofit/>
          </a:bodyPr>
          <a:lstStyle/>
          <a:p>
            <a:pPr>
              <a:spcAft>
                <a:spcPts val="600"/>
              </a:spcAft>
            </a:pPr>
            <a:fld id="{078AA309-8C80-B544-8D0C-6E2421A4D394}" type="slidenum">
              <a:rPr lang="en-US" smtClean="0"/>
              <a:pPr>
                <a:spcAft>
                  <a:spcPts val="600"/>
                </a:spcAft>
              </a:pPr>
              <a:t>7</a:t>
            </a:fld>
            <a:endParaRPr lang="en-US"/>
          </a:p>
        </p:txBody>
      </p:sp>
    </p:spTree>
    <p:extLst>
      <p:ext uri="{BB962C8B-B14F-4D97-AF65-F5344CB8AC3E}">
        <p14:creationId xmlns:p14="http://schemas.microsoft.com/office/powerpoint/2010/main" val="3516130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WIOA Partner Principles </a:t>
            </a:r>
          </a:p>
        </p:txBody>
      </p:sp>
      <p:sp>
        <p:nvSpPr>
          <p:cNvPr id="3" name="Content Placeholder 2"/>
          <p:cNvSpPr>
            <a:spLocks noGrp="1"/>
          </p:cNvSpPr>
          <p:nvPr>
            <p:ph idx="1"/>
          </p:nvPr>
        </p:nvSpPr>
        <p:spPr/>
        <p:txBody>
          <a:bodyPr>
            <a:normAutofit fontScale="85000" lnSpcReduction="10000"/>
          </a:bodyPr>
          <a:lstStyle/>
          <a:p>
            <a:pPr lvl="2"/>
            <a:endParaRPr lang="en-US" dirty="0"/>
          </a:p>
          <a:p>
            <a:pPr lvl="2"/>
            <a:r>
              <a:rPr lang="en-US" dirty="0"/>
              <a:t>Program alignment (WIOA Partners)</a:t>
            </a:r>
          </a:p>
          <a:p>
            <a:pPr lvl="3"/>
            <a:r>
              <a:rPr lang="en-US" dirty="0"/>
              <a:t>Unified strategic planning across partner programs</a:t>
            </a:r>
          </a:p>
          <a:p>
            <a:pPr lvl="3"/>
            <a:r>
              <a:rPr lang="en-US" dirty="0"/>
              <a:t>Provide needed services to support success of mutual clients</a:t>
            </a:r>
          </a:p>
          <a:p>
            <a:pPr lvl="2"/>
            <a:r>
              <a:rPr lang="en-US" dirty="0"/>
              <a:t>Increased accountability</a:t>
            </a:r>
          </a:p>
          <a:p>
            <a:pPr lvl="3"/>
            <a:r>
              <a:rPr lang="en-US" dirty="0"/>
              <a:t>Review common measures for reporting to funding agencies</a:t>
            </a:r>
          </a:p>
          <a:p>
            <a:pPr lvl="3"/>
            <a:r>
              <a:rPr lang="en-US" dirty="0"/>
              <a:t>Increase transparency through shared reporting</a:t>
            </a:r>
          </a:p>
          <a:p>
            <a:pPr lvl="2"/>
            <a:r>
              <a:rPr lang="en-US" dirty="0"/>
              <a:t>Enhanced service delivery</a:t>
            </a:r>
          </a:p>
          <a:p>
            <a:pPr lvl="3"/>
            <a:r>
              <a:rPr lang="en-US" dirty="0"/>
              <a:t>Promote engagement of employers</a:t>
            </a:r>
          </a:p>
          <a:p>
            <a:pPr lvl="3"/>
            <a:r>
              <a:rPr lang="en-US" dirty="0"/>
              <a:t>Coordinate partner activities to assist clients in:</a:t>
            </a:r>
          </a:p>
          <a:p>
            <a:pPr lvl="4"/>
            <a:r>
              <a:rPr lang="en-US" dirty="0"/>
              <a:t>gaining employment in in-demand industries</a:t>
            </a:r>
          </a:p>
          <a:p>
            <a:pPr lvl="4"/>
            <a:r>
              <a:rPr lang="en-US" dirty="0"/>
              <a:t>entering further training and/or education to attain better jobs </a:t>
            </a:r>
          </a:p>
          <a:p>
            <a:pPr lvl="3"/>
            <a:r>
              <a:rPr lang="en-US" dirty="0"/>
              <a:t>Strengthen partnerships and investments in One-Stop delivery system</a:t>
            </a:r>
          </a:p>
          <a:p>
            <a:endParaRPr lang="en-US" dirty="0"/>
          </a:p>
        </p:txBody>
      </p:sp>
      <p:sp>
        <p:nvSpPr>
          <p:cNvPr id="4" name="Slide Number Placeholder 3"/>
          <p:cNvSpPr>
            <a:spLocks noGrp="1"/>
          </p:cNvSpPr>
          <p:nvPr>
            <p:ph type="sldNum" sz="quarter" idx="12"/>
          </p:nvPr>
        </p:nvSpPr>
        <p:spPr/>
        <p:txBody>
          <a:bodyPr/>
          <a:lstStyle/>
          <a:p>
            <a:fld id="{078AA309-8C80-B544-8D0C-6E2421A4D394}" type="slidenum">
              <a:rPr lang="en-US" smtClean="0"/>
              <a:pPr/>
              <a:t>8</a:t>
            </a:fld>
            <a:endParaRPr lang="en-US"/>
          </a:p>
        </p:txBody>
      </p:sp>
    </p:spTree>
    <p:extLst>
      <p:ext uri="{BB962C8B-B14F-4D97-AF65-F5344CB8AC3E}">
        <p14:creationId xmlns:p14="http://schemas.microsoft.com/office/powerpoint/2010/main" val="3797822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DA14-2E4F-447B-86DF-D013EA862D88}"/>
              </a:ext>
            </a:extLst>
          </p:cNvPr>
          <p:cNvSpPr>
            <a:spLocks noGrp="1"/>
          </p:cNvSpPr>
          <p:nvPr>
            <p:ph type="title"/>
          </p:nvPr>
        </p:nvSpPr>
        <p:spPr/>
        <p:txBody>
          <a:bodyPr/>
          <a:lstStyle/>
          <a:p>
            <a:r>
              <a:rPr lang="en-US" dirty="0"/>
              <a:t>WIOA Focus </a:t>
            </a:r>
          </a:p>
        </p:txBody>
      </p:sp>
      <p:sp>
        <p:nvSpPr>
          <p:cNvPr id="3" name="Content Placeholder 2">
            <a:extLst>
              <a:ext uri="{FF2B5EF4-FFF2-40B4-BE49-F238E27FC236}">
                <a16:creationId xmlns:a16="http://schemas.microsoft.com/office/drawing/2014/main" id="{A463321C-C5AF-4BB2-B740-C48F09E63415}"/>
              </a:ext>
            </a:extLst>
          </p:cNvPr>
          <p:cNvSpPr>
            <a:spLocks noGrp="1"/>
          </p:cNvSpPr>
          <p:nvPr>
            <p:ph sz="half" idx="2"/>
          </p:nvPr>
        </p:nvSpPr>
        <p:spPr>
          <a:xfrm>
            <a:off x="237744" y="1297050"/>
            <a:ext cx="4040188" cy="4727829"/>
          </a:xfrm>
        </p:spPr>
        <p:txBody>
          <a:bodyPr>
            <a:noAutofit/>
          </a:bodyPr>
          <a:lstStyle/>
          <a:p>
            <a:pPr algn="ctr"/>
            <a:r>
              <a:rPr lang="en-US" dirty="0"/>
              <a:t>Displace homemakers</a:t>
            </a:r>
          </a:p>
          <a:p>
            <a:pPr algn="ctr"/>
            <a:r>
              <a:rPr lang="en-US" dirty="0"/>
              <a:t>English language learners</a:t>
            </a:r>
          </a:p>
          <a:p>
            <a:pPr algn="ctr"/>
            <a:r>
              <a:rPr lang="en-US" dirty="0"/>
              <a:t>Exhausting Temporary Assistance to Needy Families (TANF) benefits within two years</a:t>
            </a:r>
          </a:p>
          <a:p>
            <a:pPr algn="ctr"/>
            <a:r>
              <a:rPr lang="en-US" dirty="0"/>
              <a:t>Formerly incarcerated individuals </a:t>
            </a:r>
          </a:p>
          <a:p>
            <a:pPr algn="ctr"/>
            <a:r>
              <a:rPr lang="en-US" dirty="0"/>
              <a:t>Homeless individual, homeless children, youth or runaway youth</a:t>
            </a:r>
          </a:p>
        </p:txBody>
      </p:sp>
      <p:sp>
        <p:nvSpPr>
          <p:cNvPr id="7" name="Content Placeholder 6">
            <a:extLst>
              <a:ext uri="{FF2B5EF4-FFF2-40B4-BE49-F238E27FC236}">
                <a16:creationId xmlns:a16="http://schemas.microsoft.com/office/drawing/2014/main" id="{27D95F9A-3D81-4BF1-A618-795FE0D3C169}"/>
              </a:ext>
            </a:extLst>
          </p:cNvPr>
          <p:cNvSpPr>
            <a:spLocks noGrp="1"/>
          </p:cNvSpPr>
          <p:nvPr>
            <p:ph sz="quarter" idx="4"/>
          </p:nvPr>
        </p:nvSpPr>
        <p:spPr>
          <a:xfrm>
            <a:off x="4645025" y="1297051"/>
            <a:ext cx="4041775" cy="4829112"/>
          </a:xfrm>
        </p:spPr>
        <p:txBody>
          <a:bodyPr>
            <a:normAutofit/>
          </a:bodyPr>
          <a:lstStyle/>
          <a:p>
            <a:r>
              <a:rPr lang="en-US" dirty="0"/>
              <a:t>Long term unemployed</a:t>
            </a:r>
          </a:p>
          <a:p>
            <a:r>
              <a:rPr lang="en-US" dirty="0"/>
              <a:t>Low income</a:t>
            </a:r>
          </a:p>
          <a:p>
            <a:r>
              <a:rPr lang="en-US" dirty="0"/>
              <a:t>Migrant and seasonal farm workers</a:t>
            </a:r>
          </a:p>
          <a:p>
            <a:r>
              <a:rPr lang="en-US" dirty="0"/>
              <a:t>Individuals with disabilities</a:t>
            </a:r>
          </a:p>
          <a:p>
            <a:r>
              <a:rPr lang="en-US" dirty="0"/>
              <a:t>Single parents</a:t>
            </a:r>
          </a:p>
          <a:p>
            <a:r>
              <a:rPr lang="en-US" dirty="0"/>
              <a:t>Youth in foster care</a:t>
            </a:r>
          </a:p>
          <a:p>
            <a:pPr marL="0" indent="0">
              <a:buNone/>
            </a:pPr>
            <a:endParaRPr lang="en-US" dirty="0"/>
          </a:p>
        </p:txBody>
      </p:sp>
      <p:sp>
        <p:nvSpPr>
          <p:cNvPr id="4" name="Slide Number Placeholder 3">
            <a:extLst>
              <a:ext uri="{FF2B5EF4-FFF2-40B4-BE49-F238E27FC236}">
                <a16:creationId xmlns:a16="http://schemas.microsoft.com/office/drawing/2014/main" id="{EC5FBA2E-5F2F-40B2-9F3F-70F17E656EF8}"/>
              </a:ext>
              <a:ext uri="{C183D7F6-B498-43B3-948B-1728B52AA6E4}">
                <adec:decorative xmlns:adec="http://schemas.microsoft.com/office/drawing/2017/decorative" val="1"/>
              </a:ext>
            </a:extLst>
          </p:cNvPr>
          <p:cNvSpPr>
            <a:spLocks noGrp="1"/>
          </p:cNvSpPr>
          <p:nvPr>
            <p:ph type="sldNum" sz="quarter" idx="12"/>
          </p:nvPr>
        </p:nvSpPr>
        <p:spPr/>
        <p:txBody>
          <a:bodyPr/>
          <a:lstStyle/>
          <a:p>
            <a:fld id="{078AA309-8C80-B544-8D0C-6E2421A4D394}" type="slidenum">
              <a:rPr lang="en-US" smtClean="0"/>
              <a:pPr/>
              <a:t>9</a:t>
            </a:fld>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1" y="4636832"/>
            <a:ext cx="1904237" cy="1498000"/>
          </a:xfrm>
          <a:prstGeom prst="rect">
            <a:avLst/>
          </a:prstGeom>
        </p:spPr>
      </p:pic>
    </p:spTree>
    <p:extLst>
      <p:ext uri="{BB962C8B-B14F-4D97-AF65-F5344CB8AC3E}">
        <p14:creationId xmlns:p14="http://schemas.microsoft.com/office/powerpoint/2010/main" val="3082202851"/>
      </p:ext>
    </p:extLst>
  </p:cSld>
  <p:clrMapOvr>
    <a:masterClrMapping/>
  </p:clrMapOvr>
</p:sld>
</file>

<file path=ppt/theme/theme1.xml><?xml version="1.0" encoding="utf-8"?>
<a:theme xmlns:a="http://schemas.openxmlformats.org/drawingml/2006/main" name="Office 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3FE5A64C10FD4C9A9BDB3747FBD361" ma:contentTypeVersion="8" ma:contentTypeDescription="Create a new document." ma:contentTypeScope="" ma:versionID="564b8e3b1537c54f021b69af0d83fd11">
  <xsd:schema xmlns:xsd="http://www.w3.org/2001/XMLSchema" xmlns:xs="http://www.w3.org/2001/XMLSchema" xmlns:p="http://schemas.microsoft.com/office/2006/metadata/properties" xmlns:ns3="5a438c2f-d9df-482f-b3aa-a59a1801312a" xmlns:ns4="5482affc-1770-4cec-a136-70bffb7143b7" targetNamespace="http://schemas.microsoft.com/office/2006/metadata/properties" ma:root="true" ma:fieldsID="3fdb02c680267c248eeca9af761e1aa0" ns3:_="" ns4:_="">
    <xsd:import namespace="5a438c2f-d9df-482f-b3aa-a59a1801312a"/>
    <xsd:import namespace="5482affc-1770-4cec-a136-70bffb7143b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38c2f-d9df-482f-b3aa-a59a1801312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82affc-1770-4cec-a136-70bffb7143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5B280C-FD74-4B3C-A3D7-7077DE5504D7}">
  <ds:schemaRefs>
    <ds:schemaRef ds:uri="http://schemas.microsoft.com/office/2006/documentManagement/types"/>
    <ds:schemaRef ds:uri="5482affc-1770-4cec-a136-70bffb7143b7"/>
    <ds:schemaRef ds:uri="http://schemas.openxmlformats.org/package/2006/metadata/core-properties"/>
    <ds:schemaRef ds:uri="http://purl.org/dc/terms/"/>
    <ds:schemaRef ds:uri="http://purl.org/dc/elements/1.1/"/>
    <ds:schemaRef ds:uri="http://www.w3.org/XML/1998/namespace"/>
    <ds:schemaRef ds:uri="http://purl.org/dc/dcmitype/"/>
    <ds:schemaRef ds:uri="http://schemas.microsoft.com/office/infopath/2007/PartnerControls"/>
    <ds:schemaRef ds:uri="5a438c2f-d9df-482f-b3aa-a59a1801312a"/>
    <ds:schemaRef ds:uri="http://schemas.microsoft.com/office/2006/metadata/properties"/>
  </ds:schemaRefs>
</ds:datastoreItem>
</file>

<file path=customXml/itemProps2.xml><?xml version="1.0" encoding="utf-8"?>
<ds:datastoreItem xmlns:ds="http://schemas.openxmlformats.org/officeDocument/2006/customXml" ds:itemID="{EE5E8F42-9613-4D37-9364-258A1DA36E3E}">
  <ds:schemaRefs>
    <ds:schemaRef ds:uri="http://schemas.microsoft.com/sharepoint/v3/contenttype/forms"/>
  </ds:schemaRefs>
</ds:datastoreItem>
</file>

<file path=customXml/itemProps3.xml><?xml version="1.0" encoding="utf-8"?>
<ds:datastoreItem xmlns:ds="http://schemas.openxmlformats.org/officeDocument/2006/customXml" ds:itemID="{38B5BF55-F5B4-4690-99C9-8F91B545F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38c2f-d9df-482f-b3aa-a59a1801312a"/>
    <ds:schemaRef ds:uri="5482affc-1770-4cec-a136-70bffb7143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540</TotalTime>
  <Words>2582</Words>
  <Application>Microsoft Office PowerPoint</Application>
  <PresentationFormat>On-screen Show (4:3)</PresentationFormat>
  <Paragraphs>355</Paragraphs>
  <Slides>29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Rounded MT Bold</vt:lpstr>
      <vt:lpstr>Calibri</vt:lpstr>
      <vt:lpstr>News Gothic MT</vt:lpstr>
      <vt:lpstr>Wingdings</vt:lpstr>
      <vt:lpstr>Office Theme</vt:lpstr>
      <vt:lpstr>WIOA Staff Orientation</vt:lpstr>
      <vt:lpstr>WIOA Partners</vt:lpstr>
      <vt:lpstr>WIOA: Working Together To Support Clients</vt:lpstr>
      <vt:lpstr>  WIOA – What ? </vt:lpstr>
      <vt:lpstr>WIOA - WHY? </vt:lpstr>
      <vt:lpstr>WIOA – WHY?</vt:lpstr>
      <vt:lpstr>WIOA - How?</vt:lpstr>
      <vt:lpstr>WIOA Partner Principles </vt:lpstr>
      <vt:lpstr>WIOA Focus </vt:lpstr>
      <vt:lpstr>WIOA Core Partner Outcomes</vt:lpstr>
      <vt:lpstr>Division of Employment and Training (DET) Services and Programs</vt:lpstr>
      <vt:lpstr>Division of Employment and Training (DET) Services and Programs contd..</vt:lpstr>
      <vt:lpstr>Division of Employment and Training (DET) Youth Programs</vt:lpstr>
      <vt:lpstr>Division of Vocational Rehabilitation (DVR)</vt:lpstr>
      <vt:lpstr>Division of Unemployment Insurance</vt:lpstr>
      <vt:lpstr>WIOA – Criminal Justice</vt:lpstr>
      <vt:lpstr>Delaware Division of Social Services Supports</vt:lpstr>
      <vt:lpstr>Delaware Division of Social Services </vt:lpstr>
      <vt:lpstr>Delaware Division of Social Services Continued </vt:lpstr>
      <vt:lpstr>Division of Libraries</vt:lpstr>
      <vt:lpstr>Division of Small Businesses</vt:lpstr>
      <vt:lpstr>Adult and Prison Education</vt:lpstr>
      <vt:lpstr>Career and Technical Education</vt:lpstr>
      <vt:lpstr>Division for the Visually Impaired</vt:lpstr>
      <vt:lpstr>Delaware State Housing Authority</vt:lpstr>
      <vt:lpstr>Telamon -TRC</vt:lpstr>
      <vt:lpstr>Wilmington Job Corps</vt:lpstr>
      <vt:lpstr>WIOA Partner Common Responsibilities </vt:lpstr>
      <vt:lpstr>WIOA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Whelan</dc:creator>
  <cp:lastModifiedBy>Hope Ellsworth</cp:lastModifiedBy>
  <cp:revision>49</cp:revision>
  <cp:lastPrinted>2021-01-20T13:53:38Z</cp:lastPrinted>
  <dcterms:created xsi:type="dcterms:W3CDTF">2021-01-18T18:32:39Z</dcterms:created>
  <dcterms:modified xsi:type="dcterms:W3CDTF">2021-03-31T12:51:55Z</dcterms:modified>
</cp:coreProperties>
</file>