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8" r:id="rId2"/>
  </p:sldMasterIdLst>
  <p:notesMasterIdLst>
    <p:notesMasterId r:id="rId35"/>
  </p:notesMasterIdLst>
  <p:handoutMasterIdLst>
    <p:handoutMasterId r:id="rId36"/>
  </p:handoutMasterIdLst>
  <p:sldIdLst>
    <p:sldId id="332" r:id="rId3"/>
    <p:sldId id="333" r:id="rId4"/>
    <p:sldId id="334" r:id="rId5"/>
    <p:sldId id="335" r:id="rId6"/>
    <p:sldId id="288" r:id="rId7"/>
    <p:sldId id="336" r:id="rId8"/>
    <p:sldId id="331" r:id="rId9"/>
    <p:sldId id="277" r:id="rId10"/>
    <p:sldId id="315" r:id="rId11"/>
    <p:sldId id="278" r:id="rId12"/>
    <p:sldId id="276" r:id="rId13"/>
    <p:sldId id="273" r:id="rId14"/>
    <p:sldId id="301" r:id="rId15"/>
    <p:sldId id="302" r:id="rId16"/>
    <p:sldId id="303" r:id="rId17"/>
    <p:sldId id="304" r:id="rId18"/>
    <p:sldId id="305" r:id="rId19"/>
    <p:sldId id="325" r:id="rId20"/>
    <p:sldId id="327" r:id="rId21"/>
    <p:sldId id="328" r:id="rId22"/>
    <p:sldId id="329" r:id="rId23"/>
    <p:sldId id="326" r:id="rId24"/>
    <p:sldId id="300" r:id="rId25"/>
    <p:sldId id="319" r:id="rId26"/>
    <p:sldId id="320" r:id="rId27"/>
    <p:sldId id="321" r:id="rId28"/>
    <p:sldId id="322" r:id="rId29"/>
    <p:sldId id="323" r:id="rId30"/>
    <p:sldId id="299" r:id="rId31"/>
    <p:sldId id="311" r:id="rId32"/>
    <p:sldId id="298" r:id="rId33"/>
    <p:sldId id="324" r:id="rId34"/>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680"/>
    <a:srgbClr val="8585FF"/>
    <a:srgbClr val="377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26" autoAdjust="0"/>
    <p:restoredTop sz="75930" autoAdjust="0"/>
  </p:normalViewPr>
  <p:slideViewPr>
    <p:cSldViewPr snapToGrid="0">
      <p:cViewPr varScale="1">
        <p:scale>
          <a:sx n="34" d="100"/>
          <a:sy n="34" d="100"/>
        </p:scale>
        <p:origin x="1284" y="54"/>
      </p:cViewPr>
      <p:guideLst>
        <p:guide orient="horz" pos="2160"/>
        <p:guide pos="3840"/>
      </p:guideLst>
    </p:cSldViewPr>
  </p:slideViewPr>
  <p:outlineViewPr>
    <p:cViewPr>
      <p:scale>
        <a:sx n="33" d="100"/>
        <a:sy n="33" d="100"/>
      </p:scale>
      <p:origin x="0" y="-41232"/>
    </p:cViewPr>
  </p:outlineViewPr>
  <p:notesTextViewPr>
    <p:cViewPr>
      <p:scale>
        <a:sx n="1" d="1"/>
        <a:sy n="1" d="1"/>
      </p:scale>
      <p:origin x="0" y="0"/>
    </p:cViewPr>
  </p:notesTextViewPr>
  <p:notesViewPr>
    <p:cSldViewPr snapToGrid="0" showGuides="1">
      <p:cViewPr>
        <p:scale>
          <a:sx n="100" d="100"/>
          <a:sy n="100" d="100"/>
        </p:scale>
        <p:origin x="2400" y="-118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t>10/6/2018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dirty="0"/>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t>10/6/2018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dirty="0"/>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Shannon</a:t>
            </a:r>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dirty="0"/>
          </a:p>
        </p:txBody>
      </p:sp>
    </p:spTree>
    <p:extLst>
      <p:ext uri="{BB962C8B-B14F-4D97-AF65-F5344CB8AC3E}">
        <p14:creationId xmlns:p14="http://schemas.microsoft.com/office/powerpoint/2010/main" val="2465820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Doug</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10</a:t>
            </a:fld>
            <a:endParaRPr lang="en-US" dirty="0"/>
          </a:p>
        </p:txBody>
      </p:sp>
    </p:spTree>
    <p:extLst>
      <p:ext uri="{BB962C8B-B14F-4D97-AF65-F5344CB8AC3E}">
        <p14:creationId xmlns:p14="http://schemas.microsoft.com/office/powerpoint/2010/main" val="2450949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Doug</a:t>
            </a:r>
          </a:p>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BBD350-A9A6-4FFB-B938-9366BC1CD5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9759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1">
                    <a:lumMod val="50000"/>
                  </a:schemeClr>
                </a:solidFill>
              </a:rPr>
              <a:t>Lou</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BBD350-A9A6-4FFB-B938-9366BC1CD5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362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Doug</a:t>
            </a:r>
          </a:p>
          <a:p>
            <a:endParaRPr lang="en-US" b="1" dirty="0">
              <a:solidFill>
                <a:schemeClr val="accent1">
                  <a:lumMod val="50000"/>
                </a:schemeClr>
              </a:solidFill>
            </a:endParaRPr>
          </a:p>
        </p:txBody>
      </p:sp>
      <p:sp>
        <p:nvSpPr>
          <p:cNvPr id="4" name="Slide Number Placeholder 3"/>
          <p:cNvSpPr>
            <a:spLocks noGrp="1"/>
          </p:cNvSpPr>
          <p:nvPr>
            <p:ph type="sldNum" sz="quarter" idx="10"/>
          </p:nvPr>
        </p:nvSpPr>
        <p:spPr/>
        <p:txBody>
          <a:bodyPr/>
          <a:lstStyle/>
          <a:p>
            <a:fld id="{1B9A179D-2D27-49E2-B022-8EDDA2EFE682}" type="slidenum">
              <a:rPr lang="en-US" smtClean="0"/>
              <a:t>13</a:t>
            </a:fld>
            <a:endParaRPr lang="en-US" dirty="0"/>
          </a:p>
        </p:txBody>
      </p:sp>
    </p:spTree>
    <p:extLst>
      <p:ext uri="{BB962C8B-B14F-4D97-AF65-F5344CB8AC3E}">
        <p14:creationId xmlns:p14="http://schemas.microsoft.com/office/powerpoint/2010/main" val="1151378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Doug</a:t>
            </a:r>
          </a:p>
          <a:p>
            <a:endParaRPr lang="en-US" dirty="0">
              <a:solidFill>
                <a:schemeClr val="accent1">
                  <a:lumMod val="50000"/>
                </a:schemeClr>
              </a:solidFill>
            </a:endParaRPr>
          </a:p>
        </p:txBody>
      </p:sp>
      <p:sp>
        <p:nvSpPr>
          <p:cNvPr id="4" name="Slide Number Placeholder 3"/>
          <p:cNvSpPr>
            <a:spLocks noGrp="1"/>
          </p:cNvSpPr>
          <p:nvPr>
            <p:ph type="sldNum" sz="quarter" idx="10"/>
          </p:nvPr>
        </p:nvSpPr>
        <p:spPr/>
        <p:txBody>
          <a:bodyPr/>
          <a:lstStyle/>
          <a:p>
            <a:fld id="{1B9A179D-2D27-49E2-B022-8EDDA2EFE682}" type="slidenum">
              <a:rPr lang="en-US" smtClean="0"/>
              <a:t>14</a:t>
            </a:fld>
            <a:endParaRPr lang="en-US" dirty="0"/>
          </a:p>
        </p:txBody>
      </p:sp>
    </p:spTree>
    <p:extLst>
      <p:ext uri="{BB962C8B-B14F-4D97-AF65-F5344CB8AC3E}">
        <p14:creationId xmlns:p14="http://schemas.microsoft.com/office/powerpoint/2010/main" val="3623828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Doug</a:t>
            </a:r>
          </a:p>
        </p:txBody>
      </p:sp>
      <p:sp>
        <p:nvSpPr>
          <p:cNvPr id="4" name="Slide Number Placeholder 3"/>
          <p:cNvSpPr>
            <a:spLocks noGrp="1"/>
          </p:cNvSpPr>
          <p:nvPr>
            <p:ph type="sldNum" sz="quarter" idx="10"/>
          </p:nvPr>
        </p:nvSpPr>
        <p:spPr/>
        <p:txBody>
          <a:bodyPr/>
          <a:lstStyle/>
          <a:p>
            <a:fld id="{1B9A179D-2D27-49E2-B022-8EDDA2EFE682}" type="slidenum">
              <a:rPr lang="en-US" smtClean="0"/>
              <a:t>15</a:t>
            </a:fld>
            <a:endParaRPr lang="en-US" dirty="0"/>
          </a:p>
        </p:txBody>
      </p:sp>
    </p:spTree>
    <p:extLst>
      <p:ext uri="{BB962C8B-B14F-4D97-AF65-F5344CB8AC3E}">
        <p14:creationId xmlns:p14="http://schemas.microsoft.com/office/powerpoint/2010/main" val="4273137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Doug</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16</a:t>
            </a:fld>
            <a:endParaRPr lang="en-US" dirty="0"/>
          </a:p>
        </p:txBody>
      </p:sp>
    </p:spTree>
    <p:extLst>
      <p:ext uri="{BB962C8B-B14F-4D97-AF65-F5344CB8AC3E}">
        <p14:creationId xmlns:p14="http://schemas.microsoft.com/office/powerpoint/2010/main" val="2608458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Doug</a:t>
            </a:r>
          </a:p>
        </p:txBody>
      </p:sp>
      <p:sp>
        <p:nvSpPr>
          <p:cNvPr id="4" name="Slide Number Placeholder 3"/>
          <p:cNvSpPr>
            <a:spLocks noGrp="1"/>
          </p:cNvSpPr>
          <p:nvPr>
            <p:ph type="sldNum" sz="quarter" idx="10"/>
          </p:nvPr>
        </p:nvSpPr>
        <p:spPr/>
        <p:txBody>
          <a:bodyPr/>
          <a:lstStyle/>
          <a:p>
            <a:fld id="{1B9A179D-2D27-49E2-B022-8EDDA2EFE682}" type="slidenum">
              <a:rPr lang="en-US" smtClean="0"/>
              <a:t>17</a:t>
            </a:fld>
            <a:endParaRPr lang="en-US" dirty="0"/>
          </a:p>
        </p:txBody>
      </p:sp>
    </p:spTree>
    <p:extLst>
      <p:ext uri="{BB962C8B-B14F-4D97-AF65-F5344CB8AC3E}">
        <p14:creationId xmlns:p14="http://schemas.microsoft.com/office/powerpoint/2010/main" val="3849162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Meera</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18</a:t>
            </a:fld>
            <a:endParaRPr lang="en-US" dirty="0"/>
          </a:p>
        </p:txBody>
      </p:sp>
    </p:spTree>
    <p:extLst>
      <p:ext uri="{BB962C8B-B14F-4D97-AF65-F5344CB8AC3E}">
        <p14:creationId xmlns:p14="http://schemas.microsoft.com/office/powerpoint/2010/main" val="1021262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Meera</a:t>
            </a:r>
          </a:p>
        </p:txBody>
      </p:sp>
      <p:sp>
        <p:nvSpPr>
          <p:cNvPr id="4" name="Slide Number Placeholder 3"/>
          <p:cNvSpPr>
            <a:spLocks noGrp="1"/>
          </p:cNvSpPr>
          <p:nvPr>
            <p:ph type="sldNum" sz="quarter" idx="10"/>
          </p:nvPr>
        </p:nvSpPr>
        <p:spPr/>
        <p:txBody>
          <a:bodyPr/>
          <a:lstStyle/>
          <a:p>
            <a:fld id="{1B9A179D-2D27-49E2-B022-8EDDA2EFE682}" type="slidenum">
              <a:rPr lang="en-US" smtClean="0"/>
              <a:t>19</a:t>
            </a:fld>
            <a:endParaRPr lang="en-US" dirty="0"/>
          </a:p>
        </p:txBody>
      </p:sp>
    </p:spTree>
    <p:extLst>
      <p:ext uri="{BB962C8B-B14F-4D97-AF65-F5344CB8AC3E}">
        <p14:creationId xmlns:p14="http://schemas.microsoft.com/office/powerpoint/2010/main" val="3904619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Shannon</a:t>
            </a:r>
          </a:p>
        </p:txBody>
      </p:sp>
      <p:sp>
        <p:nvSpPr>
          <p:cNvPr id="4" name="Slide Number Placeholder 3"/>
          <p:cNvSpPr>
            <a:spLocks noGrp="1"/>
          </p:cNvSpPr>
          <p:nvPr>
            <p:ph type="sldNum" sz="quarter" idx="10"/>
          </p:nvPr>
        </p:nvSpPr>
        <p:spPr/>
        <p:txBody>
          <a:bodyPr/>
          <a:lstStyle/>
          <a:p>
            <a:fld id="{1B9A179D-2D27-49E2-B022-8EDDA2EFE682}" type="slidenum">
              <a:rPr lang="en-US" smtClean="0"/>
              <a:t>2</a:t>
            </a:fld>
            <a:endParaRPr lang="en-US" dirty="0"/>
          </a:p>
        </p:txBody>
      </p:sp>
    </p:spTree>
    <p:extLst>
      <p:ext uri="{BB962C8B-B14F-4D97-AF65-F5344CB8AC3E}">
        <p14:creationId xmlns:p14="http://schemas.microsoft.com/office/powerpoint/2010/main" val="293178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Meera</a:t>
            </a:r>
          </a:p>
        </p:txBody>
      </p:sp>
      <p:sp>
        <p:nvSpPr>
          <p:cNvPr id="4" name="Slide Number Placeholder 3"/>
          <p:cNvSpPr>
            <a:spLocks noGrp="1"/>
          </p:cNvSpPr>
          <p:nvPr>
            <p:ph type="sldNum" sz="quarter" idx="10"/>
          </p:nvPr>
        </p:nvSpPr>
        <p:spPr/>
        <p:txBody>
          <a:bodyPr/>
          <a:lstStyle/>
          <a:p>
            <a:fld id="{1B9A179D-2D27-49E2-B022-8EDDA2EFE682}" type="slidenum">
              <a:rPr lang="en-US" smtClean="0"/>
              <a:t>20</a:t>
            </a:fld>
            <a:endParaRPr lang="en-US" dirty="0"/>
          </a:p>
        </p:txBody>
      </p:sp>
    </p:spTree>
    <p:extLst>
      <p:ext uri="{BB962C8B-B14F-4D97-AF65-F5344CB8AC3E}">
        <p14:creationId xmlns:p14="http://schemas.microsoft.com/office/powerpoint/2010/main" val="1016385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Merra</a:t>
            </a:r>
          </a:p>
        </p:txBody>
      </p:sp>
      <p:sp>
        <p:nvSpPr>
          <p:cNvPr id="4" name="Slide Number Placeholder 3"/>
          <p:cNvSpPr>
            <a:spLocks noGrp="1"/>
          </p:cNvSpPr>
          <p:nvPr>
            <p:ph type="sldNum" sz="quarter" idx="10"/>
          </p:nvPr>
        </p:nvSpPr>
        <p:spPr/>
        <p:txBody>
          <a:bodyPr/>
          <a:lstStyle/>
          <a:p>
            <a:fld id="{1B9A179D-2D27-49E2-B022-8EDDA2EFE682}" type="slidenum">
              <a:rPr lang="en-US" smtClean="0"/>
              <a:t>21</a:t>
            </a:fld>
            <a:endParaRPr lang="en-US" dirty="0"/>
          </a:p>
        </p:txBody>
      </p:sp>
    </p:spTree>
    <p:extLst>
      <p:ext uri="{BB962C8B-B14F-4D97-AF65-F5344CB8AC3E}">
        <p14:creationId xmlns:p14="http://schemas.microsoft.com/office/powerpoint/2010/main" val="2581966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Lou</a:t>
            </a:r>
          </a:p>
          <a:p>
            <a:endParaRPr lang="en-US" dirty="0"/>
          </a:p>
          <a:p>
            <a:r>
              <a:rPr lang="en-US" dirty="0"/>
              <a:t>These are generalized model and examples and not to be considered accurate for all AJCs. You may have different examples from your area or you may see some of the examples belonging in different columns – the most important thing is that the partners come to an understanding of where they are and discuss what if any movement they want to have along the continuum.</a:t>
            </a:r>
          </a:p>
        </p:txBody>
      </p:sp>
      <p:sp>
        <p:nvSpPr>
          <p:cNvPr id="4" name="Slide Number Placeholder 3"/>
          <p:cNvSpPr>
            <a:spLocks noGrp="1"/>
          </p:cNvSpPr>
          <p:nvPr>
            <p:ph type="sldNum" sz="quarter" idx="10"/>
          </p:nvPr>
        </p:nvSpPr>
        <p:spPr/>
        <p:txBody>
          <a:bodyPr/>
          <a:lstStyle/>
          <a:p>
            <a:fld id="{1B9A179D-2D27-49E2-B022-8EDDA2EFE682}" type="slidenum">
              <a:rPr lang="en-US" smtClean="0"/>
              <a:t>23</a:t>
            </a:fld>
            <a:endParaRPr lang="en-US" dirty="0"/>
          </a:p>
        </p:txBody>
      </p:sp>
    </p:spTree>
    <p:extLst>
      <p:ext uri="{BB962C8B-B14F-4D97-AF65-F5344CB8AC3E}">
        <p14:creationId xmlns:p14="http://schemas.microsoft.com/office/powerpoint/2010/main" val="2120989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Lou</a:t>
            </a:r>
          </a:p>
          <a:p>
            <a:endParaRPr lang="en-US" dirty="0"/>
          </a:p>
          <a:p>
            <a:r>
              <a:rPr lang="en-US" dirty="0"/>
              <a:t>Some states are comparing the rates they have from assessment providers to make sure they are paying the same amounts for the same assessments.</a:t>
            </a:r>
          </a:p>
          <a:p>
            <a:endParaRPr lang="en-US" dirty="0"/>
          </a:p>
          <a:p>
            <a:r>
              <a:rPr lang="en-US" dirty="0"/>
              <a:t>Some Adult Basic Ed programs have capacity to do more than they are now and some are at full capacity for testing.</a:t>
            </a:r>
          </a:p>
          <a:p>
            <a:endParaRPr lang="en-US" dirty="0"/>
          </a:p>
          <a:p>
            <a:r>
              <a:rPr lang="en-US" dirty="0"/>
              <a:t>VR often requires specific assessments but their clients can often benefit from standard assessments.</a:t>
            </a:r>
          </a:p>
        </p:txBody>
      </p:sp>
      <p:sp>
        <p:nvSpPr>
          <p:cNvPr id="4" name="Slide Number Placeholder 3"/>
          <p:cNvSpPr>
            <a:spLocks noGrp="1"/>
          </p:cNvSpPr>
          <p:nvPr>
            <p:ph type="sldNum" sz="quarter" idx="10"/>
          </p:nvPr>
        </p:nvSpPr>
        <p:spPr/>
        <p:txBody>
          <a:bodyPr/>
          <a:lstStyle/>
          <a:p>
            <a:fld id="{1B9A179D-2D27-49E2-B022-8EDDA2EFE682}" type="slidenum">
              <a:rPr lang="en-US" smtClean="0"/>
              <a:t>24</a:t>
            </a:fld>
            <a:endParaRPr lang="en-US" dirty="0"/>
          </a:p>
        </p:txBody>
      </p:sp>
    </p:spTree>
    <p:extLst>
      <p:ext uri="{BB962C8B-B14F-4D97-AF65-F5344CB8AC3E}">
        <p14:creationId xmlns:p14="http://schemas.microsoft.com/office/powerpoint/2010/main" val="3460297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mn-lt"/>
                <a:ea typeface="+mn-ea"/>
                <a:cs typeface="+mn-cs"/>
              </a:rPr>
              <a:t>Lou</a:t>
            </a:r>
          </a:p>
          <a:p>
            <a:endParaRPr lang="en-US" i="1" dirty="0"/>
          </a:p>
          <a:p>
            <a:endParaRPr lang="en-US" i="1" dirty="0"/>
          </a:p>
          <a:p>
            <a:r>
              <a:rPr lang="en-US" i="1" dirty="0"/>
              <a:t>Career Services. WIOA authorizes “career services” for adults and dislocated workers, rather than “core” and “intensive” services, as authorized by WIA. There are three types of “career services” </a:t>
            </a:r>
          </a:p>
          <a:p>
            <a:pPr marL="228600" indent="-228600">
              <a:buFont typeface="+mj-lt"/>
              <a:buAutoNum type="arabicPeriod"/>
            </a:pPr>
            <a:r>
              <a:rPr lang="en-US" i="1" dirty="0"/>
              <a:t> basic career services (examples)</a:t>
            </a:r>
          </a:p>
          <a:p>
            <a:pPr marL="628650" lvl="1" indent="-171450">
              <a:buFont typeface="Arial" panose="020B0604020202020204" pitchFamily="34" charset="0"/>
              <a:buChar char="•"/>
            </a:pPr>
            <a:r>
              <a:rPr lang="en-US" dirty="0"/>
              <a:t>Initial assessment of skill levels including literacy, numeracy, and English language proficiency, as well as aptitudes, abilities (including skills gaps), </a:t>
            </a:r>
          </a:p>
          <a:p>
            <a:pPr marL="628650" lvl="1" indent="-171450">
              <a:buFont typeface="Arial" panose="020B0604020202020204" pitchFamily="34" charset="0"/>
              <a:buChar char="•"/>
            </a:pPr>
            <a:r>
              <a:rPr lang="en-US" dirty="0"/>
              <a:t>Supportive service needs; </a:t>
            </a:r>
          </a:p>
          <a:p>
            <a:pPr marL="628650" lvl="1" indent="-171450">
              <a:buFont typeface="Arial" panose="020B0604020202020204" pitchFamily="34" charset="0"/>
              <a:buChar char="•"/>
            </a:pPr>
            <a:r>
              <a:rPr lang="en-US" dirty="0"/>
              <a:t>Labor exchange services, </a:t>
            </a:r>
          </a:p>
          <a:p>
            <a:pPr marL="628650" lvl="1" indent="-171450">
              <a:buFont typeface="Arial" panose="020B0604020202020204" pitchFamily="34" charset="0"/>
              <a:buChar char="•"/>
            </a:pPr>
            <a:r>
              <a:rPr lang="en-US" dirty="0"/>
              <a:t>Provision of referrals to and coordination of activities with other programs and services, including those within the one-stop delivery system</a:t>
            </a:r>
          </a:p>
          <a:p>
            <a:pPr marL="228600" indent="-228600">
              <a:buFont typeface="+mj-lt"/>
              <a:buAutoNum type="arabicPeriod"/>
            </a:pPr>
            <a:r>
              <a:rPr lang="en-US" i="1" dirty="0"/>
              <a:t>individualized career services,  </a:t>
            </a:r>
          </a:p>
          <a:p>
            <a:pPr marL="685800" lvl="1" indent="-228600">
              <a:buFont typeface="Arial" panose="020B0604020202020204" pitchFamily="34" charset="0"/>
              <a:buChar char="•"/>
            </a:pPr>
            <a:r>
              <a:rPr lang="en-US" dirty="0"/>
              <a:t>Comprehensive and specialized assessments </a:t>
            </a:r>
          </a:p>
          <a:p>
            <a:pPr marL="685800" lvl="1" indent="-228600">
              <a:buFont typeface="Arial" panose="020B0604020202020204" pitchFamily="34" charset="0"/>
              <a:buChar char="•"/>
            </a:pPr>
            <a:r>
              <a:rPr lang="en-US" dirty="0"/>
              <a:t>Development of an individual employment plan</a:t>
            </a:r>
          </a:p>
          <a:p>
            <a:pPr marL="685800" lvl="1" indent="-228600">
              <a:buFont typeface="Arial" panose="020B0604020202020204" pitchFamily="34" charset="0"/>
              <a:buChar char="•"/>
            </a:pPr>
            <a:r>
              <a:rPr lang="en-US" i="1" dirty="0"/>
              <a:t>Career Planning</a:t>
            </a:r>
          </a:p>
          <a:p>
            <a:pPr marL="685800" lvl="1" indent="-228600">
              <a:buFont typeface="Arial" panose="020B0604020202020204" pitchFamily="34" charset="0"/>
              <a:buChar char="•"/>
            </a:pPr>
            <a:endParaRPr lang="en-US" i="1" dirty="0"/>
          </a:p>
          <a:p>
            <a:pPr marL="228600" indent="-228600">
              <a:buFont typeface="+mj-lt"/>
              <a:buAutoNum type="arabicPeriod"/>
            </a:pPr>
            <a:r>
              <a:rPr lang="en-US" i="1" dirty="0"/>
              <a:t>follow-up services. </a:t>
            </a:r>
          </a:p>
          <a:p>
            <a:pPr marL="228600" indent="-228600">
              <a:buFont typeface="+mj-lt"/>
              <a:buAutoNum type="arabicPeriod"/>
            </a:pPr>
            <a:endParaRPr lang="en-US" i="1" dirty="0"/>
          </a:p>
          <a:p>
            <a:r>
              <a:rPr lang="en-US" i="1" dirty="0"/>
              <a:t>These services can be provided in any order; there is no sequence requirement for these services. Career services under this approach provide local areas and service providers with flexibility to target services to the needs of the customer. </a:t>
            </a:r>
          </a:p>
        </p:txBody>
      </p:sp>
      <p:sp>
        <p:nvSpPr>
          <p:cNvPr id="4" name="Slide Number Placeholder 3"/>
          <p:cNvSpPr>
            <a:spLocks noGrp="1"/>
          </p:cNvSpPr>
          <p:nvPr>
            <p:ph type="sldNum" sz="quarter" idx="10"/>
          </p:nvPr>
        </p:nvSpPr>
        <p:spPr/>
        <p:txBody>
          <a:bodyPr/>
          <a:lstStyle/>
          <a:p>
            <a:fld id="{1B9A179D-2D27-49E2-B022-8EDDA2EFE682}" type="slidenum">
              <a:rPr lang="en-US" smtClean="0"/>
              <a:t>25</a:t>
            </a:fld>
            <a:endParaRPr lang="en-US" dirty="0"/>
          </a:p>
        </p:txBody>
      </p:sp>
    </p:spTree>
    <p:extLst>
      <p:ext uri="{BB962C8B-B14F-4D97-AF65-F5344CB8AC3E}">
        <p14:creationId xmlns:p14="http://schemas.microsoft.com/office/powerpoint/2010/main" val="95895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accent1">
                  <a:lumMod val="50000"/>
                </a:schemeClr>
              </a:solidFill>
            </a:endParaRPr>
          </a:p>
        </p:txBody>
      </p:sp>
      <p:sp>
        <p:nvSpPr>
          <p:cNvPr id="4" name="Slide Number Placeholder 3"/>
          <p:cNvSpPr>
            <a:spLocks noGrp="1"/>
          </p:cNvSpPr>
          <p:nvPr>
            <p:ph type="sldNum" sz="quarter" idx="10"/>
          </p:nvPr>
        </p:nvSpPr>
        <p:spPr/>
        <p:txBody>
          <a:bodyPr/>
          <a:lstStyle/>
          <a:p>
            <a:fld id="{1B9A179D-2D27-49E2-B022-8EDDA2EFE682}" type="slidenum">
              <a:rPr lang="en-US" smtClean="0"/>
              <a:t>26</a:t>
            </a:fld>
            <a:endParaRPr lang="en-US" dirty="0"/>
          </a:p>
        </p:txBody>
      </p:sp>
    </p:spTree>
    <p:extLst>
      <p:ext uri="{BB962C8B-B14F-4D97-AF65-F5344CB8AC3E}">
        <p14:creationId xmlns:p14="http://schemas.microsoft.com/office/powerpoint/2010/main" val="11494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Lou</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27</a:t>
            </a:fld>
            <a:endParaRPr lang="en-US" dirty="0"/>
          </a:p>
        </p:txBody>
      </p:sp>
    </p:spTree>
    <p:extLst>
      <p:ext uri="{BB962C8B-B14F-4D97-AF65-F5344CB8AC3E}">
        <p14:creationId xmlns:p14="http://schemas.microsoft.com/office/powerpoint/2010/main" val="3302641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28</a:t>
            </a:fld>
            <a:endParaRPr lang="en-US" dirty="0"/>
          </a:p>
        </p:txBody>
      </p:sp>
    </p:spTree>
    <p:extLst>
      <p:ext uri="{BB962C8B-B14F-4D97-AF65-F5344CB8AC3E}">
        <p14:creationId xmlns:p14="http://schemas.microsoft.com/office/powerpoint/2010/main" val="4075486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703888"/>
            <a:ext cx="5486400" cy="3086100"/>
          </a:xfrm>
        </p:spPr>
      </p:sp>
      <p:sp>
        <p:nvSpPr>
          <p:cNvPr id="4" name="Slide Number Placeholder 3"/>
          <p:cNvSpPr>
            <a:spLocks noGrp="1"/>
          </p:cNvSpPr>
          <p:nvPr>
            <p:ph type="sldNum" sz="quarter" idx="10"/>
          </p:nvPr>
        </p:nvSpPr>
        <p:spPr/>
        <p:txBody>
          <a:bodyPr/>
          <a:lstStyle/>
          <a:p>
            <a:fld id="{1B9A179D-2D27-49E2-B022-8EDDA2EFE682}" type="slidenum">
              <a:rPr lang="en-US" smtClean="0"/>
              <a:t>29</a:t>
            </a:fld>
            <a:endParaRPr lang="en-US" dirty="0"/>
          </a:p>
        </p:txBody>
      </p:sp>
      <p:sp>
        <p:nvSpPr>
          <p:cNvPr id="3" name="Notes Placeholder 2"/>
          <p:cNvSpPr>
            <a:spLocks noGrp="1"/>
          </p:cNvSpPr>
          <p:nvPr>
            <p:ph type="body" idx="1"/>
          </p:nvPr>
        </p:nvSpPr>
        <p:spPr/>
        <p:txBody>
          <a:bodyPr/>
          <a:lstStyle/>
          <a:p>
            <a:r>
              <a:rPr lang="en-US" dirty="0"/>
              <a:t>Lou</a:t>
            </a:r>
          </a:p>
          <a:p>
            <a:endParaRPr lang="en-US" dirty="0"/>
          </a:p>
          <a:p>
            <a:endParaRPr lang="en-US" dirty="0"/>
          </a:p>
          <a:p>
            <a:r>
              <a:rPr lang="en-US" dirty="0"/>
              <a:t>WINTAC can</a:t>
            </a:r>
            <a:r>
              <a:rPr lang="en-US" baseline="0" dirty="0"/>
              <a:t> provide the facilitation of a local convening of partners with the invitation of the state VR department.</a:t>
            </a:r>
            <a:endParaRPr lang="en-US" dirty="0"/>
          </a:p>
        </p:txBody>
      </p:sp>
    </p:spTree>
    <p:extLst>
      <p:ext uri="{BB962C8B-B14F-4D97-AF65-F5344CB8AC3E}">
        <p14:creationId xmlns:p14="http://schemas.microsoft.com/office/powerpoint/2010/main" val="679656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the onsite work we do, local AJC partners complete an initial action plan.  WINTAC is available to support state level, regional and/or local follow up coaching and problem solving – including making connections with local efforts in other states.</a:t>
            </a:r>
          </a:p>
        </p:txBody>
      </p:sp>
      <p:sp>
        <p:nvSpPr>
          <p:cNvPr id="4" name="Slide Number Placeholder 3"/>
          <p:cNvSpPr>
            <a:spLocks noGrp="1"/>
          </p:cNvSpPr>
          <p:nvPr>
            <p:ph type="sldNum" sz="quarter" idx="10"/>
          </p:nvPr>
        </p:nvSpPr>
        <p:spPr/>
        <p:txBody>
          <a:bodyPr/>
          <a:lstStyle/>
          <a:p>
            <a:fld id="{1B9A179D-2D27-49E2-B022-8EDDA2EFE682}" type="slidenum">
              <a:rPr lang="en-US" smtClean="0"/>
              <a:t>30</a:t>
            </a:fld>
            <a:endParaRPr lang="en-US" dirty="0"/>
          </a:p>
        </p:txBody>
      </p:sp>
    </p:spTree>
    <p:extLst>
      <p:ext uri="{BB962C8B-B14F-4D97-AF65-F5344CB8AC3E}">
        <p14:creationId xmlns:p14="http://schemas.microsoft.com/office/powerpoint/2010/main" val="3318742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Shannon</a:t>
            </a:r>
          </a:p>
        </p:txBody>
      </p:sp>
      <p:sp>
        <p:nvSpPr>
          <p:cNvPr id="4" name="Slide Number Placeholder 3"/>
          <p:cNvSpPr>
            <a:spLocks noGrp="1"/>
          </p:cNvSpPr>
          <p:nvPr>
            <p:ph type="sldNum" sz="quarter" idx="10"/>
          </p:nvPr>
        </p:nvSpPr>
        <p:spPr/>
        <p:txBody>
          <a:bodyPr/>
          <a:lstStyle/>
          <a:p>
            <a:fld id="{1B9A179D-2D27-49E2-B022-8EDDA2EFE682}" type="slidenum">
              <a:rPr lang="en-US" smtClean="0"/>
              <a:t>3</a:t>
            </a:fld>
            <a:endParaRPr lang="en-US" dirty="0"/>
          </a:p>
        </p:txBody>
      </p:sp>
    </p:spTree>
    <p:extLst>
      <p:ext uri="{BB962C8B-B14F-4D97-AF65-F5344CB8AC3E}">
        <p14:creationId xmlns:p14="http://schemas.microsoft.com/office/powerpoint/2010/main" val="16421953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Doug</a:t>
            </a:r>
          </a:p>
        </p:txBody>
      </p:sp>
      <p:sp>
        <p:nvSpPr>
          <p:cNvPr id="4" name="Slide Number Placeholder 3"/>
          <p:cNvSpPr>
            <a:spLocks noGrp="1"/>
          </p:cNvSpPr>
          <p:nvPr>
            <p:ph type="sldNum" sz="quarter" idx="10"/>
          </p:nvPr>
        </p:nvSpPr>
        <p:spPr/>
        <p:txBody>
          <a:bodyPr/>
          <a:lstStyle/>
          <a:p>
            <a:fld id="{1B9A179D-2D27-49E2-B022-8EDDA2EFE682}" type="slidenum">
              <a:rPr lang="en-US" smtClean="0"/>
              <a:t>31</a:t>
            </a:fld>
            <a:endParaRPr lang="en-US" dirty="0"/>
          </a:p>
        </p:txBody>
      </p:sp>
    </p:spTree>
    <p:extLst>
      <p:ext uri="{BB962C8B-B14F-4D97-AF65-F5344CB8AC3E}">
        <p14:creationId xmlns:p14="http://schemas.microsoft.com/office/powerpoint/2010/main" val="2371963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Doug</a:t>
            </a:r>
          </a:p>
        </p:txBody>
      </p:sp>
      <p:sp>
        <p:nvSpPr>
          <p:cNvPr id="4" name="Slide Number Placeholder 3"/>
          <p:cNvSpPr>
            <a:spLocks noGrp="1"/>
          </p:cNvSpPr>
          <p:nvPr>
            <p:ph type="sldNum" sz="quarter" idx="10"/>
          </p:nvPr>
        </p:nvSpPr>
        <p:spPr/>
        <p:txBody>
          <a:bodyPr/>
          <a:lstStyle/>
          <a:p>
            <a:fld id="{1B9A179D-2D27-49E2-B022-8EDDA2EFE682}" type="slidenum">
              <a:rPr lang="en-US" smtClean="0"/>
              <a:t>32</a:t>
            </a:fld>
            <a:endParaRPr lang="en-US" dirty="0"/>
          </a:p>
        </p:txBody>
      </p:sp>
    </p:spTree>
    <p:extLst>
      <p:ext uri="{BB962C8B-B14F-4D97-AF65-F5344CB8AC3E}">
        <p14:creationId xmlns:p14="http://schemas.microsoft.com/office/powerpoint/2010/main" val="4147142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Shannon</a:t>
            </a:r>
          </a:p>
        </p:txBody>
      </p:sp>
      <p:sp>
        <p:nvSpPr>
          <p:cNvPr id="4" name="Slide Number Placeholder 3"/>
          <p:cNvSpPr>
            <a:spLocks noGrp="1"/>
          </p:cNvSpPr>
          <p:nvPr>
            <p:ph type="sldNum" sz="quarter" idx="10"/>
          </p:nvPr>
        </p:nvSpPr>
        <p:spPr/>
        <p:txBody>
          <a:bodyPr/>
          <a:lstStyle/>
          <a:p>
            <a:fld id="{1B9A179D-2D27-49E2-B022-8EDDA2EFE682}" type="slidenum">
              <a:rPr lang="en-US" smtClean="0"/>
              <a:t>4</a:t>
            </a:fld>
            <a:endParaRPr lang="en-US" dirty="0"/>
          </a:p>
        </p:txBody>
      </p:sp>
    </p:spTree>
    <p:extLst>
      <p:ext uri="{BB962C8B-B14F-4D97-AF65-F5344CB8AC3E}">
        <p14:creationId xmlns:p14="http://schemas.microsoft.com/office/powerpoint/2010/main" val="2132140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2">
                    <a:lumMod val="75000"/>
                  </a:schemeClr>
                </a:solidFill>
              </a:rPr>
              <a:t>Shannon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A179D-2D27-49E2-B022-8EDDA2EFE682}"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1350605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Shannon</a:t>
            </a:r>
          </a:p>
        </p:txBody>
      </p:sp>
      <p:sp>
        <p:nvSpPr>
          <p:cNvPr id="4" name="Slide Number Placeholder 3"/>
          <p:cNvSpPr>
            <a:spLocks noGrp="1"/>
          </p:cNvSpPr>
          <p:nvPr>
            <p:ph type="sldNum" sz="quarter" idx="10"/>
          </p:nvPr>
        </p:nvSpPr>
        <p:spPr/>
        <p:txBody>
          <a:bodyPr/>
          <a:lstStyle/>
          <a:p>
            <a:fld id="{1B9A179D-2D27-49E2-B022-8EDDA2EFE682}" type="slidenum">
              <a:rPr lang="en-US" smtClean="0"/>
              <a:t>6</a:t>
            </a:fld>
            <a:endParaRPr lang="en-US" dirty="0"/>
          </a:p>
        </p:txBody>
      </p:sp>
    </p:spTree>
    <p:extLst>
      <p:ext uri="{BB962C8B-B14F-4D97-AF65-F5344CB8AC3E}">
        <p14:creationId xmlns:p14="http://schemas.microsoft.com/office/powerpoint/2010/main" val="560558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A179D-2D27-49E2-B022-8EDDA2EFE682}"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3703708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4"/>
            <a:ext cx="5681980" cy="4262381"/>
          </a:xfrm>
        </p:spPr>
        <p:txBody>
          <a:bodyPr/>
          <a:lstStyle/>
          <a:p>
            <a:r>
              <a:rPr lang="en-US" dirty="0"/>
              <a:t>Doug</a:t>
            </a:r>
          </a:p>
        </p:txBody>
      </p:sp>
      <p:sp>
        <p:nvSpPr>
          <p:cNvPr id="4" name="Slide Number Placeholder 3"/>
          <p:cNvSpPr>
            <a:spLocks noGrp="1"/>
          </p:cNvSpPr>
          <p:nvPr>
            <p:ph type="sldNum" sz="quarter" idx="10"/>
          </p:nvPr>
        </p:nvSpPr>
        <p:spPr/>
        <p:txBody>
          <a:bodyPr/>
          <a:lstStyle/>
          <a:p>
            <a:fld id="{1B9A179D-2D27-49E2-B022-8EDDA2EFE682}" type="slidenum">
              <a:rPr lang="en-US" smtClean="0"/>
              <a:t>8</a:t>
            </a:fld>
            <a:endParaRPr lang="en-US" dirty="0"/>
          </a:p>
        </p:txBody>
      </p:sp>
    </p:spTree>
    <p:extLst>
      <p:ext uri="{BB962C8B-B14F-4D97-AF65-F5344CB8AC3E}">
        <p14:creationId xmlns:p14="http://schemas.microsoft.com/office/powerpoint/2010/main" val="399244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5"/>
            <a:ext cx="5633402" cy="4305756"/>
          </a:xfrm>
        </p:spPr>
        <p:txBody>
          <a:bodyPr/>
          <a:lstStyle/>
          <a:p>
            <a:r>
              <a:rPr lang="en-US" sz="800" dirty="0"/>
              <a:t>Doug</a:t>
            </a:r>
          </a:p>
          <a:p>
            <a:endParaRPr lang="en-US" sz="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BBD350-A9A6-4FFB-B938-9366BC1CD5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100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noAutofit/>
          </a:bodyPr>
          <a:lstStyle/>
          <a:p>
            <a:endParaRPr lang="en-US" sz="1800" dirty="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65829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120746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dirty="0"/>
          </a:p>
        </p:txBody>
      </p:sp>
      <p:sp>
        <p:nvSpPr>
          <p:cNvPr id="10" name="Rectangle 9"/>
          <p:cNvSpPr/>
          <p:nvPr/>
        </p:nvSpPr>
        <p:spPr>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 Placeholder 3"/>
          <p:cNvSpPr>
            <a:spLocks noGrp="1"/>
          </p:cNvSpPr>
          <p:nvPr>
            <p:ph type="body" sz="half" idx="14"/>
          </p:nvPr>
        </p:nvSpPr>
        <p:spPr>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p:cNvSpPr>
            <a:spLocks noGrp="1"/>
          </p:cNvSpPr>
          <p:nvPr>
            <p:ph type="pic" idx="1"/>
          </p:nvPr>
        </p:nvSpPr>
        <p:spPr>
          <a:xfrm>
            <a:off x="12954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Picture Placeholder 2"/>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45963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dirty="0"/>
          </a:p>
        </p:txBody>
      </p:sp>
      <p:sp>
        <p:nvSpPr>
          <p:cNvPr id="8" name="Text Placeholder 7"/>
          <p:cNvSpPr>
            <a:spLocks noGrp="1"/>
          </p:cNvSpPr>
          <p:nvPr>
            <p:ph type="body" sz="quarter" idx="13"/>
          </p:nvPr>
        </p:nvSpPr>
        <p:spPr>
          <a:xfrm>
            <a:off x="86469" y="1993900"/>
            <a:ext cx="2093912" cy="39449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p:cNvSpPr>
            <a:spLocks noGrp="1"/>
          </p:cNvSpPr>
          <p:nvPr>
            <p:ph type="body" sz="quarter" idx="14"/>
          </p:nvPr>
        </p:nvSpPr>
        <p:spPr>
          <a:xfrm>
            <a:off x="2290712" y="1993900"/>
            <a:ext cx="2093912" cy="39449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p:cNvSpPr>
            <a:spLocks noGrp="1"/>
          </p:cNvSpPr>
          <p:nvPr>
            <p:ph type="body" sz="quarter" idx="15"/>
          </p:nvPr>
        </p:nvSpPr>
        <p:spPr>
          <a:xfrm>
            <a:off x="4675189" y="1993900"/>
            <a:ext cx="2093912" cy="39449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p:cNvSpPr>
            <a:spLocks noGrp="1"/>
          </p:cNvSpPr>
          <p:nvPr>
            <p:ph type="body" sz="quarter" idx="16"/>
          </p:nvPr>
        </p:nvSpPr>
        <p:spPr>
          <a:xfrm>
            <a:off x="6989763" y="1993900"/>
            <a:ext cx="2093912" cy="39449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7"/>
          <p:cNvSpPr>
            <a:spLocks noGrp="1"/>
          </p:cNvSpPr>
          <p:nvPr>
            <p:ph type="body" sz="quarter" idx="17"/>
          </p:nvPr>
        </p:nvSpPr>
        <p:spPr>
          <a:xfrm>
            <a:off x="9525000" y="1993900"/>
            <a:ext cx="2093912" cy="39449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881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9871318" y="685800"/>
            <a:ext cx="1033272" cy="5486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182406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0" y="1828800"/>
            <a:ext cx="269863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00" y="2705100"/>
            <a:ext cx="2698630"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219754" y="1857375"/>
            <a:ext cx="2310442"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219754" y="2733675"/>
            <a:ext cx="2310442"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dirty="0"/>
          </a:p>
        </p:txBody>
      </p:sp>
      <p:sp>
        <p:nvSpPr>
          <p:cNvPr id="10" name="Text Placeholder 4"/>
          <p:cNvSpPr>
            <a:spLocks noGrp="1"/>
          </p:cNvSpPr>
          <p:nvPr>
            <p:ph type="body" sz="quarter" idx="13"/>
          </p:nvPr>
        </p:nvSpPr>
        <p:spPr>
          <a:xfrm>
            <a:off x="6755920" y="1885950"/>
            <a:ext cx="2310442"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5"/>
          <p:cNvSpPr>
            <a:spLocks noGrp="1"/>
          </p:cNvSpPr>
          <p:nvPr>
            <p:ph sz="quarter" idx="14"/>
          </p:nvPr>
        </p:nvSpPr>
        <p:spPr>
          <a:xfrm>
            <a:off x="6755920" y="2762250"/>
            <a:ext cx="2310442"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15"/>
          </p:nvPr>
        </p:nvSpPr>
        <p:spPr>
          <a:xfrm>
            <a:off x="9366848" y="1885950"/>
            <a:ext cx="2310442"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p:cNvSpPr>
            <a:spLocks noGrp="1"/>
          </p:cNvSpPr>
          <p:nvPr>
            <p:ph sz="quarter" idx="16"/>
          </p:nvPr>
        </p:nvSpPr>
        <p:spPr>
          <a:xfrm>
            <a:off x="9366848" y="2762250"/>
            <a:ext cx="2310442"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29361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178344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dirty="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rgbClr val="034680"/>
                </a:solidFill>
              </a:defRPr>
            </a:lvl1pPr>
          </a:lstStyle>
          <a:p>
            <a:r>
              <a:rPr lang="en-US" dirty="0"/>
              <a:t>Click to edit Master title style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solidFill>
                  <a:srgbClr val="377BB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Picture Placeholder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dirty="0"/>
              <a:t>Click icon to add picture</a:t>
            </a:r>
          </a:p>
        </p:txBody>
      </p:sp>
      <p:sp>
        <p:nvSpPr>
          <p:cNvPr id="16"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sz="1200" i="1" dirty="0">
              <a:latin typeface="Arial" pitchFamily="34" charset="0"/>
              <a:cs typeface="Arial" pitchFamily="34" charset="0"/>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175754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dirty="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dirty="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rgbClr val="034680"/>
                </a:solidFill>
              </a:defRPr>
            </a:lvl1pPr>
          </a:lstStyle>
          <a:p>
            <a:r>
              <a:rPr lang="en-US" dirty="0"/>
              <a:t>Click to edit Master title style</a:t>
            </a:r>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rgbClr val="377BB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202329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183969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134817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347637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350184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420703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000">
                <a:solidFill>
                  <a:schemeClr val="tx1"/>
                </a:solidFill>
              </a:defRPr>
            </a:lvl1pPr>
          </a:lstStyle>
          <a:p>
            <a:endParaRPr lang="en-US" dirty="0"/>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000">
                <a:solidFill>
                  <a:schemeClr val="tx1"/>
                </a:solidFill>
              </a:defRPr>
            </a:lvl1pPr>
          </a:lstStyle>
          <a:p>
            <a:fld id="{A7F8E3F6-DE14-48B2-B2BC-6FABA9630FB8}" type="slidenum">
              <a:rPr lang="en-US" smtClean="0"/>
              <a:pPr/>
              <a:t>‹#›</a:t>
            </a:fld>
            <a:endParaRPr lang="en-US" dirty="0"/>
          </a:p>
        </p:txBody>
      </p:sp>
      <p:pic>
        <p:nvPicPr>
          <p:cNvPr id="13" name="Picture 1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43219079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Clr>
          <a:srgbClr val="080808"/>
        </a:buClr>
        <a:buFont typeface="Arial" panose="020B0604020202020204" pitchFamily="34" charset="0"/>
        <a:buChar char="•"/>
        <a:defRPr sz="2400" kern="1200">
          <a:solidFill>
            <a:srgbClr val="034680"/>
          </a:solidFill>
          <a:latin typeface="Arial" panose="020B0604020202020204" pitchFamily="34" charset="0"/>
          <a:ea typeface="+mn-ea"/>
          <a:cs typeface="Arial" panose="020B0604020202020204" pitchFamily="34" charset="0"/>
        </a:defRPr>
      </a:lvl1pPr>
      <a:lvl2pPr marL="548640" indent="-228600" algn="l" defTabSz="914400" rtl="0" eaLnBrk="1" latinLnBrk="0" hangingPunct="1">
        <a:lnSpc>
          <a:spcPct val="90000"/>
        </a:lnSpc>
        <a:spcBef>
          <a:spcPts val="1000"/>
        </a:spcBef>
        <a:buClr>
          <a:srgbClr val="080808"/>
        </a:buClr>
        <a:buFont typeface="Arial" panose="020B0604020202020204" pitchFamily="34" charset="0"/>
        <a:buChar char="•"/>
        <a:defRPr sz="2000" kern="1200">
          <a:solidFill>
            <a:srgbClr val="377BBB"/>
          </a:solidFill>
          <a:latin typeface="Arial" panose="020B0604020202020204" pitchFamily="34" charset="0"/>
          <a:ea typeface="+mn-ea"/>
          <a:cs typeface="Arial" panose="020B0604020202020204" pitchFamily="34" charset="0"/>
        </a:defRPr>
      </a:lvl2pPr>
      <a:lvl3pPr marL="822960" indent="-228600" algn="l" defTabSz="914400" rtl="0" eaLnBrk="1" latinLnBrk="0" hangingPunct="1">
        <a:lnSpc>
          <a:spcPct val="90000"/>
        </a:lnSpc>
        <a:spcBef>
          <a:spcPts val="800"/>
        </a:spcBef>
        <a:buClr>
          <a:srgbClr val="080808"/>
        </a:buClr>
        <a:buFont typeface="Arial" panose="020B0604020202020204" pitchFamily="34" charset="0"/>
        <a:buChar char="•"/>
        <a:defRPr sz="1800" kern="1200">
          <a:solidFill>
            <a:srgbClr val="377BBB"/>
          </a:solidFill>
          <a:latin typeface="Arial" panose="020B0604020202020204" pitchFamily="34" charset="0"/>
          <a:ea typeface="+mn-ea"/>
          <a:cs typeface="Arial" panose="020B0604020202020204" pitchFamily="34" charset="0"/>
        </a:defRPr>
      </a:lvl3pPr>
      <a:lvl4pPr marL="1097280" indent="-228600" algn="l" defTabSz="914400" rtl="0" eaLnBrk="1" latinLnBrk="0" hangingPunct="1">
        <a:lnSpc>
          <a:spcPct val="90000"/>
        </a:lnSpc>
        <a:spcBef>
          <a:spcPts val="800"/>
        </a:spcBef>
        <a:buClr>
          <a:srgbClr val="080808"/>
        </a:buClr>
        <a:buFont typeface="Arial" panose="020B0604020202020204" pitchFamily="34" charset="0"/>
        <a:buChar char="•"/>
        <a:defRPr sz="1600" kern="1200">
          <a:solidFill>
            <a:srgbClr val="377BBB"/>
          </a:solidFill>
          <a:latin typeface="Arial" panose="020B0604020202020204" pitchFamily="34" charset="0"/>
          <a:ea typeface="+mn-ea"/>
          <a:cs typeface="Arial" panose="020B0604020202020204" pitchFamily="34" charset="0"/>
        </a:defRPr>
      </a:lvl4pPr>
      <a:lvl5pPr marL="1325880" indent="-228600" algn="l" defTabSz="914400" rtl="0" eaLnBrk="1" latinLnBrk="0" hangingPunct="1">
        <a:lnSpc>
          <a:spcPct val="90000"/>
        </a:lnSpc>
        <a:spcBef>
          <a:spcPts val="800"/>
        </a:spcBef>
        <a:buClr>
          <a:srgbClr val="080808"/>
        </a:buClr>
        <a:buFont typeface="Arial" panose="020B0604020202020204" pitchFamily="34" charset="0"/>
        <a:buChar char="•"/>
        <a:defRPr sz="1600" kern="1200">
          <a:solidFill>
            <a:srgbClr val="377BBB"/>
          </a:solidFill>
          <a:latin typeface="Arial" panose="020B0604020202020204" pitchFamily="34" charset="0"/>
          <a:ea typeface="+mn-ea"/>
          <a:cs typeface="Arial" panose="020B060402020202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7"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hyperlink" Target="mailto:dkeast@ndi-inc.org" TargetMode="Externa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hyperlink" Target="http://www.realeconomicimpact.org/" TargetMode="External"/><Relationship Id="rId5" Type="http://schemas.openxmlformats.org/officeDocument/2006/relationships/hyperlink" Target="http://www.wintac.org/" TargetMode="External"/><Relationship Id="rId4" Type="http://schemas.openxmlformats.org/officeDocument/2006/relationships/hyperlink" Target="mailto:ladams@ndi-inc.org"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notesSlide" Target="../notesSlides/notesSlide6.xml"/><Relationship Id="rId7" Type="http://schemas.openxmlformats.org/officeDocument/2006/relationships/hyperlink" Target="mailto:dkeast@ndi-inc.org" TargetMode="External"/><Relationship Id="rId2" Type="http://schemas.openxmlformats.org/officeDocument/2006/relationships/slideLayout" Target="../slideLayouts/slideLayout14.xml"/><Relationship Id="rId1" Type="http://schemas.openxmlformats.org/officeDocument/2006/relationships/tags" Target="../tags/tag8.xml"/><Relationship Id="rId6" Type="http://schemas.openxmlformats.org/officeDocument/2006/relationships/image" Target="../media/image4.jpg"/><Relationship Id="rId5" Type="http://schemas.openxmlformats.org/officeDocument/2006/relationships/hyperlink" Target="mailto:ladams@ndi-inc.org" TargetMode="External"/><Relationship Id="rId4" Type="http://schemas.openxmlformats.org/officeDocument/2006/relationships/image" Target="../media/image3.jpg"/><Relationship Id="rId9" Type="http://schemas.openxmlformats.org/officeDocument/2006/relationships/hyperlink" Target="mailto:madya@syr.edu"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309" y="255134"/>
            <a:ext cx="9878291" cy="1036850"/>
          </a:xfrm>
        </p:spPr>
        <p:txBody>
          <a:bodyPr/>
          <a:lstStyle/>
          <a:p>
            <a:r>
              <a:rPr lang="en-US" dirty="0"/>
              <a:t>Welcome! Meeting will begin in a moment.</a:t>
            </a:r>
          </a:p>
        </p:txBody>
      </p:sp>
      <p:sp>
        <p:nvSpPr>
          <p:cNvPr id="3" name="Content Placeholder 2"/>
          <p:cNvSpPr>
            <a:spLocks noGrp="1"/>
          </p:cNvSpPr>
          <p:nvPr>
            <p:ph idx="1"/>
          </p:nvPr>
        </p:nvSpPr>
        <p:spPr>
          <a:xfrm>
            <a:off x="1018309" y="1756064"/>
            <a:ext cx="10370127" cy="4893256"/>
          </a:xfrm>
        </p:spPr>
        <p:txBody>
          <a:bodyPr>
            <a:noAutofit/>
          </a:bodyPr>
          <a:lstStyle/>
          <a:p>
            <a:pPr marL="0" indent="0">
              <a:lnSpc>
                <a:spcPct val="100000"/>
              </a:lnSpc>
              <a:spcBef>
                <a:spcPts val="600"/>
              </a:spcBef>
              <a:spcAft>
                <a:spcPts val="600"/>
              </a:spcAft>
              <a:buNone/>
            </a:pPr>
            <a:r>
              <a:rPr lang="en-US" sz="2000" dirty="0"/>
              <a:t>For optimal viewing, click </a:t>
            </a:r>
            <a:r>
              <a:rPr lang="en-US" sz="2000" b="1" dirty="0"/>
              <a:t>View Options </a:t>
            </a:r>
            <a:r>
              <a:rPr lang="en-US" sz="2000" dirty="0"/>
              <a:t>at the top of the screen and select </a:t>
            </a:r>
            <a:r>
              <a:rPr lang="en-US" sz="2000" b="1" dirty="0"/>
              <a:t>Fit to Screen</a:t>
            </a:r>
            <a:r>
              <a:rPr lang="en-US" sz="2000" dirty="0"/>
              <a:t>.</a:t>
            </a:r>
          </a:p>
          <a:p>
            <a:pPr marL="0" indent="0">
              <a:lnSpc>
                <a:spcPct val="100000"/>
              </a:lnSpc>
              <a:spcBef>
                <a:spcPts val="600"/>
              </a:spcBef>
              <a:spcAft>
                <a:spcPts val="600"/>
              </a:spcAft>
              <a:buNone/>
            </a:pPr>
            <a:r>
              <a:rPr lang="en-US" sz="2000" dirty="0"/>
              <a:t>You can manage your audio by clicking </a:t>
            </a:r>
            <a:r>
              <a:rPr lang="en-US" sz="2000" b="1" dirty="0"/>
              <a:t>audio settings</a:t>
            </a:r>
            <a:r>
              <a:rPr lang="en-US" sz="2000" b="1" dirty="0">
                <a:solidFill>
                  <a:schemeClr val="accent3"/>
                </a:solidFill>
              </a:rPr>
              <a:t> </a:t>
            </a:r>
            <a:r>
              <a:rPr lang="en-US" sz="2000" dirty="0"/>
              <a:t>at the top corner of your screen.</a:t>
            </a:r>
          </a:p>
          <a:p>
            <a:pPr marL="548640" lvl="2" indent="-274320">
              <a:lnSpc>
                <a:spcPct val="100000"/>
              </a:lnSpc>
              <a:spcBef>
                <a:spcPts val="600"/>
              </a:spcBef>
              <a:spcAft>
                <a:spcPts val="600"/>
              </a:spcAft>
            </a:pPr>
            <a:r>
              <a:rPr lang="en-US" sz="2000" dirty="0">
                <a:solidFill>
                  <a:srgbClr val="034680"/>
                </a:solidFill>
              </a:rPr>
              <a:t>All attendees will be muted.</a:t>
            </a:r>
          </a:p>
          <a:p>
            <a:pPr marL="548640" lvl="2" indent="-274320">
              <a:lnSpc>
                <a:spcPct val="100000"/>
              </a:lnSpc>
              <a:spcBef>
                <a:spcPts val="600"/>
              </a:spcBef>
              <a:spcAft>
                <a:spcPts val="600"/>
              </a:spcAft>
            </a:pPr>
            <a:r>
              <a:rPr lang="en-US" sz="2000" dirty="0">
                <a:solidFill>
                  <a:srgbClr val="034680"/>
                </a:solidFill>
              </a:rPr>
              <a:t>By default, the sound will broadcast through your computer, </a:t>
            </a:r>
            <a:r>
              <a:rPr lang="en-US" sz="2000" b="1" dirty="0">
                <a:solidFill>
                  <a:srgbClr val="034680"/>
                </a:solidFill>
              </a:rPr>
              <a:t>so</a:t>
            </a:r>
            <a:r>
              <a:rPr lang="en-US" sz="2000" dirty="0">
                <a:solidFill>
                  <a:srgbClr val="034680"/>
                </a:solidFill>
              </a:rPr>
              <a:t> </a:t>
            </a:r>
            <a:r>
              <a:rPr lang="en-US" sz="2000" b="1" dirty="0">
                <a:solidFill>
                  <a:srgbClr val="034680"/>
                </a:solidFill>
              </a:rPr>
              <a:t>please make sure your speakers are turned on or your headphones are plugged in.</a:t>
            </a:r>
          </a:p>
          <a:p>
            <a:pPr marL="548640" lvl="2" indent="-274320">
              <a:lnSpc>
                <a:spcPct val="100000"/>
              </a:lnSpc>
              <a:spcBef>
                <a:spcPts val="600"/>
              </a:spcBef>
              <a:spcAft>
                <a:spcPts val="600"/>
              </a:spcAft>
            </a:pPr>
            <a:r>
              <a:rPr lang="en-US" sz="2000" dirty="0">
                <a:solidFill>
                  <a:srgbClr val="034680"/>
                </a:solidFill>
              </a:rPr>
              <a:t>If you do not have sound capabilities on your computer or prefer to listen by phone, call either of the following numbers:</a:t>
            </a:r>
          </a:p>
          <a:p>
            <a:pPr marL="274320" lvl="2" indent="0">
              <a:lnSpc>
                <a:spcPct val="100000"/>
              </a:lnSpc>
              <a:spcBef>
                <a:spcPts val="600"/>
              </a:spcBef>
              <a:spcAft>
                <a:spcPts val="600"/>
              </a:spcAft>
              <a:buNone/>
            </a:pPr>
            <a:r>
              <a:rPr lang="en-US" sz="2000" b="1" dirty="0">
                <a:solidFill>
                  <a:srgbClr val="034680"/>
                </a:solidFill>
              </a:rPr>
              <a:t>		</a:t>
            </a:r>
            <a:r>
              <a:rPr lang="en-US" sz="2000" b="1" dirty="0">
                <a:solidFill>
                  <a:schemeClr val="accent2"/>
                </a:solidFill>
              </a:rPr>
              <a:t>646-558-8656</a:t>
            </a:r>
            <a:r>
              <a:rPr lang="en-US" sz="2000" b="1" dirty="0">
                <a:solidFill>
                  <a:schemeClr val="accent3"/>
                </a:solidFill>
              </a:rPr>
              <a:t> </a:t>
            </a:r>
            <a:r>
              <a:rPr lang="en-US" sz="2000" b="1" dirty="0">
                <a:solidFill>
                  <a:srgbClr val="034680"/>
                </a:solidFill>
              </a:rPr>
              <a:t>or</a:t>
            </a:r>
            <a:r>
              <a:rPr lang="en-US" sz="2000" b="1" dirty="0">
                <a:solidFill>
                  <a:schemeClr val="accent3"/>
                </a:solidFill>
              </a:rPr>
              <a:t> </a:t>
            </a:r>
            <a:r>
              <a:rPr lang="en-US" sz="2000" b="1" dirty="0">
                <a:solidFill>
                  <a:schemeClr val="accent2"/>
                </a:solidFill>
              </a:rPr>
              <a:t>669-900-6833</a:t>
            </a:r>
          </a:p>
          <a:p>
            <a:pPr marL="274320" lvl="2" indent="0">
              <a:lnSpc>
                <a:spcPct val="100000"/>
              </a:lnSpc>
              <a:spcBef>
                <a:spcPts val="600"/>
              </a:spcBef>
              <a:spcAft>
                <a:spcPts val="600"/>
              </a:spcAft>
              <a:buNone/>
            </a:pPr>
            <a:r>
              <a:rPr lang="en-US" sz="2000" b="1" dirty="0">
                <a:solidFill>
                  <a:schemeClr val="accent3"/>
                </a:solidFill>
              </a:rPr>
              <a:t>		</a:t>
            </a:r>
            <a:r>
              <a:rPr lang="en-US" sz="2000" b="1" dirty="0">
                <a:solidFill>
                  <a:srgbClr val="034680"/>
                </a:solidFill>
              </a:rPr>
              <a:t>Meeting ID: </a:t>
            </a:r>
            <a:r>
              <a:rPr lang="en-US" sz="2000" b="1" dirty="0">
                <a:solidFill>
                  <a:srgbClr val="FF0000"/>
                </a:solidFill>
              </a:rPr>
              <a:t>367-715-571</a:t>
            </a:r>
          </a:p>
          <a:p>
            <a:pPr marL="0" lvl="1" indent="0">
              <a:lnSpc>
                <a:spcPct val="100000"/>
              </a:lnSpc>
              <a:spcBef>
                <a:spcPts val="600"/>
              </a:spcBef>
              <a:spcAft>
                <a:spcPts val="600"/>
              </a:spcAft>
              <a:buNone/>
            </a:pPr>
            <a:r>
              <a:rPr lang="en-US" dirty="0">
                <a:solidFill>
                  <a:srgbClr val="034680"/>
                </a:solidFill>
              </a:rPr>
              <a:t>Training materials, such as the PowerPoint file for this presentation, will be available on the WINTAC website.</a:t>
            </a:r>
          </a:p>
        </p:txBody>
      </p:sp>
      <p:sp>
        <p:nvSpPr>
          <p:cNvPr id="4" name="Slide Number Placeholder 3"/>
          <p:cNvSpPr>
            <a:spLocks noGrp="1"/>
          </p:cNvSpPr>
          <p:nvPr>
            <p:ph type="sldNum" sz="quarter" idx="12"/>
          </p:nvPr>
        </p:nvSpPr>
        <p:spPr/>
        <p:txBody>
          <a:bodyPr/>
          <a:lstStyle/>
          <a:p>
            <a:fld id="{A7F8E3F6-DE14-48B2-B2BC-6FABA9630FB8}" type="slidenum">
              <a:rPr lang="en-US" smtClean="0"/>
              <a:t>1</a:t>
            </a:fld>
            <a:endParaRPr lang="en-US" dirty="0"/>
          </a:p>
        </p:txBody>
      </p:sp>
    </p:spTree>
    <p:custDataLst>
      <p:tags r:id="rId1"/>
    </p:custDataLst>
    <p:extLst>
      <p:ext uri="{BB962C8B-B14F-4D97-AF65-F5344CB8AC3E}">
        <p14:creationId xmlns:p14="http://schemas.microsoft.com/office/powerpoint/2010/main" val="129027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982" y="310550"/>
            <a:ext cx="9529618" cy="1036850"/>
          </a:xfrm>
        </p:spPr>
        <p:txBody>
          <a:bodyPr/>
          <a:lstStyle/>
          <a:p>
            <a:r>
              <a:rPr lang="en-US" dirty="0"/>
              <a:t>The Concept of Continuum</a:t>
            </a:r>
          </a:p>
        </p:txBody>
      </p:sp>
      <p:sp>
        <p:nvSpPr>
          <p:cNvPr id="3" name="Content Placeholder 2"/>
          <p:cNvSpPr>
            <a:spLocks noGrp="1"/>
          </p:cNvSpPr>
          <p:nvPr>
            <p:ph idx="1"/>
          </p:nvPr>
        </p:nvSpPr>
        <p:spPr/>
        <p:txBody>
          <a:bodyPr>
            <a:noAutofit/>
          </a:bodyPr>
          <a:lstStyle/>
          <a:p>
            <a:pPr>
              <a:lnSpc>
                <a:spcPct val="100000"/>
              </a:lnSpc>
            </a:pPr>
            <a:r>
              <a:rPr lang="en-US" sz="2600" dirty="0"/>
              <a:t>Not every system or process can change at the same time.</a:t>
            </a:r>
          </a:p>
          <a:p>
            <a:pPr>
              <a:lnSpc>
                <a:spcPct val="100000"/>
              </a:lnSpc>
            </a:pPr>
            <a:r>
              <a:rPr lang="en-US" dirty="0"/>
              <a:t>Core partners will be at different stages of the continuum at different times.</a:t>
            </a:r>
          </a:p>
          <a:p>
            <a:pPr>
              <a:lnSpc>
                <a:spcPct val="100000"/>
              </a:lnSpc>
            </a:pPr>
            <a:r>
              <a:rPr lang="en-US" dirty="0"/>
              <a:t>It is important to recognize the stages of the interaction between the core partners so you can determine where you are at present, and develop plans to move to the next stage.</a:t>
            </a:r>
          </a:p>
          <a:p>
            <a:pPr>
              <a:lnSpc>
                <a:spcPct val="100000"/>
              </a:lnSpc>
            </a:pPr>
            <a:r>
              <a:rPr lang="en-US" dirty="0"/>
              <a:t>Some plan elements will be easier to implement than others.</a:t>
            </a:r>
          </a:p>
          <a:p>
            <a:pPr>
              <a:lnSpc>
                <a:spcPct val="100000"/>
              </a:lnSpc>
            </a:pPr>
            <a:r>
              <a:rPr lang="en-US" dirty="0"/>
              <a:t>Core partners may not be able to move at the same pace.</a:t>
            </a:r>
          </a:p>
        </p:txBody>
      </p:sp>
      <p:sp>
        <p:nvSpPr>
          <p:cNvPr id="4" name="Slide Number Placeholder 3"/>
          <p:cNvSpPr>
            <a:spLocks noGrp="1"/>
          </p:cNvSpPr>
          <p:nvPr>
            <p:ph type="sldNum" sz="quarter" idx="12"/>
          </p:nvPr>
        </p:nvSpPr>
        <p:spPr/>
        <p:txBody>
          <a:bodyPr/>
          <a:lstStyle/>
          <a:p>
            <a:fld id="{A7F8E3F6-DE14-48B2-B2BC-6FABA9630FB8}" type="slidenum">
              <a:rPr lang="en-US" smtClean="0"/>
              <a:t>10</a:t>
            </a:fld>
            <a:endParaRPr lang="en-US" dirty="0"/>
          </a:p>
        </p:txBody>
      </p:sp>
    </p:spTree>
    <p:custDataLst>
      <p:tags r:id="rId1"/>
    </p:custDataLst>
    <p:extLst>
      <p:ext uri="{BB962C8B-B14F-4D97-AF65-F5344CB8AC3E}">
        <p14:creationId xmlns:p14="http://schemas.microsoft.com/office/powerpoint/2010/main" val="327238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29022"/>
            <a:ext cx="9601200" cy="1036850"/>
          </a:xfrm>
        </p:spPr>
        <p:txBody>
          <a:bodyPr>
            <a:normAutofit/>
          </a:bodyPr>
          <a:lstStyle/>
          <a:p>
            <a:pPr lvl="1" algn="l" rtl="0">
              <a:lnSpc>
                <a:spcPct val="90000"/>
              </a:lnSpc>
              <a:spcBef>
                <a:spcPct val="0"/>
              </a:spcBef>
            </a:pPr>
            <a:r>
              <a:rPr lang="en-US" sz="3600" dirty="0">
                <a:solidFill>
                  <a:schemeClr val="bg1"/>
                </a:solidFill>
                <a:latin typeface="+mn-lt"/>
                <a:cs typeface="Arial" panose="020B0604020202020204" pitchFamily="34" charset="0"/>
              </a:rPr>
              <a:t>Self-Assessment</a:t>
            </a:r>
            <a:endParaRPr lang="en-US" dirty="0">
              <a:latin typeface="+mn-lt"/>
              <a:cs typeface="Arial" panose="020B0604020202020204" pitchFamily="34" charset="0"/>
            </a:endParaRPr>
          </a:p>
        </p:txBody>
      </p:sp>
      <p:sp>
        <p:nvSpPr>
          <p:cNvPr id="3" name="Content Placeholder 2"/>
          <p:cNvSpPr>
            <a:spLocks noGrp="1"/>
          </p:cNvSpPr>
          <p:nvPr>
            <p:ph idx="1"/>
          </p:nvPr>
        </p:nvSpPr>
        <p:spPr/>
        <p:txBody>
          <a:bodyPr/>
          <a:lstStyle/>
          <a:p>
            <a:pPr marL="0" indent="0">
              <a:lnSpc>
                <a:spcPct val="100000"/>
              </a:lnSpc>
              <a:buNone/>
            </a:pPr>
            <a:r>
              <a:rPr lang="en-US" b="1" dirty="0">
                <a:solidFill>
                  <a:schemeClr val="accent6">
                    <a:lumMod val="50000"/>
                  </a:schemeClr>
                </a:solidFill>
              </a:rPr>
              <a:t>How does self-assessment help us?</a:t>
            </a:r>
          </a:p>
          <a:p>
            <a:pPr>
              <a:lnSpc>
                <a:spcPct val="100000"/>
              </a:lnSpc>
            </a:pPr>
            <a:r>
              <a:rPr lang="en-US" dirty="0">
                <a:solidFill>
                  <a:schemeClr val="accent6">
                    <a:lumMod val="50000"/>
                  </a:schemeClr>
                </a:solidFill>
              </a:rPr>
              <a:t>Provides an environmental scan</a:t>
            </a:r>
          </a:p>
          <a:p>
            <a:pPr>
              <a:lnSpc>
                <a:spcPct val="100000"/>
              </a:lnSpc>
            </a:pPr>
            <a:r>
              <a:rPr lang="en-US" dirty="0">
                <a:solidFill>
                  <a:schemeClr val="accent6">
                    <a:lumMod val="50000"/>
                  </a:schemeClr>
                </a:solidFill>
              </a:rPr>
              <a:t>Identifies which partnerships might be strategically strengthened</a:t>
            </a:r>
          </a:p>
          <a:p>
            <a:pPr>
              <a:lnSpc>
                <a:spcPct val="100000"/>
              </a:lnSpc>
            </a:pPr>
            <a:r>
              <a:rPr lang="en-US" dirty="0">
                <a:solidFill>
                  <a:schemeClr val="accent6">
                    <a:lumMod val="50000"/>
                  </a:schemeClr>
                </a:solidFill>
              </a:rPr>
              <a:t>Meets agency operational objectives</a:t>
            </a:r>
          </a:p>
          <a:p>
            <a:pPr>
              <a:lnSpc>
                <a:spcPct val="100000"/>
              </a:lnSpc>
            </a:pPr>
            <a:r>
              <a:rPr lang="en-US" dirty="0">
                <a:solidFill>
                  <a:schemeClr val="accent6">
                    <a:lumMod val="50000"/>
                  </a:schemeClr>
                </a:solidFill>
              </a:rPr>
              <a:t>Meets customer objectives</a:t>
            </a:r>
          </a:p>
          <a:p>
            <a:pPr>
              <a:lnSpc>
                <a:spcPct val="100000"/>
              </a:lnSpc>
            </a:pPr>
            <a:r>
              <a:rPr lang="en-US" dirty="0">
                <a:solidFill>
                  <a:schemeClr val="accent6">
                    <a:lumMod val="50000"/>
                  </a:schemeClr>
                </a:solidFill>
              </a:rPr>
              <a:t>Establishes a basis for evaluating agency progress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210D8-0743-4FB4-A1EF-4C2CDDD7CC01}" type="slidenum">
              <a:rPr kumimoji="0" lang="en-US" i="0" u="none" strike="noStrike" kern="1200" cap="none" spc="0" normalizeH="0" baseline="0" noProof="0" smtClean="0">
                <a:ln>
                  <a:noFill/>
                </a:ln>
                <a:solidFill>
                  <a:srgbClr val="545E74"/>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i="0" u="none" strike="noStrike" kern="1200" cap="none" spc="0" normalizeH="0" baseline="0" noProof="0" dirty="0">
              <a:ln>
                <a:noFill/>
              </a:ln>
              <a:solidFill>
                <a:srgbClr val="545E74"/>
              </a:solidFill>
              <a:effectLst/>
              <a:uLnTx/>
              <a:uFillTx/>
              <a:latin typeface="+mj-lt"/>
              <a:ea typeface="+mn-ea"/>
              <a:cs typeface="+mn-cs"/>
            </a:endParaRPr>
          </a:p>
        </p:txBody>
      </p:sp>
    </p:spTree>
    <p:custDataLst>
      <p:tags r:id="rId1"/>
    </p:custDataLst>
    <p:extLst>
      <p:ext uri="{BB962C8B-B14F-4D97-AF65-F5344CB8AC3E}">
        <p14:creationId xmlns:p14="http://schemas.microsoft.com/office/powerpoint/2010/main" val="237843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748" y="338258"/>
            <a:ext cx="9601200" cy="1036850"/>
          </a:xfrm>
        </p:spPr>
        <p:txBody>
          <a:bodyPr>
            <a:normAutofit/>
          </a:bodyPr>
          <a:lstStyle/>
          <a:p>
            <a:r>
              <a:rPr lang="en-US" dirty="0"/>
              <a:t>Are We Collaborating? Levels of Collaboration</a:t>
            </a:r>
          </a:p>
        </p:txBody>
      </p:sp>
      <p:pic>
        <p:nvPicPr>
          <p:cNvPr id="3" name="Picture 2" descr="The steps of the integration continuum as shown in a stairstep illustration: isolation, communication, coordination, collaboration, integration. Source: Systems of care, stages of integration; based on Burt, Spellman, 2007." title="Integration continuum illustration"/>
          <p:cNvPicPr>
            <a:picLocks noChangeAspect="1"/>
          </p:cNvPicPr>
          <p:nvPr/>
        </p:nvPicPr>
        <p:blipFill rotWithShape="1">
          <a:blip r:embed="rId4">
            <a:extLst>
              <a:ext uri="{28A0092B-C50C-407E-A947-70E740481C1C}">
                <a14:useLocalDpi xmlns:a14="http://schemas.microsoft.com/office/drawing/2010/main" val="0"/>
              </a:ext>
            </a:extLst>
          </a:blip>
          <a:srcRect l="7525"/>
          <a:stretch/>
        </p:blipFill>
        <p:spPr>
          <a:xfrm>
            <a:off x="306488" y="1728889"/>
            <a:ext cx="10590112" cy="4920430"/>
          </a:xfrm>
          <a:prstGeom prst="rect">
            <a:avLst/>
          </a:prstGeom>
        </p:spPr>
      </p:pic>
      <p:sp>
        <p:nvSpPr>
          <p:cNvPr id="5" name="TextBox 4"/>
          <p:cNvSpPr txBox="1"/>
          <p:nvPr/>
        </p:nvSpPr>
        <p:spPr>
          <a:xfrm>
            <a:off x="4109987" y="6169794"/>
            <a:ext cx="4610501" cy="461665"/>
          </a:xfrm>
          <a:prstGeom prst="rect">
            <a:avLst/>
          </a:prstGeom>
          <a:solidFill>
            <a:srgbClr val="002060"/>
          </a:solidFill>
        </p:spPr>
        <p:txBody>
          <a:bodyPr wrap="square" rtlCol="0">
            <a:spAutoFit/>
          </a:bodyPr>
          <a:lstStyle/>
          <a:p>
            <a:r>
              <a:rPr lang="en-US" sz="1200" dirty="0">
                <a:solidFill>
                  <a:schemeClr val="bg1"/>
                </a:solidFill>
              </a:rPr>
              <a:t>Created by WINTAC based on Stages of Integration;</a:t>
            </a:r>
            <a:br>
              <a:rPr lang="en-US" sz="1200" dirty="0">
                <a:solidFill>
                  <a:schemeClr val="bg1"/>
                </a:solidFill>
              </a:rPr>
            </a:br>
            <a:r>
              <a:rPr lang="en-US" sz="1200" dirty="0">
                <a:solidFill>
                  <a:schemeClr val="bg1"/>
                </a:solidFill>
              </a:rPr>
              <a:t>Burt and Spellman 2007</a:t>
            </a:r>
          </a:p>
        </p:txBody>
      </p:sp>
      <p:sp>
        <p:nvSpPr>
          <p:cNvPr id="31" name="Slide Number Placeholder 30"/>
          <p:cNvSpPr>
            <a:spLocks noGrp="1"/>
          </p:cNvSpPr>
          <p:nvPr>
            <p:ph type="sldNum" sz="quarter" idx="12"/>
          </p:nvPr>
        </p:nvSpPr>
        <p:spPr>
          <a:xfrm>
            <a:off x="10210800" y="6374999"/>
            <a:ext cx="1371600"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b="0" i="0" u="none" strike="noStrike" kern="1200" cap="none" spc="0" normalizeH="0" baseline="0" noProof="0" smtClean="0">
                <a:ln>
                  <a:noFill/>
                </a:ln>
                <a:solidFill>
                  <a:srgbClr val="545E74"/>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b="0" i="0" u="none" strike="noStrike" kern="1200" cap="none" spc="0" normalizeH="0" baseline="0" noProof="0" dirty="0">
              <a:ln>
                <a:noFill/>
              </a:ln>
              <a:solidFill>
                <a:srgbClr val="545E74"/>
              </a:solidFill>
              <a:effectLst/>
              <a:uLnTx/>
              <a:uFillTx/>
              <a:latin typeface="+mj-lt"/>
              <a:ea typeface="+mn-ea"/>
              <a:cs typeface="+mn-cs"/>
            </a:endParaRPr>
          </a:p>
        </p:txBody>
      </p:sp>
    </p:spTree>
    <p:custDataLst>
      <p:tags r:id="rId1"/>
    </p:custDataLst>
    <p:extLst>
      <p:ext uri="{BB962C8B-B14F-4D97-AF65-F5344CB8AC3E}">
        <p14:creationId xmlns:p14="http://schemas.microsoft.com/office/powerpoint/2010/main" val="412794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Isolation</a:t>
            </a:r>
          </a:p>
        </p:txBody>
      </p:sp>
      <p:sp>
        <p:nvSpPr>
          <p:cNvPr id="3" name="Content Placeholder 2"/>
          <p:cNvSpPr>
            <a:spLocks noGrp="1"/>
          </p:cNvSpPr>
          <p:nvPr>
            <p:ph idx="1"/>
          </p:nvPr>
        </p:nvSpPr>
        <p:spPr>
          <a:xfrm>
            <a:off x="1295400" y="1828800"/>
            <a:ext cx="9298709" cy="4343400"/>
          </a:xfrm>
        </p:spPr>
        <p:txBody>
          <a:bodyPr>
            <a:noAutofit/>
          </a:bodyPr>
          <a:lstStyle/>
          <a:p>
            <a:pPr marL="502920" indent="-457200">
              <a:lnSpc>
                <a:spcPct val="100000"/>
              </a:lnSpc>
            </a:pPr>
            <a:r>
              <a:rPr lang="en-US" dirty="0"/>
              <a:t>Each agency and program has its own separate career service options. </a:t>
            </a:r>
          </a:p>
          <a:p>
            <a:pPr marL="502920" indent="-457200">
              <a:lnSpc>
                <a:spcPct val="100000"/>
              </a:lnSpc>
            </a:pPr>
            <a:r>
              <a:rPr lang="en-US" dirty="0"/>
              <a:t>Agencies and programs do not regularly inform partners of those services.</a:t>
            </a:r>
          </a:p>
          <a:p>
            <a:pPr marL="502920" indent="-457200">
              <a:lnSpc>
                <a:spcPct val="100000"/>
              </a:lnSpc>
            </a:pPr>
            <a:r>
              <a:rPr lang="en-US" dirty="0"/>
              <a:t>Each separate agency and program promotes services separately to community.</a:t>
            </a:r>
          </a:p>
        </p:txBody>
      </p:sp>
      <p:sp>
        <p:nvSpPr>
          <p:cNvPr id="4" name="Slide Number Placeholder 3"/>
          <p:cNvSpPr>
            <a:spLocks noGrp="1"/>
          </p:cNvSpPr>
          <p:nvPr>
            <p:ph type="sldNum" sz="quarter" idx="12"/>
          </p:nvPr>
        </p:nvSpPr>
        <p:spPr/>
        <p:txBody>
          <a:bodyPr/>
          <a:lstStyle/>
          <a:p>
            <a:fld id="{A7F8E3F6-DE14-48B2-B2BC-6FABA9630FB8}" type="slidenum">
              <a:rPr lang="en-US" smtClean="0"/>
              <a:t>13</a:t>
            </a:fld>
            <a:endParaRPr lang="en-US" dirty="0"/>
          </a:p>
        </p:txBody>
      </p:sp>
    </p:spTree>
    <p:custDataLst>
      <p:tags r:id="rId1"/>
    </p:custDataLst>
    <p:extLst>
      <p:ext uri="{BB962C8B-B14F-4D97-AF65-F5344CB8AC3E}">
        <p14:creationId xmlns:p14="http://schemas.microsoft.com/office/powerpoint/2010/main" val="225713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a:t>
            </a:r>
          </a:p>
        </p:txBody>
      </p:sp>
      <p:sp>
        <p:nvSpPr>
          <p:cNvPr id="3" name="Content Placeholder 2"/>
          <p:cNvSpPr>
            <a:spLocks noGrp="1"/>
          </p:cNvSpPr>
          <p:nvPr>
            <p:ph idx="1"/>
          </p:nvPr>
        </p:nvSpPr>
        <p:spPr>
          <a:xfrm>
            <a:off x="1295400" y="1828800"/>
            <a:ext cx="8966200" cy="4343400"/>
          </a:xfrm>
        </p:spPr>
        <p:txBody>
          <a:bodyPr>
            <a:noAutofit/>
          </a:bodyPr>
          <a:lstStyle/>
          <a:p>
            <a:pPr marL="502920" indent="-457200">
              <a:lnSpc>
                <a:spcPct val="100000"/>
              </a:lnSpc>
            </a:pPr>
            <a:r>
              <a:rPr lang="en-US" dirty="0"/>
              <a:t>Core agencies talk to each other, but they have no planned or required contact. </a:t>
            </a:r>
          </a:p>
          <a:p>
            <a:pPr marL="502920" indent="-457200">
              <a:lnSpc>
                <a:spcPct val="100000"/>
              </a:lnSpc>
            </a:pPr>
            <a:r>
              <a:rPr lang="en-US" dirty="0"/>
              <a:t>Contact is intermittent. Some information is shared, but no formal information or data sharing plan exists.</a:t>
            </a:r>
          </a:p>
        </p:txBody>
      </p:sp>
      <p:sp>
        <p:nvSpPr>
          <p:cNvPr id="4" name="Slide Number Placeholder 3"/>
          <p:cNvSpPr>
            <a:spLocks noGrp="1"/>
          </p:cNvSpPr>
          <p:nvPr>
            <p:ph type="sldNum" sz="quarter" idx="12"/>
          </p:nvPr>
        </p:nvSpPr>
        <p:spPr/>
        <p:txBody>
          <a:bodyPr/>
          <a:lstStyle/>
          <a:p>
            <a:fld id="{A7F8E3F6-DE14-48B2-B2BC-6FABA9630FB8}" type="slidenum">
              <a:rPr lang="en-US" smtClean="0"/>
              <a:t>14</a:t>
            </a:fld>
            <a:endParaRPr lang="en-US" dirty="0"/>
          </a:p>
        </p:txBody>
      </p:sp>
    </p:spTree>
    <p:custDataLst>
      <p:tags r:id="rId1"/>
    </p:custDataLst>
    <p:extLst>
      <p:ext uri="{BB962C8B-B14F-4D97-AF65-F5344CB8AC3E}">
        <p14:creationId xmlns:p14="http://schemas.microsoft.com/office/powerpoint/2010/main" val="402899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Coordination</a:t>
            </a:r>
          </a:p>
        </p:txBody>
      </p:sp>
      <p:sp>
        <p:nvSpPr>
          <p:cNvPr id="3" name="Content Placeholder 2"/>
          <p:cNvSpPr>
            <a:spLocks noGrp="1"/>
          </p:cNvSpPr>
          <p:nvPr>
            <p:ph idx="1"/>
          </p:nvPr>
        </p:nvSpPr>
        <p:spPr>
          <a:xfrm>
            <a:off x="1295400" y="1828800"/>
            <a:ext cx="8365836" cy="4343400"/>
          </a:xfrm>
        </p:spPr>
        <p:txBody>
          <a:bodyPr>
            <a:noAutofit/>
          </a:bodyPr>
          <a:lstStyle/>
          <a:p>
            <a:pPr marL="502920" indent="-457200">
              <a:lnSpc>
                <a:spcPct val="100000"/>
              </a:lnSpc>
            </a:pPr>
            <a:r>
              <a:rPr lang="en-US" dirty="0"/>
              <a:t>Core partners work together at all levels (from management to direct service) to align services, but there is no formal structure to their interaction.</a:t>
            </a:r>
          </a:p>
          <a:p>
            <a:pPr marL="502920" indent="-457200">
              <a:lnSpc>
                <a:spcPct val="100000"/>
              </a:lnSpc>
            </a:pPr>
            <a:r>
              <a:rPr lang="en-US" dirty="0"/>
              <a:t>It is done on a case-by-case basis.</a:t>
            </a:r>
          </a:p>
        </p:txBody>
      </p:sp>
      <p:sp>
        <p:nvSpPr>
          <p:cNvPr id="4" name="Slide Number Placeholder 3"/>
          <p:cNvSpPr>
            <a:spLocks noGrp="1"/>
          </p:cNvSpPr>
          <p:nvPr>
            <p:ph type="sldNum" sz="quarter" idx="12"/>
          </p:nvPr>
        </p:nvSpPr>
        <p:spPr/>
        <p:txBody>
          <a:bodyPr/>
          <a:lstStyle/>
          <a:p>
            <a:fld id="{A7F8E3F6-DE14-48B2-B2BC-6FABA9630FB8}" type="slidenum">
              <a:rPr lang="en-US" smtClean="0"/>
              <a:t>15</a:t>
            </a:fld>
            <a:endParaRPr lang="en-US" dirty="0"/>
          </a:p>
        </p:txBody>
      </p:sp>
    </p:spTree>
    <p:custDataLst>
      <p:tags r:id="rId1"/>
    </p:custDataLst>
    <p:extLst>
      <p:ext uri="{BB962C8B-B14F-4D97-AF65-F5344CB8AC3E}">
        <p14:creationId xmlns:p14="http://schemas.microsoft.com/office/powerpoint/2010/main" val="145221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a:t>
            </a:r>
          </a:p>
        </p:txBody>
      </p:sp>
      <p:sp>
        <p:nvSpPr>
          <p:cNvPr id="3" name="Content Placeholder 2"/>
          <p:cNvSpPr>
            <a:spLocks noGrp="1"/>
          </p:cNvSpPr>
          <p:nvPr>
            <p:ph idx="1"/>
          </p:nvPr>
        </p:nvSpPr>
        <p:spPr/>
        <p:txBody>
          <a:bodyPr>
            <a:noAutofit/>
          </a:bodyPr>
          <a:lstStyle/>
          <a:p>
            <a:pPr marL="502920" indent="-457200">
              <a:lnSpc>
                <a:spcPct val="100000"/>
              </a:lnSpc>
            </a:pPr>
            <a:r>
              <a:rPr lang="en-US" dirty="0"/>
              <a:t>Core agencies agree to work together for mutual benefit.</a:t>
            </a:r>
          </a:p>
          <a:p>
            <a:pPr marL="502920" indent="-457200">
              <a:lnSpc>
                <a:spcPct val="100000"/>
              </a:lnSpc>
            </a:pPr>
            <a:r>
              <a:rPr lang="en-US" dirty="0"/>
              <a:t>The relationship is based on consistent communication and coordination.</a:t>
            </a:r>
          </a:p>
          <a:p>
            <a:pPr marL="502920" indent="-457200">
              <a:lnSpc>
                <a:spcPct val="100000"/>
              </a:lnSpc>
            </a:pPr>
            <a:r>
              <a:rPr lang="en-US" dirty="0"/>
              <a:t>Partners agree they can best achieve goals by working together and using the strengths and expertise of each partner to accomplish common goals.</a:t>
            </a:r>
          </a:p>
        </p:txBody>
      </p:sp>
      <p:sp>
        <p:nvSpPr>
          <p:cNvPr id="4" name="Slide Number Placeholder 3"/>
          <p:cNvSpPr>
            <a:spLocks noGrp="1"/>
          </p:cNvSpPr>
          <p:nvPr>
            <p:ph type="sldNum" sz="quarter" idx="12"/>
          </p:nvPr>
        </p:nvSpPr>
        <p:spPr/>
        <p:txBody>
          <a:bodyPr/>
          <a:lstStyle/>
          <a:p>
            <a:fld id="{A7F8E3F6-DE14-48B2-B2BC-6FABA9630FB8}" type="slidenum">
              <a:rPr lang="en-US" smtClean="0"/>
              <a:t>16</a:t>
            </a:fld>
            <a:endParaRPr lang="en-US" dirty="0"/>
          </a:p>
        </p:txBody>
      </p:sp>
    </p:spTree>
    <p:custDataLst>
      <p:tags r:id="rId1"/>
    </p:custDataLst>
    <p:extLst>
      <p:ext uri="{BB962C8B-B14F-4D97-AF65-F5344CB8AC3E}">
        <p14:creationId xmlns:p14="http://schemas.microsoft.com/office/powerpoint/2010/main" val="3918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a:t>
            </a:r>
          </a:p>
        </p:txBody>
      </p:sp>
      <p:sp>
        <p:nvSpPr>
          <p:cNvPr id="3" name="Content Placeholder 2"/>
          <p:cNvSpPr>
            <a:spLocks noGrp="1"/>
          </p:cNvSpPr>
          <p:nvPr>
            <p:ph idx="1"/>
          </p:nvPr>
        </p:nvSpPr>
        <p:spPr>
          <a:xfrm>
            <a:off x="1219200" y="1828800"/>
            <a:ext cx="8783782" cy="4343400"/>
          </a:xfrm>
        </p:spPr>
        <p:txBody>
          <a:bodyPr>
            <a:noAutofit/>
          </a:bodyPr>
          <a:lstStyle/>
          <a:p>
            <a:pPr marL="45720" indent="0">
              <a:lnSpc>
                <a:spcPct val="100000"/>
              </a:lnSpc>
              <a:buNone/>
            </a:pPr>
            <a:r>
              <a:rPr lang="en-US" dirty="0"/>
              <a:t>Core agencies agree to work together to achieve common goals and create an organizational structure to share information, data and resources to accomplish mutually agreed upon outcomes as an integrated system.</a:t>
            </a:r>
          </a:p>
        </p:txBody>
      </p:sp>
      <p:sp>
        <p:nvSpPr>
          <p:cNvPr id="4" name="Slide Number Placeholder 3"/>
          <p:cNvSpPr>
            <a:spLocks noGrp="1"/>
          </p:cNvSpPr>
          <p:nvPr>
            <p:ph type="sldNum" sz="quarter" idx="12"/>
          </p:nvPr>
        </p:nvSpPr>
        <p:spPr/>
        <p:txBody>
          <a:bodyPr/>
          <a:lstStyle/>
          <a:p>
            <a:fld id="{A7F8E3F6-DE14-48B2-B2BC-6FABA9630FB8}" type="slidenum">
              <a:rPr lang="en-US" smtClean="0"/>
              <a:t>17</a:t>
            </a:fld>
            <a:endParaRPr lang="en-US" dirty="0"/>
          </a:p>
        </p:txBody>
      </p:sp>
    </p:spTree>
    <p:custDataLst>
      <p:tags r:id="rId1"/>
    </p:custDataLst>
    <p:extLst>
      <p:ext uri="{BB962C8B-B14F-4D97-AF65-F5344CB8AC3E}">
        <p14:creationId xmlns:p14="http://schemas.microsoft.com/office/powerpoint/2010/main" val="132553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Integration Continuum Self-Assessment</a:t>
            </a:r>
          </a:p>
        </p:txBody>
      </p:sp>
      <p:sp>
        <p:nvSpPr>
          <p:cNvPr id="3" name="Content Placeholder 2"/>
          <p:cNvSpPr>
            <a:spLocks noGrp="1"/>
          </p:cNvSpPr>
          <p:nvPr>
            <p:ph idx="1"/>
          </p:nvPr>
        </p:nvSpPr>
        <p:spPr>
          <a:xfrm>
            <a:off x="1295400" y="1674564"/>
            <a:ext cx="9601200" cy="4497636"/>
          </a:xfrm>
        </p:spPr>
        <p:txBody>
          <a:bodyPr/>
          <a:lstStyle/>
          <a:p>
            <a:r>
              <a:rPr lang="en-US" dirty="0"/>
              <a:t>This online self-assessment looks at your level of connectivity to other American Job Center (AJC) – One-Stop Partners.</a:t>
            </a:r>
          </a:p>
          <a:p>
            <a:r>
              <a:rPr lang="en-US" dirty="0"/>
              <a:t>There is no right or wrong level except Isolation, the desire is to do what best serves your customers and the customers of the American Job Center system. </a:t>
            </a:r>
          </a:p>
          <a:p>
            <a:r>
              <a:rPr lang="en-US" dirty="0"/>
              <a:t>The intent is to provide a dashboard of those Partners with whom you are connected as well as your current level of connectivity.</a:t>
            </a:r>
          </a:p>
          <a:p>
            <a:r>
              <a:rPr lang="en-US" dirty="0"/>
              <a:t>It can be done every year to track levels of partnerships with various AJC Partners.</a:t>
            </a:r>
          </a:p>
        </p:txBody>
      </p:sp>
      <p:sp>
        <p:nvSpPr>
          <p:cNvPr id="4" name="Slide Number Placeholder 3"/>
          <p:cNvSpPr>
            <a:spLocks noGrp="1"/>
          </p:cNvSpPr>
          <p:nvPr>
            <p:ph type="sldNum" sz="quarter" idx="12"/>
          </p:nvPr>
        </p:nvSpPr>
        <p:spPr/>
        <p:txBody>
          <a:bodyPr/>
          <a:lstStyle/>
          <a:p>
            <a:fld id="{A7F8E3F6-DE14-48B2-B2BC-6FABA9630FB8}" type="slidenum">
              <a:rPr lang="en-US" smtClean="0"/>
              <a:t>18</a:t>
            </a:fld>
            <a:endParaRPr lang="en-US" dirty="0"/>
          </a:p>
        </p:txBody>
      </p:sp>
    </p:spTree>
    <p:custDataLst>
      <p:tags r:id="rId1"/>
    </p:custDataLst>
    <p:extLst>
      <p:ext uri="{BB962C8B-B14F-4D97-AF65-F5344CB8AC3E}">
        <p14:creationId xmlns:p14="http://schemas.microsoft.com/office/powerpoint/2010/main" val="197280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630" y="255134"/>
            <a:ext cx="10102970" cy="1036850"/>
          </a:xfrm>
        </p:spPr>
        <p:txBody>
          <a:bodyPr/>
          <a:lstStyle/>
          <a:p>
            <a:r>
              <a:rPr lang="en-US" dirty="0"/>
              <a:t>Online Self-Assessment Screen Shots</a:t>
            </a:r>
          </a:p>
        </p:txBody>
      </p:sp>
      <p:pic>
        <p:nvPicPr>
          <p:cNvPr id="9" name="Content Placeholder 8" descr="Screen shot of the online self-assessment screen shots: Respondent Information." title="Screen shots"/>
          <p:cNvPicPr>
            <a:picLocks noGrp="1" noChangeAspect="1"/>
          </p:cNvPicPr>
          <p:nvPr>
            <p:ph idx="1"/>
          </p:nvPr>
        </p:nvPicPr>
        <p:blipFill>
          <a:blip r:embed="rId4"/>
          <a:stretch>
            <a:fillRect/>
          </a:stretch>
        </p:blipFill>
        <p:spPr>
          <a:xfrm>
            <a:off x="278259" y="1526959"/>
            <a:ext cx="4510051" cy="5122360"/>
          </a:xfrm>
          <a:prstGeom prst="rect">
            <a:avLst/>
          </a:prstGeom>
        </p:spPr>
      </p:pic>
      <p:graphicFrame>
        <p:nvGraphicFramePr>
          <p:cNvPr id="3" name="Table 2" descr="Visual of online tool section asking for respondent information and questions about connections to Title I, II, III, IV programs or agencies." title="Screen shot of online assessment tool"/>
          <p:cNvGraphicFramePr>
            <a:graphicFrameLocks noGrp="1"/>
          </p:cNvGraphicFramePr>
          <p:nvPr>
            <p:extLst>
              <p:ext uri="{D42A27DB-BD31-4B8C-83A1-F6EECF244321}">
                <p14:modId xmlns:p14="http://schemas.microsoft.com/office/powerpoint/2010/main" val="2433987681"/>
              </p:ext>
            </p:extLst>
          </p:nvPr>
        </p:nvGraphicFramePr>
        <p:xfrm>
          <a:off x="5057194" y="1526959"/>
          <a:ext cx="6774024" cy="5096774"/>
        </p:xfrm>
        <a:graphic>
          <a:graphicData uri="http://schemas.openxmlformats.org/drawingml/2006/table">
            <a:tbl>
              <a:tblPr firstRow="1" firstCol="1" lastRow="1" lastCol="1"/>
              <a:tblGrid>
                <a:gridCol w="846753">
                  <a:extLst>
                    <a:ext uri="{9D8B030D-6E8A-4147-A177-3AD203B41FA5}">
                      <a16:colId xmlns:a16="http://schemas.microsoft.com/office/drawing/2014/main" val="2128751904"/>
                    </a:ext>
                  </a:extLst>
                </a:gridCol>
                <a:gridCol w="846753">
                  <a:extLst>
                    <a:ext uri="{9D8B030D-6E8A-4147-A177-3AD203B41FA5}">
                      <a16:colId xmlns:a16="http://schemas.microsoft.com/office/drawing/2014/main" val="1056436166"/>
                    </a:ext>
                  </a:extLst>
                </a:gridCol>
                <a:gridCol w="846753">
                  <a:extLst>
                    <a:ext uri="{9D8B030D-6E8A-4147-A177-3AD203B41FA5}">
                      <a16:colId xmlns:a16="http://schemas.microsoft.com/office/drawing/2014/main" val="1053820364"/>
                    </a:ext>
                  </a:extLst>
                </a:gridCol>
                <a:gridCol w="846753">
                  <a:extLst>
                    <a:ext uri="{9D8B030D-6E8A-4147-A177-3AD203B41FA5}">
                      <a16:colId xmlns:a16="http://schemas.microsoft.com/office/drawing/2014/main" val="2460322301"/>
                    </a:ext>
                  </a:extLst>
                </a:gridCol>
                <a:gridCol w="846753">
                  <a:extLst>
                    <a:ext uri="{9D8B030D-6E8A-4147-A177-3AD203B41FA5}">
                      <a16:colId xmlns:a16="http://schemas.microsoft.com/office/drawing/2014/main" val="3094492837"/>
                    </a:ext>
                  </a:extLst>
                </a:gridCol>
                <a:gridCol w="846753">
                  <a:extLst>
                    <a:ext uri="{9D8B030D-6E8A-4147-A177-3AD203B41FA5}">
                      <a16:colId xmlns:a16="http://schemas.microsoft.com/office/drawing/2014/main" val="860782146"/>
                    </a:ext>
                  </a:extLst>
                </a:gridCol>
                <a:gridCol w="846753">
                  <a:extLst>
                    <a:ext uri="{9D8B030D-6E8A-4147-A177-3AD203B41FA5}">
                      <a16:colId xmlns:a16="http://schemas.microsoft.com/office/drawing/2014/main" val="4109026789"/>
                    </a:ext>
                  </a:extLst>
                </a:gridCol>
                <a:gridCol w="846753">
                  <a:extLst>
                    <a:ext uri="{9D8B030D-6E8A-4147-A177-3AD203B41FA5}">
                      <a16:colId xmlns:a16="http://schemas.microsoft.com/office/drawing/2014/main" val="1473141620"/>
                    </a:ext>
                  </a:extLst>
                </a:gridCol>
              </a:tblGrid>
              <a:tr h="345434">
                <a:tc>
                  <a:txBody>
                    <a:bodyPr/>
                    <a:lstStyle/>
                    <a:p>
                      <a:pPr marL="0" marR="0" algn="ctr">
                        <a:lnSpc>
                          <a:spcPct val="115000"/>
                        </a:lnSpc>
                        <a:spcBef>
                          <a:spcPts val="0"/>
                        </a:spcBef>
                        <a:spcAft>
                          <a:spcPts val="0"/>
                        </a:spcAft>
                      </a:pPr>
                      <a:r>
                        <a:rPr lang="en-US" sz="700">
                          <a:effectLst/>
                          <a:latin typeface="Calibri" panose="020F0502020204030204" pitchFamily="34" charset="0"/>
                          <a:ea typeface="Times New Roman" panose="02020603050405020304" pitchFamily="18" charset="0"/>
                          <a:cs typeface="Times New Roman" panose="02020603050405020304" pitchFamily="18"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This is my agency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Isolated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Communicating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Coordinating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Collaborating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Integrated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Not familiar with this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1673436"/>
                  </a:ext>
                </a:extLst>
              </a:tr>
              <a:tr h="283979">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Title I Adults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dirty="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dirty="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dirty="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dirty="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dirty="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352954"/>
                  </a:ext>
                </a:extLst>
              </a:tr>
              <a:tr h="529798">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Title I Dislocated Workers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dirty="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dirty="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dirty="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2336401"/>
                  </a:ext>
                </a:extLst>
              </a:tr>
              <a:tr h="406888">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Title I Youth Programs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dirty="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dirty="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697860"/>
                  </a:ext>
                </a:extLst>
              </a:tr>
              <a:tr h="775617">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Title II Adult Education and Literacy Programs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dirty="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1576953"/>
                  </a:ext>
                </a:extLst>
              </a:tr>
              <a:tr h="529798">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Title III Wagner-Peyser Program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dirty="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dirty="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dirty="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7293016"/>
                  </a:ext>
                </a:extLst>
              </a:tr>
              <a:tr h="898527">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Title IV Vocational Rehabilitation – General Agency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dirty="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dirty="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6442848"/>
                  </a:ext>
                </a:extLst>
              </a:tr>
              <a:tr h="898527">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Title IV Vocational Rehabilitation – Blind Agency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dirty="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dirty="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500" dirty="0">
                          <a:effectLst/>
                          <a:latin typeface="Courier New" panose="02070309020205020404" pitchFamily="49" charset="0"/>
                          <a:ea typeface="Courier New" panose="02070309020205020404" pitchFamily="49" charset="0"/>
                          <a:cs typeface="Courier New" panose="02070309020205020404" pitchFamily="49" charset="0"/>
                        </a:rPr>
                        <a:t> </a:t>
                      </a:r>
                    </a:p>
                  </a:txBody>
                  <a:tcPr marL="47525" marR="47525" marT="17770" marB="47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0955852"/>
                  </a:ext>
                </a:extLst>
              </a:tr>
            </a:tbl>
          </a:graphicData>
        </a:graphic>
      </p:graphicFrame>
    </p:spTree>
    <p:custDataLst>
      <p:tags r:id="rId1"/>
    </p:custDataLst>
    <p:extLst>
      <p:ext uri="{BB962C8B-B14F-4D97-AF65-F5344CB8AC3E}">
        <p14:creationId xmlns:p14="http://schemas.microsoft.com/office/powerpoint/2010/main" val="344347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856" y="255134"/>
            <a:ext cx="9922744" cy="1036850"/>
          </a:xfrm>
        </p:spPr>
        <p:txBody>
          <a:bodyPr/>
          <a:lstStyle/>
          <a:p>
            <a:r>
              <a:rPr lang="en-US" dirty="0"/>
              <a:t>Welcome</a:t>
            </a:r>
          </a:p>
        </p:txBody>
      </p:sp>
      <p:sp>
        <p:nvSpPr>
          <p:cNvPr id="3" name="Content Placeholder 2"/>
          <p:cNvSpPr>
            <a:spLocks noGrp="1"/>
          </p:cNvSpPr>
          <p:nvPr>
            <p:ph idx="1"/>
          </p:nvPr>
        </p:nvSpPr>
        <p:spPr>
          <a:xfrm>
            <a:off x="973856" y="1776845"/>
            <a:ext cx="10692280" cy="4872474"/>
          </a:xfrm>
        </p:spPr>
        <p:txBody>
          <a:bodyPr>
            <a:noAutofit/>
          </a:bodyPr>
          <a:lstStyle/>
          <a:p>
            <a:pPr marL="0" indent="0">
              <a:lnSpc>
                <a:spcPct val="100000"/>
              </a:lnSpc>
              <a:spcBef>
                <a:spcPts val="600"/>
              </a:spcBef>
              <a:spcAft>
                <a:spcPts val="600"/>
              </a:spcAft>
              <a:buNone/>
            </a:pPr>
            <a:r>
              <a:rPr lang="en-US" sz="2200" dirty="0"/>
              <a:t>For optimal viewing, click </a:t>
            </a:r>
            <a:r>
              <a:rPr lang="en-US" sz="2200" b="1" dirty="0"/>
              <a:t>View Options </a:t>
            </a:r>
            <a:r>
              <a:rPr lang="en-US" sz="2200" dirty="0"/>
              <a:t>at the top of the screen and select </a:t>
            </a:r>
            <a:r>
              <a:rPr lang="en-US" sz="2200" b="1" dirty="0"/>
              <a:t>Fit to Screen</a:t>
            </a:r>
            <a:r>
              <a:rPr lang="en-US" sz="2200" dirty="0"/>
              <a:t>.</a:t>
            </a:r>
          </a:p>
          <a:p>
            <a:pPr marL="0" indent="0">
              <a:lnSpc>
                <a:spcPct val="100000"/>
              </a:lnSpc>
              <a:spcBef>
                <a:spcPts val="600"/>
              </a:spcBef>
              <a:spcAft>
                <a:spcPts val="600"/>
              </a:spcAft>
              <a:buNone/>
            </a:pPr>
            <a:r>
              <a:rPr lang="en-US" sz="2200" dirty="0"/>
              <a:t>You can manage your audio by clicking </a:t>
            </a:r>
            <a:r>
              <a:rPr lang="en-US" sz="2200" b="1" dirty="0"/>
              <a:t>audio settings</a:t>
            </a:r>
            <a:r>
              <a:rPr lang="en-US" sz="2200" b="1" dirty="0">
                <a:solidFill>
                  <a:schemeClr val="accent3"/>
                </a:solidFill>
              </a:rPr>
              <a:t> </a:t>
            </a:r>
            <a:r>
              <a:rPr lang="en-US" sz="2200" dirty="0"/>
              <a:t>at the top corner of your screen.</a:t>
            </a:r>
          </a:p>
          <a:p>
            <a:pPr marL="548640" lvl="2" indent="-274320">
              <a:lnSpc>
                <a:spcPct val="100000"/>
              </a:lnSpc>
              <a:spcBef>
                <a:spcPts val="600"/>
              </a:spcBef>
              <a:spcAft>
                <a:spcPts val="600"/>
              </a:spcAft>
            </a:pPr>
            <a:r>
              <a:rPr lang="en-US" sz="2200" dirty="0">
                <a:solidFill>
                  <a:srgbClr val="034680"/>
                </a:solidFill>
              </a:rPr>
              <a:t>All attendees will be muted.</a:t>
            </a:r>
          </a:p>
          <a:p>
            <a:pPr marL="548640" lvl="2" indent="-274320">
              <a:lnSpc>
                <a:spcPct val="100000"/>
              </a:lnSpc>
              <a:spcBef>
                <a:spcPts val="600"/>
              </a:spcBef>
              <a:spcAft>
                <a:spcPts val="600"/>
              </a:spcAft>
            </a:pPr>
            <a:r>
              <a:rPr lang="en-US" sz="2200" dirty="0">
                <a:solidFill>
                  <a:srgbClr val="034680"/>
                </a:solidFill>
              </a:rPr>
              <a:t>By default, the sound will be broadcast through your computer, </a:t>
            </a:r>
            <a:r>
              <a:rPr lang="en-US" sz="2200" b="1" dirty="0">
                <a:solidFill>
                  <a:srgbClr val="034680"/>
                </a:solidFill>
              </a:rPr>
              <a:t>so</a:t>
            </a:r>
            <a:r>
              <a:rPr lang="en-US" sz="2200" dirty="0">
                <a:solidFill>
                  <a:srgbClr val="034680"/>
                </a:solidFill>
              </a:rPr>
              <a:t> </a:t>
            </a:r>
            <a:r>
              <a:rPr lang="en-US" sz="2200" b="1" dirty="0">
                <a:solidFill>
                  <a:srgbClr val="034680"/>
                </a:solidFill>
              </a:rPr>
              <a:t>please make sure your speakers are turned on or your headphones are plugged in.</a:t>
            </a:r>
          </a:p>
          <a:p>
            <a:pPr marL="548640" lvl="2" indent="-274320">
              <a:lnSpc>
                <a:spcPct val="100000"/>
              </a:lnSpc>
              <a:spcBef>
                <a:spcPts val="600"/>
              </a:spcBef>
              <a:spcAft>
                <a:spcPts val="600"/>
              </a:spcAft>
            </a:pPr>
            <a:r>
              <a:rPr lang="en-US" sz="2200" dirty="0">
                <a:solidFill>
                  <a:srgbClr val="034680"/>
                </a:solidFill>
              </a:rPr>
              <a:t>If you do not have sound capabilities on your computer or prefer to listen by phone, call either of the following numbers: </a:t>
            </a:r>
          </a:p>
          <a:p>
            <a:pPr marL="274320" lvl="2" indent="0">
              <a:lnSpc>
                <a:spcPct val="100000"/>
              </a:lnSpc>
              <a:spcBef>
                <a:spcPts val="600"/>
              </a:spcBef>
              <a:spcAft>
                <a:spcPts val="600"/>
              </a:spcAft>
              <a:buNone/>
            </a:pPr>
            <a:r>
              <a:rPr lang="en-US" sz="2200" b="1" dirty="0">
                <a:solidFill>
                  <a:srgbClr val="034680"/>
                </a:solidFill>
              </a:rPr>
              <a:t>		</a:t>
            </a:r>
            <a:r>
              <a:rPr lang="en-US" sz="2200" b="1" dirty="0">
                <a:solidFill>
                  <a:schemeClr val="accent2"/>
                </a:solidFill>
              </a:rPr>
              <a:t>646-558-8656</a:t>
            </a:r>
            <a:r>
              <a:rPr lang="en-US" sz="2200" b="1" dirty="0">
                <a:solidFill>
                  <a:schemeClr val="accent3"/>
                </a:solidFill>
              </a:rPr>
              <a:t> </a:t>
            </a:r>
            <a:r>
              <a:rPr lang="en-US" sz="2200" b="1" dirty="0">
                <a:solidFill>
                  <a:srgbClr val="034680"/>
                </a:solidFill>
              </a:rPr>
              <a:t>or</a:t>
            </a:r>
            <a:r>
              <a:rPr lang="en-US" sz="2200" b="1" dirty="0">
                <a:solidFill>
                  <a:schemeClr val="accent3"/>
                </a:solidFill>
              </a:rPr>
              <a:t> </a:t>
            </a:r>
            <a:r>
              <a:rPr lang="en-US" sz="2200" b="1" dirty="0">
                <a:solidFill>
                  <a:schemeClr val="accent2"/>
                </a:solidFill>
              </a:rPr>
              <a:t>669-900-6833</a:t>
            </a:r>
          </a:p>
          <a:p>
            <a:pPr marL="274320" lvl="2" indent="0">
              <a:lnSpc>
                <a:spcPct val="100000"/>
              </a:lnSpc>
              <a:spcBef>
                <a:spcPts val="600"/>
              </a:spcBef>
              <a:spcAft>
                <a:spcPts val="600"/>
              </a:spcAft>
              <a:buNone/>
            </a:pPr>
            <a:r>
              <a:rPr lang="en-US" sz="2200" b="1" dirty="0">
                <a:solidFill>
                  <a:schemeClr val="accent3"/>
                </a:solidFill>
              </a:rPr>
              <a:t>		</a:t>
            </a:r>
            <a:r>
              <a:rPr lang="en-US" sz="2200" b="1" dirty="0">
                <a:solidFill>
                  <a:srgbClr val="034680"/>
                </a:solidFill>
              </a:rPr>
              <a:t>Meeting ID: </a:t>
            </a:r>
            <a:r>
              <a:rPr lang="en-US" sz="2400" b="1" dirty="0">
                <a:solidFill>
                  <a:srgbClr val="FF0000"/>
                </a:solidFill>
              </a:rPr>
              <a:t>367-715-571</a:t>
            </a:r>
          </a:p>
        </p:txBody>
      </p:sp>
      <p:sp>
        <p:nvSpPr>
          <p:cNvPr id="4" name="Slide Number Placeholder 3"/>
          <p:cNvSpPr>
            <a:spLocks noGrp="1"/>
          </p:cNvSpPr>
          <p:nvPr>
            <p:ph type="sldNum" sz="quarter" idx="12"/>
          </p:nvPr>
        </p:nvSpPr>
        <p:spPr/>
        <p:txBody>
          <a:bodyPr/>
          <a:lstStyle/>
          <a:p>
            <a:fld id="{A7F8E3F6-DE14-48B2-B2BC-6FABA9630FB8}" type="slidenum">
              <a:rPr lang="en-US" smtClean="0"/>
              <a:t>2</a:t>
            </a:fld>
            <a:endParaRPr lang="en-US" dirty="0"/>
          </a:p>
        </p:txBody>
      </p:sp>
    </p:spTree>
    <p:custDataLst>
      <p:tags r:id="rId1"/>
    </p:custDataLst>
    <p:extLst>
      <p:ext uri="{BB962C8B-B14F-4D97-AF65-F5344CB8AC3E}">
        <p14:creationId xmlns:p14="http://schemas.microsoft.com/office/powerpoint/2010/main" val="3539024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104" y="255134"/>
            <a:ext cx="10064496" cy="1036850"/>
          </a:xfrm>
        </p:spPr>
        <p:txBody>
          <a:bodyPr/>
          <a:lstStyle/>
          <a:p>
            <a:r>
              <a:rPr lang="en-US" dirty="0"/>
              <a:t>Summary of Responses</a:t>
            </a:r>
          </a:p>
        </p:txBody>
      </p:sp>
      <p:pic>
        <p:nvPicPr>
          <p:cNvPr id="8" name="Content Placeholder 7" descr="Core Partners Average: 3.5; Required Partners Average: 3.17; Overall Workforce System Average: 3.3; Other partners average 2.5." title="Summary of responses"/>
          <p:cNvPicPr>
            <a:picLocks noGrp="1" noChangeAspect="1"/>
          </p:cNvPicPr>
          <p:nvPr>
            <p:ph idx="1"/>
          </p:nvPr>
        </p:nvPicPr>
        <p:blipFill>
          <a:blip r:embed="rId4"/>
          <a:stretch>
            <a:fillRect/>
          </a:stretch>
        </p:blipFill>
        <p:spPr>
          <a:xfrm>
            <a:off x="370422" y="1780674"/>
            <a:ext cx="2990850" cy="1504950"/>
          </a:xfrm>
          <a:prstGeom prst="rect">
            <a:avLst/>
          </a:prstGeom>
        </p:spPr>
      </p:pic>
      <p:pic>
        <p:nvPicPr>
          <p:cNvPr id="9" name="Picture 8" descr="Chart that includes the summary of responses from core partners." title="Summary of responses"/>
          <p:cNvPicPr>
            <a:picLocks noChangeAspect="1"/>
          </p:cNvPicPr>
          <p:nvPr/>
        </p:nvPicPr>
        <p:blipFill>
          <a:blip r:embed="rId5"/>
          <a:stretch>
            <a:fillRect/>
          </a:stretch>
        </p:blipFill>
        <p:spPr>
          <a:xfrm>
            <a:off x="370422" y="3356350"/>
            <a:ext cx="4848225" cy="2524125"/>
          </a:xfrm>
          <a:prstGeom prst="rect">
            <a:avLst/>
          </a:prstGeom>
        </p:spPr>
      </p:pic>
      <p:pic>
        <p:nvPicPr>
          <p:cNvPr id="6" name="Picture 5" descr="Chart that includes the summary of responses from required and other partners." title="Summary of responses"/>
          <p:cNvPicPr>
            <a:picLocks noChangeAspect="1"/>
          </p:cNvPicPr>
          <p:nvPr/>
        </p:nvPicPr>
        <p:blipFill>
          <a:blip r:embed="rId6"/>
          <a:stretch>
            <a:fillRect/>
          </a:stretch>
        </p:blipFill>
        <p:spPr>
          <a:xfrm>
            <a:off x="7129462" y="1648694"/>
            <a:ext cx="4791075" cy="5000625"/>
          </a:xfrm>
          <a:prstGeom prst="rect">
            <a:avLst/>
          </a:prstGeom>
        </p:spPr>
      </p:pic>
      <p:cxnSp>
        <p:nvCxnSpPr>
          <p:cNvPr id="11" name="Straight Arrow Connector 10" descr="Arrow pointing to &quot;required partners.&quot;"/>
          <p:cNvCxnSpPr/>
          <p:nvPr/>
        </p:nvCxnSpPr>
        <p:spPr>
          <a:xfrm flipV="1">
            <a:off x="5218647" y="1780674"/>
            <a:ext cx="1910815" cy="409980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descr="Arrow pointing to &quot;other partners.&quot;"/>
          <p:cNvCxnSpPr/>
          <p:nvPr/>
        </p:nvCxnSpPr>
        <p:spPr>
          <a:xfrm flipV="1">
            <a:off x="5218647" y="5159141"/>
            <a:ext cx="1910815" cy="72133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custDataLst>
      <p:tags r:id="rId1"/>
    </p:custDataLst>
    <p:extLst>
      <p:ext uri="{BB962C8B-B14F-4D97-AF65-F5344CB8AC3E}">
        <p14:creationId xmlns:p14="http://schemas.microsoft.com/office/powerpoint/2010/main" val="281632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213" y="310219"/>
            <a:ext cx="9601200" cy="1036850"/>
          </a:xfrm>
        </p:spPr>
        <p:txBody>
          <a:bodyPr/>
          <a:lstStyle/>
          <a:p>
            <a:r>
              <a:rPr lang="en-US" dirty="0"/>
              <a:t>Aggregate of All Respondents</a:t>
            </a:r>
          </a:p>
        </p:txBody>
      </p:sp>
      <p:sp>
        <p:nvSpPr>
          <p:cNvPr id="4" name="Slide Number Placeholder 3"/>
          <p:cNvSpPr>
            <a:spLocks noGrp="1"/>
          </p:cNvSpPr>
          <p:nvPr>
            <p:ph type="sldNum" sz="quarter" idx="12"/>
          </p:nvPr>
        </p:nvSpPr>
        <p:spPr/>
        <p:txBody>
          <a:bodyPr/>
          <a:lstStyle/>
          <a:p>
            <a:fld id="{A7F8E3F6-DE14-48B2-B2BC-6FABA9630FB8}" type="slidenum">
              <a:rPr lang="en-US" smtClean="0"/>
              <a:t>21</a:t>
            </a:fld>
            <a:endParaRPr lang="en-US" dirty="0"/>
          </a:p>
        </p:txBody>
      </p:sp>
      <p:pic>
        <p:nvPicPr>
          <p:cNvPr id="10" name="Content Placeholder 9" descr="Report reflects respondents' familiarity with Titles I-IV programs/agencies. Responses include: Not familiar, Familiar, This is my agency. " title="Screen shot of report on WINTAC integration"/>
          <p:cNvPicPr>
            <a:picLocks noGrp="1" noChangeAspect="1"/>
          </p:cNvPicPr>
          <p:nvPr>
            <p:ph idx="1"/>
          </p:nvPr>
        </p:nvPicPr>
        <p:blipFill>
          <a:blip r:embed="rId4"/>
          <a:stretch>
            <a:fillRect/>
          </a:stretch>
        </p:blipFill>
        <p:spPr>
          <a:xfrm>
            <a:off x="936435" y="1564396"/>
            <a:ext cx="9555170" cy="5113664"/>
          </a:xfrm>
          <a:prstGeom prst="rect">
            <a:avLst/>
          </a:prstGeom>
        </p:spPr>
      </p:pic>
    </p:spTree>
    <p:custDataLst>
      <p:tags r:id="rId1"/>
    </p:custDataLst>
    <p:extLst>
      <p:ext uri="{BB962C8B-B14F-4D97-AF65-F5344CB8AC3E}">
        <p14:creationId xmlns:p14="http://schemas.microsoft.com/office/powerpoint/2010/main" val="141481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Assessment and Planning Process</a:t>
            </a:r>
          </a:p>
        </p:txBody>
      </p:sp>
      <p:sp>
        <p:nvSpPr>
          <p:cNvPr id="3" name="Content Placeholder 2"/>
          <p:cNvSpPr>
            <a:spLocks noGrp="1"/>
          </p:cNvSpPr>
          <p:nvPr>
            <p:ph idx="1"/>
          </p:nvPr>
        </p:nvSpPr>
        <p:spPr>
          <a:xfrm>
            <a:off x="991518" y="1828800"/>
            <a:ext cx="9905082" cy="4343400"/>
          </a:xfrm>
        </p:spPr>
        <p:txBody>
          <a:bodyPr>
            <a:normAutofit/>
          </a:bodyPr>
          <a:lstStyle/>
          <a:p>
            <a:pPr lvl="1"/>
            <a:r>
              <a:rPr lang="en-US" sz="2400" dirty="0">
                <a:solidFill>
                  <a:srgbClr val="034680"/>
                </a:solidFill>
              </a:rPr>
              <a:t>Assess the current level of engagement and connectivity between core, required and other American Job Center (AJC) partners on specific offerings and activities;</a:t>
            </a:r>
          </a:p>
          <a:p>
            <a:pPr lvl="1"/>
            <a:r>
              <a:rPr lang="en-US" sz="2400" dirty="0">
                <a:solidFill>
                  <a:srgbClr val="034680"/>
                </a:solidFill>
              </a:rPr>
              <a:t>Join with staff and partners in discussions regarding the outcome of the assessment results;</a:t>
            </a:r>
          </a:p>
          <a:p>
            <a:pPr lvl="1"/>
            <a:r>
              <a:rPr lang="en-US" sz="2400" dirty="0">
                <a:solidFill>
                  <a:srgbClr val="034680"/>
                </a:solidFill>
              </a:rPr>
              <a:t>Identify any local considerations and possible opportunities to strengthen or develop improved partnerships;</a:t>
            </a:r>
          </a:p>
          <a:p>
            <a:pPr lvl="1"/>
            <a:r>
              <a:rPr lang="en-US" sz="2400" dirty="0">
                <a:solidFill>
                  <a:srgbClr val="034680"/>
                </a:solidFill>
              </a:rPr>
              <a:t>Assist teams with short- and long-term planning and establishment of ongoing evaluation for informing, shaping and measuring efforts/outcomes; and </a:t>
            </a:r>
          </a:p>
          <a:p>
            <a:pPr lvl="1"/>
            <a:r>
              <a:rPr lang="en-US" sz="2400" dirty="0">
                <a:solidFill>
                  <a:srgbClr val="034680"/>
                </a:solidFill>
              </a:rPr>
              <a:t>Evaluate progress and provide a renewed focus.</a:t>
            </a:r>
          </a:p>
          <a:p>
            <a:endParaRPr lang="en-US" dirty="0"/>
          </a:p>
        </p:txBody>
      </p:sp>
      <p:sp>
        <p:nvSpPr>
          <p:cNvPr id="4" name="Slide Number Placeholder 3"/>
          <p:cNvSpPr>
            <a:spLocks noGrp="1"/>
          </p:cNvSpPr>
          <p:nvPr>
            <p:ph type="sldNum" sz="quarter" idx="12"/>
          </p:nvPr>
        </p:nvSpPr>
        <p:spPr/>
        <p:txBody>
          <a:bodyPr/>
          <a:lstStyle/>
          <a:p>
            <a:fld id="{A7F8E3F6-DE14-48B2-B2BC-6FABA9630FB8}" type="slidenum">
              <a:rPr lang="en-US" smtClean="0"/>
              <a:t>22</a:t>
            </a:fld>
            <a:endParaRPr lang="en-US" dirty="0"/>
          </a:p>
        </p:txBody>
      </p:sp>
    </p:spTree>
    <p:custDataLst>
      <p:tags r:id="rId1"/>
    </p:custDataLst>
    <p:extLst>
      <p:ext uri="{BB962C8B-B14F-4D97-AF65-F5344CB8AC3E}">
        <p14:creationId xmlns:p14="http://schemas.microsoft.com/office/powerpoint/2010/main" val="282932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303902"/>
            <a:ext cx="10494264" cy="1036850"/>
          </a:xfrm>
        </p:spPr>
        <p:txBody>
          <a:bodyPr>
            <a:normAutofit/>
          </a:bodyPr>
          <a:lstStyle/>
          <a:p>
            <a:r>
              <a:rPr lang="en-US" dirty="0"/>
              <a:t>Outreach and Intake</a:t>
            </a:r>
          </a:p>
        </p:txBody>
      </p:sp>
      <p:graphicFrame>
        <p:nvGraphicFramePr>
          <p:cNvPr id="5" name="Content Placeholder 4" descr="Decorative."/>
          <p:cNvGraphicFramePr>
            <a:graphicFrameLocks noGrp="1"/>
          </p:cNvGraphicFramePr>
          <p:nvPr>
            <p:ph idx="4294967295"/>
            <p:extLst>
              <p:ext uri="{D42A27DB-BD31-4B8C-83A1-F6EECF244321}">
                <p14:modId xmlns:p14="http://schemas.microsoft.com/office/powerpoint/2010/main" val="4277385441"/>
              </p:ext>
            </p:extLst>
          </p:nvPr>
        </p:nvGraphicFramePr>
        <p:xfrm>
          <a:off x="-1" y="1536015"/>
          <a:ext cx="12192001" cy="5334000"/>
        </p:xfrm>
        <a:graphic>
          <a:graphicData uri="http://schemas.openxmlformats.org/drawingml/2006/table">
            <a:tbl>
              <a:tblPr firstRow="1" firstCol="1" bandRow="1"/>
              <a:tblGrid>
                <a:gridCol w="1431030">
                  <a:extLst>
                    <a:ext uri="{9D8B030D-6E8A-4147-A177-3AD203B41FA5}">
                      <a16:colId xmlns:a16="http://schemas.microsoft.com/office/drawing/2014/main" val="414368373"/>
                    </a:ext>
                  </a:extLst>
                </a:gridCol>
                <a:gridCol w="1841662">
                  <a:extLst>
                    <a:ext uri="{9D8B030D-6E8A-4147-A177-3AD203B41FA5}">
                      <a16:colId xmlns:a16="http://schemas.microsoft.com/office/drawing/2014/main" val="1503494603"/>
                    </a:ext>
                  </a:extLst>
                </a:gridCol>
                <a:gridCol w="3072797">
                  <a:extLst>
                    <a:ext uri="{9D8B030D-6E8A-4147-A177-3AD203B41FA5}">
                      <a16:colId xmlns:a16="http://schemas.microsoft.com/office/drawing/2014/main" val="4006053502"/>
                    </a:ext>
                  </a:extLst>
                </a:gridCol>
                <a:gridCol w="3022111">
                  <a:extLst>
                    <a:ext uri="{9D8B030D-6E8A-4147-A177-3AD203B41FA5}">
                      <a16:colId xmlns:a16="http://schemas.microsoft.com/office/drawing/2014/main" val="1426503878"/>
                    </a:ext>
                  </a:extLst>
                </a:gridCol>
                <a:gridCol w="2824401">
                  <a:extLst>
                    <a:ext uri="{9D8B030D-6E8A-4147-A177-3AD203B41FA5}">
                      <a16:colId xmlns:a16="http://schemas.microsoft.com/office/drawing/2014/main" val="3048142283"/>
                    </a:ext>
                  </a:extLst>
                </a:gridCol>
              </a:tblGrid>
              <a:tr h="820615">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C9E3"/>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892977895"/>
                  </a:ext>
                </a:extLst>
              </a:tr>
              <a:tr h="4513385">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EBF5"/>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379649590"/>
                  </a:ext>
                </a:extLst>
              </a:tr>
            </a:tbl>
          </a:graphicData>
        </a:graphic>
      </p:graphicFrame>
      <p:sp>
        <p:nvSpPr>
          <p:cNvPr id="3" name="Text Placeholder 2"/>
          <p:cNvSpPr>
            <a:spLocks noGrp="1"/>
          </p:cNvSpPr>
          <p:nvPr>
            <p:ph type="body" sz="quarter" idx="13"/>
          </p:nvPr>
        </p:nvSpPr>
        <p:spPr>
          <a:xfrm>
            <a:off x="86469" y="1849506"/>
            <a:ext cx="1208931" cy="3944938"/>
          </a:xfrm>
        </p:spPr>
        <p:txBody>
          <a:bodyPr/>
          <a:lstStyle/>
          <a:p>
            <a:pPr marL="0" lvl="0" indent="0">
              <a:lnSpc>
                <a:spcPct val="107000"/>
              </a:lnSpc>
              <a:spcBef>
                <a:spcPts val="0"/>
              </a:spcBef>
              <a:buClrTx/>
              <a:buNone/>
            </a:pPr>
            <a:r>
              <a:rPr lang="en-US" sz="1600" b="1" dirty="0">
                <a:solidFill>
                  <a:srgbClr val="545E74"/>
                </a:solidFill>
                <a:latin typeface="Calibri" panose="020F0502020204030204" pitchFamily="34" charset="0"/>
                <a:ea typeface="Calibri" panose="020F0502020204030204" pitchFamily="34" charset="0"/>
                <a:cs typeface="Calibri" panose="020F0502020204030204" pitchFamily="34" charset="0"/>
              </a:rPr>
              <a:t>ISOLATION</a:t>
            </a:r>
            <a:br>
              <a:rPr lang="en-US" sz="1600" b="1" dirty="0">
                <a:solidFill>
                  <a:srgbClr val="545E74"/>
                </a:solidFill>
                <a:latin typeface="Calibri" panose="020F0502020204030204" pitchFamily="34" charset="0"/>
                <a:ea typeface="Calibri" panose="020F0502020204030204" pitchFamily="34" charset="0"/>
                <a:cs typeface="Calibri" panose="020F0502020204030204" pitchFamily="34" charset="0"/>
              </a:rPr>
            </a:br>
            <a:br>
              <a:rPr lang="en-US" sz="1600" b="1" dirty="0">
                <a:solidFill>
                  <a:srgbClr val="545E74"/>
                </a:solidFill>
                <a:latin typeface="Calibri" panose="020F0502020204030204" pitchFamily="34" charset="0"/>
                <a:ea typeface="Calibri" panose="020F0502020204030204" pitchFamily="34" charset="0"/>
                <a:cs typeface="Calibri" panose="020F0502020204030204" pitchFamily="34" charset="0"/>
              </a:rPr>
            </a:b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Each agency promotes services separately to community.</a:t>
            </a:r>
            <a:endParaRPr lang="en-US" sz="1600" dirty="0">
              <a:solidFill>
                <a:srgbClr val="545E74"/>
              </a:solidFill>
              <a:latin typeface="Times New Roman" panose="02020603050405020304" pitchFamily="18" charset="0"/>
              <a:ea typeface="Calibri" panose="020F0502020204030204" pitchFamily="34" charset="0"/>
              <a:cs typeface="+mn-cs"/>
            </a:endParaRPr>
          </a:p>
          <a:p>
            <a:endParaRPr lang="en-US" dirty="0"/>
          </a:p>
        </p:txBody>
      </p:sp>
      <p:sp>
        <p:nvSpPr>
          <p:cNvPr id="6" name="Text Placeholder 5"/>
          <p:cNvSpPr>
            <a:spLocks noGrp="1"/>
          </p:cNvSpPr>
          <p:nvPr>
            <p:ph type="body" sz="quarter" idx="14"/>
          </p:nvPr>
        </p:nvSpPr>
        <p:spPr>
          <a:xfrm>
            <a:off x="1457569" y="1849506"/>
            <a:ext cx="1790957" cy="3944938"/>
          </a:xfrm>
        </p:spPr>
        <p:txBody>
          <a:bodyPr/>
          <a:lstStyle/>
          <a:p>
            <a:pPr marL="0" lvl="0" indent="0">
              <a:lnSpc>
                <a:spcPct val="107000"/>
              </a:lnSpc>
              <a:spcBef>
                <a:spcPts val="0"/>
              </a:spcBef>
              <a:buClrTx/>
              <a:buNone/>
            </a:pPr>
            <a:r>
              <a:rPr lang="en-US" sz="1600" b="1" dirty="0">
                <a:solidFill>
                  <a:srgbClr val="545E74"/>
                </a:solidFill>
                <a:latin typeface="Calibri" panose="020F0502020204030204" pitchFamily="34" charset="0"/>
                <a:ea typeface="Calibri" panose="020F0502020204030204" pitchFamily="34" charset="0"/>
                <a:cs typeface="Calibri" panose="020F0502020204030204" pitchFamily="34" charset="0"/>
              </a:rPr>
              <a:t>COMMUNICATION</a:t>
            </a:r>
          </a:p>
          <a:p>
            <a:pPr marL="0" lvl="0" indent="0">
              <a:lnSpc>
                <a:spcPct val="107000"/>
              </a:lnSpc>
              <a:spcBef>
                <a:spcPts val="0"/>
              </a:spcBef>
              <a:buClrTx/>
              <a:buNone/>
            </a:pPr>
            <a:endPar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Bef>
                <a:spcPts val="0"/>
              </a:spcBef>
              <a:buClrTx/>
              <a:buNone/>
            </a:pP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Share written material between staff.</a:t>
            </a:r>
            <a:endParaRPr lang="en-US" sz="1600" dirty="0">
              <a:solidFill>
                <a:srgbClr val="545E74"/>
              </a:solidFill>
              <a:latin typeface="Times New Roman" panose="02020603050405020304" pitchFamily="18" charset="0"/>
              <a:ea typeface="Calibri" panose="020F0502020204030204" pitchFamily="34" charset="0"/>
              <a:cs typeface="+mn-cs"/>
            </a:endParaRPr>
          </a:p>
          <a:p>
            <a:pPr marL="0" lvl="0" indent="0">
              <a:lnSpc>
                <a:spcPct val="107000"/>
              </a:lnSpc>
              <a:spcBef>
                <a:spcPts val="0"/>
              </a:spcBef>
              <a:buClrTx/>
              <a:buNone/>
            </a:pP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 </a:t>
            </a:r>
            <a:endParaRPr lang="en-US" sz="1600" dirty="0">
              <a:solidFill>
                <a:srgbClr val="545E74"/>
              </a:solidFill>
              <a:latin typeface="Times New Roman" panose="02020603050405020304" pitchFamily="18" charset="0"/>
              <a:ea typeface="Calibri" panose="020F0502020204030204" pitchFamily="34" charset="0"/>
              <a:cs typeface="+mn-cs"/>
            </a:endParaRPr>
          </a:p>
          <a:p>
            <a:pPr marL="0" lvl="0" indent="0">
              <a:lnSpc>
                <a:spcPct val="107000"/>
              </a:lnSpc>
              <a:spcBef>
                <a:spcPts val="0"/>
              </a:spcBef>
              <a:buClrTx/>
              <a:buNone/>
            </a:pP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Share contact information of a representative from each agency.</a:t>
            </a:r>
            <a:endParaRPr lang="en-US" sz="1600" dirty="0">
              <a:solidFill>
                <a:srgbClr val="545E74"/>
              </a:solidFill>
              <a:latin typeface="Times New Roman" panose="02020603050405020304" pitchFamily="18" charset="0"/>
              <a:ea typeface="Calibri" panose="020F0502020204030204" pitchFamily="34" charset="0"/>
              <a:cs typeface="+mn-cs"/>
            </a:endParaRPr>
          </a:p>
          <a:p>
            <a:endParaRPr lang="en-US" dirty="0"/>
          </a:p>
        </p:txBody>
      </p:sp>
      <p:sp>
        <p:nvSpPr>
          <p:cNvPr id="7" name="Text Placeholder 6"/>
          <p:cNvSpPr>
            <a:spLocks noGrp="1"/>
          </p:cNvSpPr>
          <p:nvPr>
            <p:ph type="body" sz="quarter" idx="15"/>
          </p:nvPr>
        </p:nvSpPr>
        <p:spPr>
          <a:xfrm>
            <a:off x="3386680" y="1861538"/>
            <a:ext cx="2833645" cy="3944938"/>
          </a:xfrm>
        </p:spPr>
        <p:txBody>
          <a:bodyPr>
            <a:noAutofit/>
          </a:bodyPr>
          <a:lstStyle/>
          <a:p>
            <a:pPr marL="0" lvl="0" indent="0">
              <a:lnSpc>
                <a:spcPct val="107000"/>
              </a:lnSpc>
              <a:spcBef>
                <a:spcPts val="0"/>
              </a:spcBef>
              <a:buClrTx/>
              <a:buNone/>
            </a:pPr>
            <a:r>
              <a:rPr lang="en-US" sz="1600" b="1" dirty="0">
                <a:solidFill>
                  <a:srgbClr val="545E74"/>
                </a:solidFill>
                <a:latin typeface="Calibri" panose="020F0502020204030204" pitchFamily="34" charset="0"/>
                <a:ea typeface="Calibri" panose="020F0502020204030204" pitchFamily="34" charset="0"/>
                <a:cs typeface="Calibri" panose="020F0502020204030204" pitchFamily="34" charset="0"/>
              </a:rPr>
              <a:t>COORDINATION</a:t>
            </a:r>
          </a:p>
          <a:p>
            <a:pPr marL="0" lvl="0" indent="0">
              <a:lnSpc>
                <a:spcPct val="107000"/>
              </a:lnSpc>
              <a:spcBef>
                <a:spcPts val="0"/>
              </a:spcBef>
              <a:buClrTx/>
              <a:buNone/>
            </a:pPr>
            <a:endPar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Bef>
                <a:spcPts val="0"/>
              </a:spcBef>
              <a:buClrTx/>
              <a:buNone/>
            </a:pP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Develop joint brochure/flyer that identifies all partner agencies in the AJC and the services they provide.</a:t>
            </a:r>
            <a:endParaRPr lang="en-US" sz="1600" dirty="0">
              <a:solidFill>
                <a:srgbClr val="545E74"/>
              </a:solidFill>
              <a:latin typeface="Times New Roman" panose="02020603050405020304" pitchFamily="18" charset="0"/>
              <a:ea typeface="Calibri" panose="020F0502020204030204" pitchFamily="34" charset="0"/>
              <a:cs typeface="+mn-cs"/>
            </a:endParaRPr>
          </a:p>
          <a:p>
            <a:pPr marL="0" lvl="0" indent="0">
              <a:lnSpc>
                <a:spcPct val="107000"/>
              </a:lnSpc>
              <a:spcBef>
                <a:spcPts val="0"/>
              </a:spcBef>
              <a:buClrTx/>
              <a:buNone/>
            </a:pP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 </a:t>
            </a:r>
            <a:endParaRPr lang="en-US" sz="1600" dirty="0">
              <a:solidFill>
                <a:srgbClr val="545E74"/>
              </a:solidFill>
              <a:latin typeface="Times New Roman" panose="02020603050405020304" pitchFamily="18" charset="0"/>
              <a:ea typeface="Calibri" panose="020F0502020204030204" pitchFamily="34" charset="0"/>
              <a:cs typeface="+mn-cs"/>
            </a:endParaRPr>
          </a:p>
          <a:p>
            <a:pPr marL="0" lvl="0" indent="0">
              <a:lnSpc>
                <a:spcPct val="107000"/>
              </a:lnSpc>
              <a:spcBef>
                <a:spcPts val="0"/>
              </a:spcBef>
              <a:buClrTx/>
              <a:buNone/>
            </a:pP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Agency orientations and intake processes are separate but coordinated to maximize customer flow of service. This may include the timing, sequence of orientations and triage processes of customers being referred to other agency orientation and/or intake processes.</a:t>
            </a:r>
            <a:endParaRPr lang="en-US" sz="1600" dirty="0">
              <a:solidFill>
                <a:srgbClr val="545E74"/>
              </a:solidFill>
              <a:latin typeface="Times New Roman" panose="02020603050405020304" pitchFamily="18" charset="0"/>
              <a:ea typeface="Calibri" panose="020F0502020204030204" pitchFamily="34" charset="0"/>
              <a:cs typeface="+mn-cs"/>
            </a:endParaRPr>
          </a:p>
          <a:p>
            <a:endParaRPr lang="en-US" dirty="0"/>
          </a:p>
        </p:txBody>
      </p:sp>
      <p:sp>
        <p:nvSpPr>
          <p:cNvPr id="8" name="Text Placeholder 7"/>
          <p:cNvSpPr>
            <a:spLocks noGrp="1"/>
          </p:cNvSpPr>
          <p:nvPr>
            <p:ph type="body" sz="quarter" idx="16"/>
          </p:nvPr>
        </p:nvSpPr>
        <p:spPr>
          <a:xfrm>
            <a:off x="6448926" y="1861537"/>
            <a:ext cx="2839453" cy="4659563"/>
          </a:xfrm>
        </p:spPr>
        <p:txBody>
          <a:bodyPr>
            <a:noAutofit/>
          </a:bodyPr>
          <a:lstStyle/>
          <a:p>
            <a:pPr marL="0" lvl="0" indent="0">
              <a:lnSpc>
                <a:spcPct val="107000"/>
              </a:lnSpc>
              <a:spcBef>
                <a:spcPts val="0"/>
              </a:spcBef>
              <a:buClrTx/>
              <a:buNone/>
            </a:pP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COLLABORATION</a:t>
            </a:r>
            <a:b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Bef>
                <a:spcPts val="0"/>
              </a:spcBef>
              <a:buClrTx/>
              <a:buNone/>
            </a:pP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Partners establish a central contact point at the AJC that can connect customers to each of the separate partner agencies.</a:t>
            </a:r>
            <a:endParaRPr lang="en-US" sz="1600" dirty="0">
              <a:solidFill>
                <a:srgbClr val="545E74"/>
              </a:solidFill>
              <a:latin typeface="Times New Roman" panose="02020603050405020304" pitchFamily="18" charset="0"/>
              <a:ea typeface="Calibri" panose="020F0502020204030204" pitchFamily="34" charset="0"/>
              <a:cs typeface="+mn-cs"/>
            </a:endParaRPr>
          </a:p>
          <a:p>
            <a:pPr marL="0" lvl="0" indent="0">
              <a:lnSpc>
                <a:spcPct val="107000"/>
              </a:lnSpc>
              <a:spcBef>
                <a:spcPts val="0"/>
              </a:spcBef>
              <a:buClrTx/>
              <a:buNone/>
            </a:pP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 </a:t>
            </a:r>
            <a:endParaRPr lang="en-US" sz="1600" dirty="0">
              <a:solidFill>
                <a:srgbClr val="545E74"/>
              </a:solidFill>
              <a:latin typeface="Times New Roman" panose="02020603050405020304" pitchFamily="18" charset="0"/>
              <a:ea typeface="Calibri" panose="020F0502020204030204" pitchFamily="34" charset="0"/>
              <a:cs typeface="+mn-cs"/>
            </a:endParaRPr>
          </a:p>
          <a:p>
            <a:pPr marL="0" lvl="0" indent="0">
              <a:lnSpc>
                <a:spcPct val="107000"/>
              </a:lnSpc>
              <a:spcBef>
                <a:spcPts val="0"/>
              </a:spcBef>
              <a:buClrTx/>
              <a:buNone/>
            </a:pP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Together, the AJC agencies promote and host resource fairs in the community and participate in rapid response events for plant closings, and provide information regarding how to access each of the separate partner agencies.</a:t>
            </a:r>
            <a:endParaRPr lang="en-US" sz="1600" dirty="0">
              <a:solidFill>
                <a:srgbClr val="545E74"/>
              </a:solidFill>
              <a:latin typeface="Times New Roman" panose="02020603050405020304" pitchFamily="18" charset="0"/>
              <a:ea typeface="Calibri" panose="020F0502020204030204" pitchFamily="34" charset="0"/>
              <a:cs typeface="+mn-cs"/>
            </a:endParaRPr>
          </a:p>
        </p:txBody>
      </p:sp>
      <p:sp>
        <p:nvSpPr>
          <p:cNvPr id="9" name="Text Placeholder 8"/>
          <p:cNvSpPr>
            <a:spLocks noGrp="1"/>
          </p:cNvSpPr>
          <p:nvPr>
            <p:ph type="body" sz="quarter" idx="17"/>
          </p:nvPr>
        </p:nvSpPr>
        <p:spPr>
          <a:xfrm>
            <a:off x="9524999" y="1861537"/>
            <a:ext cx="2554705" cy="4659563"/>
          </a:xfrm>
        </p:spPr>
        <p:txBody>
          <a:bodyPr>
            <a:noAutofit/>
          </a:bodyPr>
          <a:lstStyle/>
          <a:p>
            <a:pPr marL="0" lvl="0" indent="0">
              <a:lnSpc>
                <a:spcPct val="107000"/>
              </a:lnSpc>
              <a:spcBef>
                <a:spcPts val="0"/>
              </a:spcBef>
              <a:buClrTx/>
              <a:buNone/>
            </a:pPr>
            <a:r>
              <a:rPr lang="en-US" sz="1600" b="1" dirty="0">
                <a:solidFill>
                  <a:srgbClr val="545E74"/>
                </a:solidFill>
                <a:latin typeface="Calibri" panose="020F0502020204030204" pitchFamily="34" charset="0"/>
                <a:ea typeface="Calibri" panose="020F0502020204030204" pitchFamily="34" charset="0"/>
                <a:cs typeface="Calibri" panose="020F0502020204030204" pitchFamily="34" charset="0"/>
              </a:rPr>
              <a:t>INTEGRATION</a:t>
            </a:r>
          </a:p>
          <a:p>
            <a:pPr marL="0" lvl="0" indent="0">
              <a:lnSpc>
                <a:spcPct val="107000"/>
              </a:lnSpc>
              <a:spcBef>
                <a:spcPts val="0"/>
              </a:spcBef>
              <a:buClrTx/>
              <a:buNone/>
            </a:pPr>
            <a:endPar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Bef>
                <a:spcPts val="0"/>
              </a:spcBef>
              <a:buClrTx/>
              <a:buNone/>
            </a:pP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Partners work together to establish outreach materials and resource fairs.</a:t>
            </a:r>
            <a:endParaRPr lang="en-US" sz="1600" dirty="0">
              <a:solidFill>
                <a:srgbClr val="545E74"/>
              </a:solidFill>
              <a:latin typeface="Times New Roman" panose="02020603050405020304" pitchFamily="18" charset="0"/>
              <a:ea typeface="Calibri" panose="020F0502020204030204" pitchFamily="34" charset="0"/>
              <a:cs typeface="+mn-cs"/>
            </a:endParaRPr>
          </a:p>
          <a:p>
            <a:pPr marL="0" lvl="0" indent="0">
              <a:lnSpc>
                <a:spcPct val="107000"/>
              </a:lnSpc>
              <a:spcBef>
                <a:spcPts val="0"/>
              </a:spcBef>
              <a:buClrTx/>
              <a:buNone/>
            </a:pP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 </a:t>
            </a:r>
            <a:endParaRPr lang="en-US" sz="1600" dirty="0">
              <a:solidFill>
                <a:srgbClr val="545E74"/>
              </a:solidFill>
              <a:latin typeface="Times New Roman" panose="02020603050405020304" pitchFamily="18" charset="0"/>
              <a:ea typeface="Calibri" panose="020F0502020204030204" pitchFamily="34" charset="0"/>
              <a:cs typeface="+mn-cs"/>
            </a:endParaRPr>
          </a:p>
          <a:p>
            <a:pPr marL="0" lvl="0" indent="0">
              <a:lnSpc>
                <a:spcPct val="107000"/>
              </a:lnSpc>
              <a:spcBef>
                <a:spcPts val="0"/>
              </a:spcBef>
              <a:buClrTx/>
              <a:buNone/>
            </a:pP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AJC services identified as functional as opposed to by agency. </a:t>
            </a:r>
            <a:endParaRPr lang="en-US" sz="1600" dirty="0">
              <a:solidFill>
                <a:srgbClr val="545E74"/>
              </a:solidFill>
              <a:latin typeface="Times New Roman" panose="02020603050405020304" pitchFamily="18" charset="0"/>
              <a:ea typeface="Calibri" panose="020F0502020204030204" pitchFamily="34" charset="0"/>
              <a:cs typeface="+mn-cs"/>
            </a:endParaRPr>
          </a:p>
          <a:p>
            <a:pPr marL="0" lvl="0" indent="0">
              <a:lnSpc>
                <a:spcPct val="107000"/>
              </a:lnSpc>
              <a:spcBef>
                <a:spcPts val="0"/>
              </a:spcBef>
              <a:buClrTx/>
              <a:buNone/>
            </a:pP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 </a:t>
            </a:r>
            <a:endParaRPr lang="en-US" sz="1600" dirty="0">
              <a:solidFill>
                <a:srgbClr val="545E74"/>
              </a:solidFill>
              <a:latin typeface="Times New Roman" panose="02020603050405020304" pitchFamily="18" charset="0"/>
              <a:ea typeface="Calibri" panose="020F0502020204030204" pitchFamily="34" charset="0"/>
              <a:cs typeface="+mn-cs"/>
            </a:endParaRPr>
          </a:p>
          <a:p>
            <a:pPr marL="0" lvl="0" indent="0">
              <a:lnSpc>
                <a:spcPct val="107000"/>
              </a:lnSpc>
              <a:spcBef>
                <a:spcPts val="0"/>
              </a:spcBef>
              <a:buClrTx/>
              <a:buNone/>
            </a:pP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Efforts to connect to community are planned strategically by teams representing the expertise of all partner service programs.</a:t>
            </a:r>
            <a:endParaRPr lang="en-US" sz="1600" dirty="0">
              <a:solidFill>
                <a:srgbClr val="545E74"/>
              </a:solidFill>
              <a:latin typeface="Times New Roman" panose="02020603050405020304" pitchFamily="18" charset="0"/>
              <a:ea typeface="Calibri" panose="020F0502020204030204" pitchFamily="34" charset="0"/>
              <a:cs typeface="+mn-cs"/>
            </a:endParaRPr>
          </a:p>
          <a:p>
            <a:endParaRPr lang="en-US" dirty="0"/>
          </a:p>
        </p:txBody>
      </p:sp>
    </p:spTree>
    <p:custDataLst>
      <p:tags r:id="rId1"/>
    </p:custDataLst>
    <p:extLst>
      <p:ext uri="{BB962C8B-B14F-4D97-AF65-F5344CB8AC3E}">
        <p14:creationId xmlns:p14="http://schemas.microsoft.com/office/powerpoint/2010/main" val="353147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303902"/>
            <a:ext cx="10494264" cy="1036850"/>
          </a:xfrm>
        </p:spPr>
        <p:txBody>
          <a:bodyPr>
            <a:normAutofit/>
          </a:bodyPr>
          <a:lstStyle/>
          <a:p>
            <a:r>
              <a:rPr lang="en-US" dirty="0"/>
              <a:t>Assessments</a:t>
            </a:r>
          </a:p>
        </p:txBody>
      </p:sp>
      <p:graphicFrame>
        <p:nvGraphicFramePr>
          <p:cNvPr id="5" name="Content Placeholder 4" descr="Decorative."/>
          <p:cNvGraphicFramePr>
            <a:graphicFrameLocks noGrp="1"/>
          </p:cNvGraphicFramePr>
          <p:nvPr>
            <p:ph idx="4294967295"/>
            <p:extLst>
              <p:ext uri="{D42A27DB-BD31-4B8C-83A1-F6EECF244321}">
                <p14:modId xmlns:p14="http://schemas.microsoft.com/office/powerpoint/2010/main" val="283307040"/>
              </p:ext>
            </p:extLst>
          </p:nvPr>
        </p:nvGraphicFramePr>
        <p:xfrm>
          <a:off x="-1" y="1536015"/>
          <a:ext cx="12192001" cy="5334000"/>
        </p:xfrm>
        <a:graphic>
          <a:graphicData uri="http://schemas.openxmlformats.org/drawingml/2006/table">
            <a:tbl>
              <a:tblPr firstRow="1" firstCol="1" bandRow="1"/>
              <a:tblGrid>
                <a:gridCol w="1431030">
                  <a:extLst>
                    <a:ext uri="{9D8B030D-6E8A-4147-A177-3AD203B41FA5}">
                      <a16:colId xmlns:a16="http://schemas.microsoft.com/office/drawing/2014/main" val="414368373"/>
                    </a:ext>
                  </a:extLst>
                </a:gridCol>
                <a:gridCol w="1841662">
                  <a:extLst>
                    <a:ext uri="{9D8B030D-6E8A-4147-A177-3AD203B41FA5}">
                      <a16:colId xmlns:a16="http://schemas.microsoft.com/office/drawing/2014/main" val="1503494603"/>
                    </a:ext>
                  </a:extLst>
                </a:gridCol>
                <a:gridCol w="3072797">
                  <a:extLst>
                    <a:ext uri="{9D8B030D-6E8A-4147-A177-3AD203B41FA5}">
                      <a16:colId xmlns:a16="http://schemas.microsoft.com/office/drawing/2014/main" val="4006053502"/>
                    </a:ext>
                  </a:extLst>
                </a:gridCol>
                <a:gridCol w="3022111">
                  <a:extLst>
                    <a:ext uri="{9D8B030D-6E8A-4147-A177-3AD203B41FA5}">
                      <a16:colId xmlns:a16="http://schemas.microsoft.com/office/drawing/2014/main" val="1426503878"/>
                    </a:ext>
                  </a:extLst>
                </a:gridCol>
                <a:gridCol w="2824401">
                  <a:extLst>
                    <a:ext uri="{9D8B030D-6E8A-4147-A177-3AD203B41FA5}">
                      <a16:colId xmlns:a16="http://schemas.microsoft.com/office/drawing/2014/main" val="3048142283"/>
                    </a:ext>
                  </a:extLst>
                </a:gridCol>
              </a:tblGrid>
              <a:tr h="820615">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C9E3"/>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892977895"/>
                  </a:ext>
                </a:extLst>
              </a:tr>
              <a:tr h="4513385">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EBF5"/>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379649590"/>
                  </a:ext>
                </a:extLst>
              </a:tr>
            </a:tbl>
          </a:graphicData>
        </a:graphic>
      </p:graphicFrame>
      <p:sp>
        <p:nvSpPr>
          <p:cNvPr id="3" name="Text Placeholder 2"/>
          <p:cNvSpPr>
            <a:spLocks noGrp="1"/>
          </p:cNvSpPr>
          <p:nvPr>
            <p:ph type="body" sz="quarter" idx="13"/>
          </p:nvPr>
        </p:nvSpPr>
        <p:spPr>
          <a:xfrm>
            <a:off x="0" y="1849506"/>
            <a:ext cx="1345273" cy="3944938"/>
          </a:xfrm>
        </p:spPr>
        <p:txBody>
          <a:bodyPr/>
          <a:lstStyle/>
          <a:p>
            <a:pPr marL="0" lvl="0" indent="0">
              <a:lnSpc>
                <a:spcPct val="107000"/>
              </a:lnSpc>
              <a:spcBef>
                <a:spcPts val="0"/>
              </a:spcBef>
              <a:buClrTx/>
              <a:buNone/>
            </a:pPr>
            <a:r>
              <a:rPr lang="en-US" sz="1600" b="1" dirty="0">
                <a:solidFill>
                  <a:srgbClr val="545E74"/>
                </a:solidFill>
                <a:latin typeface="Calibri" panose="020F0502020204030204" pitchFamily="34" charset="0"/>
                <a:ea typeface="Calibri" panose="020F0502020204030204" pitchFamily="34" charset="0"/>
                <a:cs typeface="Calibri" panose="020F0502020204030204" pitchFamily="34" charset="0"/>
              </a:rPr>
              <a:t>ISOLATION</a:t>
            </a:r>
            <a:br>
              <a:rPr lang="en-US" sz="1600" b="1" dirty="0">
                <a:solidFill>
                  <a:srgbClr val="545E74"/>
                </a:solidFill>
                <a:latin typeface="Calibri" panose="020F0502020204030204" pitchFamily="34" charset="0"/>
                <a:ea typeface="Calibri" panose="020F0502020204030204" pitchFamily="34" charset="0"/>
                <a:cs typeface="Calibri" panose="020F0502020204030204" pitchFamily="34" charset="0"/>
              </a:rPr>
            </a:br>
            <a:br>
              <a:rPr lang="en-US" sz="1600" b="1" dirty="0">
                <a:solidFill>
                  <a:srgbClr val="545E74"/>
                </a:solidFill>
                <a:latin typeface="Calibri" panose="020F0502020204030204" pitchFamily="34" charset="0"/>
                <a:ea typeface="Calibri" panose="020F0502020204030204" pitchFamily="34" charset="0"/>
                <a:cs typeface="Calibri" panose="020F0502020204030204" pitchFamily="34" charset="0"/>
              </a:rPr>
            </a:b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Each agency has its own separate assessment process; does not regularly inform partners of assessment options.</a:t>
            </a:r>
            <a:endParaRPr lang="en-US" sz="1600" dirty="0">
              <a:solidFill>
                <a:srgbClr val="545E74"/>
              </a:solidFill>
              <a:latin typeface="Times New Roman" panose="02020603050405020304" pitchFamily="18" charset="0"/>
              <a:ea typeface="Calibri" panose="020F0502020204030204" pitchFamily="34" charset="0"/>
              <a:cs typeface="+mn-cs"/>
            </a:endParaRPr>
          </a:p>
        </p:txBody>
      </p:sp>
      <p:sp>
        <p:nvSpPr>
          <p:cNvPr id="6" name="Text Placeholder 5"/>
          <p:cNvSpPr>
            <a:spLocks noGrp="1"/>
          </p:cNvSpPr>
          <p:nvPr>
            <p:ph type="body" sz="quarter" idx="14"/>
          </p:nvPr>
        </p:nvSpPr>
        <p:spPr>
          <a:xfrm>
            <a:off x="1457569" y="1849506"/>
            <a:ext cx="1790957" cy="3944938"/>
          </a:xfrm>
        </p:spPr>
        <p:txBody>
          <a:bodyPr/>
          <a:lstStyle/>
          <a:p>
            <a:pPr marL="0" lvl="0" indent="0">
              <a:lnSpc>
                <a:spcPct val="107000"/>
              </a:lnSpc>
              <a:spcBef>
                <a:spcPts val="0"/>
              </a:spcBef>
              <a:buClrTx/>
              <a:buNone/>
            </a:pPr>
            <a:r>
              <a:rPr lang="en-US" sz="1600" b="1" dirty="0">
                <a:solidFill>
                  <a:srgbClr val="545E74"/>
                </a:solidFill>
                <a:latin typeface="Calibri" panose="020F0502020204030204" pitchFamily="34" charset="0"/>
                <a:ea typeface="Calibri" panose="020F0502020204030204" pitchFamily="34" charset="0"/>
                <a:cs typeface="Calibri" panose="020F0502020204030204" pitchFamily="34" charset="0"/>
              </a:rPr>
              <a:t>COMMUNICATION</a:t>
            </a:r>
          </a:p>
          <a:p>
            <a:pPr marL="0" lvl="0" indent="0">
              <a:lnSpc>
                <a:spcPct val="107000"/>
              </a:lnSpc>
              <a:spcBef>
                <a:spcPts val="0"/>
              </a:spcBef>
              <a:buClrTx/>
              <a:buNone/>
            </a:pPr>
            <a:endPar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Bef>
                <a:spcPts val="0"/>
              </a:spcBef>
              <a:buClrTx/>
              <a:buNone/>
            </a:pP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Inform partners of available assessments.</a:t>
            </a:r>
            <a:endParaRPr lang="en-US" sz="1600" dirty="0">
              <a:solidFill>
                <a:srgbClr val="545E74"/>
              </a:solidFill>
              <a:latin typeface="Times New Roman" panose="02020603050405020304" pitchFamily="18" charset="0"/>
              <a:ea typeface="Calibri" panose="020F0502020204030204" pitchFamily="34" charset="0"/>
              <a:cs typeface="+mn-cs"/>
            </a:endParaRPr>
          </a:p>
        </p:txBody>
      </p:sp>
      <p:sp>
        <p:nvSpPr>
          <p:cNvPr id="7" name="Text Placeholder 6"/>
          <p:cNvSpPr>
            <a:spLocks noGrp="1"/>
          </p:cNvSpPr>
          <p:nvPr>
            <p:ph type="body" sz="quarter" idx="15"/>
          </p:nvPr>
        </p:nvSpPr>
        <p:spPr>
          <a:xfrm>
            <a:off x="3386680" y="1861538"/>
            <a:ext cx="2833645" cy="3944938"/>
          </a:xfrm>
        </p:spPr>
        <p:txBody>
          <a:bodyPr>
            <a:noAutofit/>
          </a:bodyPr>
          <a:lstStyle/>
          <a:p>
            <a:pPr marL="0" lvl="0" indent="0">
              <a:lnSpc>
                <a:spcPct val="107000"/>
              </a:lnSpc>
              <a:spcBef>
                <a:spcPts val="0"/>
              </a:spcBef>
              <a:buClrTx/>
              <a:buNone/>
            </a:pPr>
            <a:r>
              <a:rPr lang="en-US" sz="1600" b="1" dirty="0">
                <a:solidFill>
                  <a:srgbClr val="545E74"/>
                </a:solidFill>
                <a:latin typeface="Calibri" panose="020F0502020204030204" pitchFamily="34" charset="0"/>
                <a:ea typeface="Calibri" panose="020F0502020204030204" pitchFamily="34" charset="0"/>
                <a:cs typeface="Calibri" panose="020F0502020204030204" pitchFamily="34" charset="0"/>
              </a:rPr>
              <a:t>COORDINATION</a:t>
            </a:r>
          </a:p>
          <a:p>
            <a:pPr marL="0" lvl="0" indent="0">
              <a:lnSpc>
                <a:spcPct val="107000"/>
              </a:lnSpc>
              <a:spcBef>
                <a:spcPts val="0"/>
              </a:spcBef>
              <a:buClrTx/>
              <a:buNone/>
            </a:pPr>
            <a:endPar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Bef>
                <a:spcPts val="0"/>
              </a:spcBef>
              <a:buClrTx/>
              <a:buNone/>
            </a:pP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Other partner staff may refer individuals with disabilities to the Vocational Rehabilitation program for specialized assessments and services.</a:t>
            </a:r>
            <a:endParaRPr lang="en-US" sz="1600" dirty="0">
              <a:solidFill>
                <a:srgbClr val="545E74"/>
              </a:solidFill>
              <a:latin typeface="Times New Roman" panose="02020603050405020304" pitchFamily="18" charset="0"/>
              <a:ea typeface="Calibri" panose="020F0502020204030204" pitchFamily="34" charset="0"/>
              <a:cs typeface="+mn-cs"/>
            </a:endParaRPr>
          </a:p>
        </p:txBody>
      </p:sp>
      <p:sp>
        <p:nvSpPr>
          <p:cNvPr id="8" name="Text Placeholder 7"/>
          <p:cNvSpPr>
            <a:spLocks noGrp="1"/>
          </p:cNvSpPr>
          <p:nvPr>
            <p:ph type="body" sz="quarter" idx="16"/>
          </p:nvPr>
        </p:nvSpPr>
        <p:spPr>
          <a:xfrm>
            <a:off x="6448926" y="1861537"/>
            <a:ext cx="2839453" cy="4659563"/>
          </a:xfrm>
        </p:spPr>
        <p:txBody>
          <a:bodyPr>
            <a:noAutofit/>
          </a:bodyPr>
          <a:lstStyle/>
          <a:p>
            <a:pPr marL="0" lvl="0" indent="0">
              <a:lnSpc>
                <a:spcPct val="107000"/>
              </a:lnSpc>
              <a:spcBef>
                <a:spcPts val="0"/>
              </a:spcBef>
              <a:buClrTx/>
              <a:buNone/>
            </a:pP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COLLABORATION</a:t>
            </a:r>
            <a:b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Bef>
                <a:spcPts val="0"/>
              </a:spcBef>
              <a:buClrTx/>
              <a:buNone/>
            </a:pP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Staff may meet cross-agency with the customer to go over assessment results with individuals who are</a:t>
            </a:r>
            <a:b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b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co-enrolled in other services as with AJC, Special Education, etc.</a:t>
            </a:r>
            <a:endParaRPr lang="en-US" sz="1600" dirty="0">
              <a:solidFill>
                <a:srgbClr val="545E74"/>
              </a:solidFill>
              <a:latin typeface="Times New Roman" panose="02020603050405020304" pitchFamily="18" charset="0"/>
              <a:ea typeface="Calibri" panose="020F0502020204030204" pitchFamily="34" charset="0"/>
              <a:cs typeface="+mn-cs"/>
            </a:endParaRPr>
          </a:p>
        </p:txBody>
      </p:sp>
      <p:sp>
        <p:nvSpPr>
          <p:cNvPr id="9" name="Text Placeholder 8"/>
          <p:cNvSpPr>
            <a:spLocks noGrp="1"/>
          </p:cNvSpPr>
          <p:nvPr>
            <p:ph type="body" sz="quarter" idx="17"/>
          </p:nvPr>
        </p:nvSpPr>
        <p:spPr>
          <a:xfrm>
            <a:off x="9420725" y="1861537"/>
            <a:ext cx="2658979" cy="4659563"/>
          </a:xfrm>
        </p:spPr>
        <p:txBody>
          <a:bodyPr>
            <a:noAutofit/>
          </a:bodyPr>
          <a:lstStyle/>
          <a:p>
            <a:pPr marL="0" lvl="0" indent="0">
              <a:lnSpc>
                <a:spcPct val="107000"/>
              </a:lnSpc>
              <a:spcBef>
                <a:spcPts val="0"/>
              </a:spcBef>
              <a:buClrTx/>
              <a:buNone/>
            </a:pPr>
            <a:r>
              <a:rPr lang="en-US" sz="1600" b="1" dirty="0">
                <a:solidFill>
                  <a:srgbClr val="545E74"/>
                </a:solidFill>
                <a:latin typeface="Calibri" panose="020F0502020204030204" pitchFamily="34" charset="0"/>
                <a:ea typeface="Calibri" panose="020F0502020204030204" pitchFamily="34" charset="0"/>
                <a:cs typeface="Calibri" panose="020F0502020204030204" pitchFamily="34" charset="0"/>
              </a:rPr>
              <a:t>INTEGRATION</a:t>
            </a:r>
          </a:p>
          <a:p>
            <a:pPr marL="0" lvl="0" indent="0">
              <a:lnSpc>
                <a:spcPct val="107000"/>
              </a:lnSpc>
              <a:spcBef>
                <a:spcPts val="0"/>
              </a:spcBef>
              <a:buClrTx/>
              <a:buNone/>
            </a:pPr>
            <a:endPar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Bef>
                <a:spcPts val="0"/>
              </a:spcBef>
              <a:buClrTx/>
              <a:buNone/>
            </a:pP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Agencies participate in assessment strategies, tools and processes with co-enrolled consumers as a cross-agency assessment team for that consumer.</a:t>
            </a:r>
            <a:endParaRPr lang="en-US" sz="1600" dirty="0">
              <a:solidFill>
                <a:srgbClr val="545E74"/>
              </a:solidFill>
              <a:latin typeface="Times New Roman" panose="02020603050405020304" pitchFamily="18" charset="0"/>
              <a:ea typeface="Calibri" panose="020F0502020204030204" pitchFamily="34" charset="0"/>
              <a:cs typeface="+mn-cs"/>
            </a:endParaRPr>
          </a:p>
        </p:txBody>
      </p:sp>
    </p:spTree>
    <p:custDataLst>
      <p:tags r:id="rId1"/>
    </p:custDataLst>
    <p:extLst>
      <p:ext uri="{BB962C8B-B14F-4D97-AF65-F5344CB8AC3E}">
        <p14:creationId xmlns:p14="http://schemas.microsoft.com/office/powerpoint/2010/main" val="227064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303902"/>
            <a:ext cx="10494264" cy="1036850"/>
          </a:xfrm>
        </p:spPr>
        <p:txBody>
          <a:bodyPr>
            <a:normAutofit/>
          </a:bodyPr>
          <a:lstStyle/>
          <a:p>
            <a:r>
              <a:rPr lang="en-US" dirty="0"/>
              <a:t>Career Services</a:t>
            </a:r>
          </a:p>
        </p:txBody>
      </p:sp>
      <p:graphicFrame>
        <p:nvGraphicFramePr>
          <p:cNvPr id="5" name="Content Placeholder 4" descr="Decorative."/>
          <p:cNvGraphicFramePr>
            <a:graphicFrameLocks noGrp="1"/>
          </p:cNvGraphicFramePr>
          <p:nvPr>
            <p:ph idx="4294967295"/>
            <p:extLst>
              <p:ext uri="{D42A27DB-BD31-4B8C-83A1-F6EECF244321}">
                <p14:modId xmlns:p14="http://schemas.microsoft.com/office/powerpoint/2010/main" val="1583614067"/>
              </p:ext>
            </p:extLst>
          </p:nvPr>
        </p:nvGraphicFramePr>
        <p:xfrm>
          <a:off x="-1" y="1536015"/>
          <a:ext cx="12192001" cy="5334000"/>
        </p:xfrm>
        <a:graphic>
          <a:graphicData uri="http://schemas.openxmlformats.org/drawingml/2006/table">
            <a:tbl>
              <a:tblPr firstRow="1" firstCol="1" bandRow="1"/>
              <a:tblGrid>
                <a:gridCol w="1431030">
                  <a:extLst>
                    <a:ext uri="{9D8B030D-6E8A-4147-A177-3AD203B41FA5}">
                      <a16:colId xmlns:a16="http://schemas.microsoft.com/office/drawing/2014/main" val="414368373"/>
                    </a:ext>
                  </a:extLst>
                </a:gridCol>
                <a:gridCol w="1841662">
                  <a:extLst>
                    <a:ext uri="{9D8B030D-6E8A-4147-A177-3AD203B41FA5}">
                      <a16:colId xmlns:a16="http://schemas.microsoft.com/office/drawing/2014/main" val="1503494603"/>
                    </a:ext>
                  </a:extLst>
                </a:gridCol>
                <a:gridCol w="3072797">
                  <a:extLst>
                    <a:ext uri="{9D8B030D-6E8A-4147-A177-3AD203B41FA5}">
                      <a16:colId xmlns:a16="http://schemas.microsoft.com/office/drawing/2014/main" val="4006053502"/>
                    </a:ext>
                  </a:extLst>
                </a:gridCol>
                <a:gridCol w="3022111">
                  <a:extLst>
                    <a:ext uri="{9D8B030D-6E8A-4147-A177-3AD203B41FA5}">
                      <a16:colId xmlns:a16="http://schemas.microsoft.com/office/drawing/2014/main" val="1426503878"/>
                    </a:ext>
                  </a:extLst>
                </a:gridCol>
                <a:gridCol w="2824401">
                  <a:extLst>
                    <a:ext uri="{9D8B030D-6E8A-4147-A177-3AD203B41FA5}">
                      <a16:colId xmlns:a16="http://schemas.microsoft.com/office/drawing/2014/main" val="3048142283"/>
                    </a:ext>
                  </a:extLst>
                </a:gridCol>
              </a:tblGrid>
              <a:tr h="820615">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C9E3"/>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892977895"/>
                  </a:ext>
                </a:extLst>
              </a:tr>
              <a:tr h="4513385">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EBF5"/>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379649590"/>
                  </a:ext>
                </a:extLst>
              </a:tr>
            </a:tbl>
          </a:graphicData>
        </a:graphic>
      </p:graphicFrame>
      <p:sp>
        <p:nvSpPr>
          <p:cNvPr id="3" name="Text Placeholder 2"/>
          <p:cNvSpPr>
            <a:spLocks noGrp="1"/>
          </p:cNvSpPr>
          <p:nvPr>
            <p:ph type="body" sz="quarter" idx="13"/>
          </p:nvPr>
        </p:nvSpPr>
        <p:spPr>
          <a:xfrm>
            <a:off x="1" y="1849506"/>
            <a:ext cx="1345272" cy="3944938"/>
          </a:xfrm>
        </p:spPr>
        <p:txBody>
          <a:bodyPr/>
          <a:lstStyle/>
          <a:p>
            <a:pPr marL="0" lvl="0" indent="0">
              <a:lnSpc>
                <a:spcPct val="107000"/>
              </a:lnSpc>
              <a:spcBef>
                <a:spcPts val="0"/>
              </a:spcBef>
              <a:buClrTx/>
              <a:buNone/>
            </a:pPr>
            <a:r>
              <a:rPr lang="en-US" sz="1600" b="1" dirty="0">
                <a:solidFill>
                  <a:srgbClr val="545E74"/>
                </a:solidFill>
                <a:latin typeface="Calibri" panose="020F0502020204030204" pitchFamily="34" charset="0"/>
                <a:ea typeface="Calibri" panose="020F0502020204030204" pitchFamily="34" charset="0"/>
                <a:cs typeface="Calibri" panose="020F0502020204030204" pitchFamily="34" charset="0"/>
              </a:rPr>
              <a:t>ISOLATION</a:t>
            </a:r>
            <a:br>
              <a:rPr lang="en-US" sz="1600" b="1" dirty="0">
                <a:solidFill>
                  <a:srgbClr val="545E74"/>
                </a:solidFill>
                <a:latin typeface="Calibri" panose="020F0502020204030204" pitchFamily="34" charset="0"/>
                <a:ea typeface="Calibri" panose="020F0502020204030204" pitchFamily="34" charset="0"/>
                <a:cs typeface="Calibri" panose="020F0502020204030204" pitchFamily="34" charset="0"/>
              </a:rPr>
            </a:br>
            <a:br>
              <a:rPr lang="en-US" sz="1600" b="1" dirty="0">
                <a:solidFill>
                  <a:srgbClr val="545E74"/>
                </a:solidFill>
                <a:latin typeface="Calibri" panose="020F0502020204030204" pitchFamily="34" charset="0"/>
                <a:ea typeface="Calibri" panose="020F0502020204030204" pitchFamily="34" charset="0"/>
                <a:cs typeface="Calibri" panose="020F0502020204030204" pitchFamily="34" charset="0"/>
              </a:rPr>
            </a:b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Each agency has its own separate career service options; does not regularly inform partners of those services.</a:t>
            </a:r>
            <a:endParaRPr lang="en-US" sz="1600" dirty="0">
              <a:solidFill>
                <a:srgbClr val="545E74"/>
              </a:solidFill>
              <a:latin typeface="Times New Roman" panose="02020603050405020304" pitchFamily="18" charset="0"/>
              <a:ea typeface="Calibri" panose="020F0502020204030204" pitchFamily="34" charset="0"/>
              <a:cs typeface="+mn-cs"/>
            </a:endParaRPr>
          </a:p>
        </p:txBody>
      </p:sp>
      <p:sp>
        <p:nvSpPr>
          <p:cNvPr id="6" name="Text Placeholder 5"/>
          <p:cNvSpPr>
            <a:spLocks noGrp="1"/>
          </p:cNvSpPr>
          <p:nvPr>
            <p:ph type="body" sz="quarter" idx="14"/>
          </p:nvPr>
        </p:nvSpPr>
        <p:spPr>
          <a:xfrm>
            <a:off x="1457569" y="1849506"/>
            <a:ext cx="1790957" cy="3944938"/>
          </a:xfrm>
        </p:spPr>
        <p:txBody>
          <a:bodyPr/>
          <a:lstStyle/>
          <a:p>
            <a:pPr marL="0" lvl="0" indent="0">
              <a:lnSpc>
                <a:spcPct val="107000"/>
              </a:lnSpc>
              <a:spcBef>
                <a:spcPts val="0"/>
              </a:spcBef>
              <a:buClrTx/>
              <a:buNone/>
            </a:pPr>
            <a:r>
              <a:rPr lang="en-US" sz="1600" b="1" dirty="0">
                <a:solidFill>
                  <a:srgbClr val="545E74"/>
                </a:solidFill>
                <a:latin typeface="Calibri" panose="020F0502020204030204" pitchFamily="34" charset="0"/>
                <a:ea typeface="Calibri" panose="020F0502020204030204" pitchFamily="34" charset="0"/>
                <a:cs typeface="Calibri" panose="020F0502020204030204" pitchFamily="34" charset="0"/>
              </a:rPr>
              <a:t>COMMUNICATION</a:t>
            </a:r>
          </a:p>
          <a:p>
            <a:pPr marL="0" lvl="0" indent="0">
              <a:lnSpc>
                <a:spcPct val="107000"/>
              </a:lnSpc>
              <a:spcBef>
                <a:spcPts val="0"/>
              </a:spcBef>
              <a:buClrTx/>
              <a:buNone/>
            </a:pPr>
            <a:endPar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Bef>
                <a:spcPts val="0"/>
              </a:spcBef>
              <a:buClrTx/>
              <a:buNone/>
            </a:pP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Inform partners of available career services (resume workshops, etc.).</a:t>
            </a:r>
            <a:endParaRPr lang="en-US" sz="1600" dirty="0">
              <a:solidFill>
                <a:srgbClr val="545E74"/>
              </a:solidFill>
              <a:latin typeface="Times New Roman" panose="02020603050405020304" pitchFamily="18" charset="0"/>
              <a:ea typeface="Calibri" panose="020F0502020204030204" pitchFamily="34" charset="0"/>
              <a:cs typeface="+mn-cs"/>
            </a:endParaRPr>
          </a:p>
        </p:txBody>
      </p:sp>
      <p:sp>
        <p:nvSpPr>
          <p:cNvPr id="7" name="Text Placeholder 6"/>
          <p:cNvSpPr>
            <a:spLocks noGrp="1"/>
          </p:cNvSpPr>
          <p:nvPr>
            <p:ph type="body" sz="quarter" idx="15"/>
          </p:nvPr>
        </p:nvSpPr>
        <p:spPr>
          <a:xfrm>
            <a:off x="3386680" y="1861538"/>
            <a:ext cx="2833645" cy="3944938"/>
          </a:xfrm>
        </p:spPr>
        <p:txBody>
          <a:bodyPr>
            <a:noAutofit/>
          </a:bodyPr>
          <a:lstStyle/>
          <a:p>
            <a:pPr marL="0" lvl="0" indent="0">
              <a:lnSpc>
                <a:spcPct val="107000"/>
              </a:lnSpc>
              <a:spcBef>
                <a:spcPts val="0"/>
              </a:spcBef>
              <a:buClrTx/>
              <a:buNone/>
            </a:pPr>
            <a:r>
              <a:rPr lang="en-US" sz="1600" b="1" dirty="0">
                <a:solidFill>
                  <a:srgbClr val="545E74"/>
                </a:solidFill>
                <a:latin typeface="Calibri" panose="020F0502020204030204" pitchFamily="34" charset="0"/>
                <a:ea typeface="Calibri" panose="020F0502020204030204" pitchFamily="34" charset="0"/>
                <a:cs typeface="Calibri" panose="020F0502020204030204" pitchFamily="34" charset="0"/>
              </a:rPr>
              <a:t>COORDINATION</a:t>
            </a:r>
          </a:p>
          <a:p>
            <a:pPr marL="0" lvl="0" indent="0">
              <a:lnSpc>
                <a:spcPct val="107000"/>
              </a:lnSpc>
              <a:spcBef>
                <a:spcPts val="0"/>
              </a:spcBef>
              <a:buClrTx/>
              <a:buNone/>
            </a:pPr>
            <a:endPar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Bef>
                <a:spcPts val="0"/>
              </a:spcBef>
              <a:buClrTx/>
              <a:buNone/>
            </a:pP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Some individuals in VR-eligible individuals with disabilities receive career services for other AJC programs.</a:t>
            </a:r>
            <a:endParaRPr lang="en-US" sz="1600" dirty="0">
              <a:solidFill>
                <a:srgbClr val="545E74"/>
              </a:solidFill>
              <a:latin typeface="Times New Roman" panose="02020603050405020304" pitchFamily="18" charset="0"/>
              <a:ea typeface="Calibri" panose="020F0502020204030204" pitchFamily="34" charset="0"/>
              <a:cs typeface="+mn-cs"/>
            </a:endParaRPr>
          </a:p>
        </p:txBody>
      </p:sp>
      <p:sp>
        <p:nvSpPr>
          <p:cNvPr id="8" name="Text Placeholder 7"/>
          <p:cNvSpPr>
            <a:spLocks noGrp="1"/>
          </p:cNvSpPr>
          <p:nvPr>
            <p:ph type="body" sz="quarter" idx="16"/>
          </p:nvPr>
        </p:nvSpPr>
        <p:spPr>
          <a:xfrm>
            <a:off x="6448926" y="1861537"/>
            <a:ext cx="2839453" cy="4659563"/>
          </a:xfrm>
        </p:spPr>
        <p:txBody>
          <a:bodyPr>
            <a:noAutofit/>
          </a:bodyPr>
          <a:lstStyle/>
          <a:p>
            <a:pPr marL="0" lvl="0" indent="0">
              <a:lnSpc>
                <a:spcPct val="107000"/>
              </a:lnSpc>
              <a:spcBef>
                <a:spcPts val="0"/>
              </a:spcBef>
              <a:buClrTx/>
              <a:buNone/>
            </a:pP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COLLABORATION</a:t>
            </a:r>
            <a:b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Bef>
                <a:spcPts val="0"/>
              </a:spcBef>
              <a:buClrTx/>
              <a:buNone/>
            </a:pP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Staff may meet cross-agency with customer to develop their specific employment plans, including the utilization of career services within those plans for those individuals who are co-enrolled.</a:t>
            </a:r>
            <a:endParaRPr lang="en-US" sz="1600" dirty="0">
              <a:solidFill>
                <a:srgbClr val="545E74"/>
              </a:solidFill>
              <a:latin typeface="Times New Roman" panose="02020603050405020304" pitchFamily="18" charset="0"/>
              <a:ea typeface="Calibri" panose="020F0502020204030204" pitchFamily="34" charset="0"/>
              <a:cs typeface="+mn-cs"/>
            </a:endParaRPr>
          </a:p>
        </p:txBody>
      </p:sp>
      <p:sp>
        <p:nvSpPr>
          <p:cNvPr id="9" name="Text Placeholder 8"/>
          <p:cNvSpPr>
            <a:spLocks noGrp="1"/>
          </p:cNvSpPr>
          <p:nvPr>
            <p:ph type="body" sz="quarter" idx="17"/>
          </p:nvPr>
        </p:nvSpPr>
        <p:spPr>
          <a:xfrm>
            <a:off x="9420725" y="1861537"/>
            <a:ext cx="2658979" cy="4659563"/>
          </a:xfrm>
        </p:spPr>
        <p:txBody>
          <a:bodyPr>
            <a:noAutofit/>
          </a:bodyPr>
          <a:lstStyle/>
          <a:p>
            <a:pPr marL="0" lvl="0" indent="0">
              <a:lnSpc>
                <a:spcPct val="107000"/>
              </a:lnSpc>
              <a:spcBef>
                <a:spcPts val="0"/>
              </a:spcBef>
              <a:buClrTx/>
              <a:buNone/>
            </a:pPr>
            <a:r>
              <a:rPr lang="en-US" sz="1600" b="1" dirty="0">
                <a:solidFill>
                  <a:srgbClr val="545E74"/>
                </a:solidFill>
                <a:latin typeface="Calibri" panose="020F0502020204030204" pitchFamily="34" charset="0"/>
                <a:ea typeface="Calibri" panose="020F0502020204030204" pitchFamily="34" charset="0"/>
                <a:cs typeface="Calibri" panose="020F0502020204030204" pitchFamily="34" charset="0"/>
              </a:rPr>
              <a:t>INTEGRATION</a:t>
            </a:r>
          </a:p>
          <a:p>
            <a:pPr marL="0" lvl="0" indent="0">
              <a:lnSpc>
                <a:spcPct val="107000"/>
              </a:lnSpc>
              <a:spcBef>
                <a:spcPts val="0"/>
              </a:spcBef>
              <a:buClrTx/>
              <a:buNone/>
            </a:pPr>
            <a:endPar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Bef>
                <a:spcPts val="0"/>
              </a:spcBef>
              <a:buClrTx/>
              <a:buNone/>
            </a:pP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Core Programs work together to align services in their respective employment plans to better serve those individuals who are</a:t>
            </a:r>
            <a:b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b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co-enrolled between agencies.</a:t>
            </a:r>
            <a:endParaRPr lang="en-US" sz="1600" dirty="0">
              <a:solidFill>
                <a:srgbClr val="545E74"/>
              </a:solidFill>
              <a:latin typeface="Times New Roman" panose="02020603050405020304" pitchFamily="18" charset="0"/>
              <a:ea typeface="Calibri" panose="020F0502020204030204" pitchFamily="34" charset="0"/>
              <a:cs typeface="+mn-cs"/>
            </a:endParaRPr>
          </a:p>
        </p:txBody>
      </p:sp>
    </p:spTree>
    <p:custDataLst>
      <p:tags r:id="rId1"/>
    </p:custDataLst>
    <p:extLst>
      <p:ext uri="{BB962C8B-B14F-4D97-AF65-F5344CB8AC3E}">
        <p14:creationId xmlns:p14="http://schemas.microsoft.com/office/powerpoint/2010/main" val="83934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303902"/>
            <a:ext cx="10494264" cy="1036850"/>
          </a:xfrm>
        </p:spPr>
        <p:txBody>
          <a:bodyPr>
            <a:normAutofit/>
          </a:bodyPr>
          <a:lstStyle/>
          <a:p>
            <a:r>
              <a:rPr lang="en-US" dirty="0"/>
              <a:t>Case Management</a:t>
            </a:r>
          </a:p>
        </p:txBody>
      </p:sp>
      <p:graphicFrame>
        <p:nvGraphicFramePr>
          <p:cNvPr id="5" name="Content Placeholder 4" descr="Decorative."/>
          <p:cNvGraphicFramePr>
            <a:graphicFrameLocks noGrp="1"/>
          </p:cNvGraphicFramePr>
          <p:nvPr>
            <p:ph idx="4294967295"/>
            <p:extLst>
              <p:ext uri="{D42A27DB-BD31-4B8C-83A1-F6EECF244321}">
                <p14:modId xmlns:p14="http://schemas.microsoft.com/office/powerpoint/2010/main" val="647727000"/>
              </p:ext>
            </p:extLst>
          </p:nvPr>
        </p:nvGraphicFramePr>
        <p:xfrm>
          <a:off x="-1" y="1536015"/>
          <a:ext cx="12192001" cy="5334000"/>
        </p:xfrm>
        <a:graphic>
          <a:graphicData uri="http://schemas.openxmlformats.org/drawingml/2006/table">
            <a:tbl>
              <a:tblPr firstRow="1" firstCol="1" bandRow="1"/>
              <a:tblGrid>
                <a:gridCol w="1431030">
                  <a:extLst>
                    <a:ext uri="{9D8B030D-6E8A-4147-A177-3AD203B41FA5}">
                      <a16:colId xmlns:a16="http://schemas.microsoft.com/office/drawing/2014/main" val="414368373"/>
                    </a:ext>
                  </a:extLst>
                </a:gridCol>
                <a:gridCol w="1841662">
                  <a:extLst>
                    <a:ext uri="{9D8B030D-6E8A-4147-A177-3AD203B41FA5}">
                      <a16:colId xmlns:a16="http://schemas.microsoft.com/office/drawing/2014/main" val="1503494603"/>
                    </a:ext>
                  </a:extLst>
                </a:gridCol>
                <a:gridCol w="3072797">
                  <a:extLst>
                    <a:ext uri="{9D8B030D-6E8A-4147-A177-3AD203B41FA5}">
                      <a16:colId xmlns:a16="http://schemas.microsoft.com/office/drawing/2014/main" val="4006053502"/>
                    </a:ext>
                  </a:extLst>
                </a:gridCol>
                <a:gridCol w="3022111">
                  <a:extLst>
                    <a:ext uri="{9D8B030D-6E8A-4147-A177-3AD203B41FA5}">
                      <a16:colId xmlns:a16="http://schemas.microsoft.com/office/drawing/2014/main" val="1426503878"/>
                    </a:ext>
                  </a:extLst>
                </a:gridCol>
                <a:gridCol w="2824401">
                  <a:extLst>
                    <a:ext uri="{9D8B030D-6E8A-4147-A177-3AD203B41FA5}">
                      <a16:colId xmlns:a16="http://schemas.microsoft.com/office/drawing/2014/main" val="3048142283"/>
                    </a:ext>
                  </a:extLst>
                </a:gridCol>
              </a:tblGrid>
              <a:tr h="820615">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C9E3"/>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892977895"/>
                  </a:ext>
                </a:extLst>
              </a:tr>
              <a:tr h="4513385">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EBF5"/>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379649590"/>
                  </a:ext>
                </a:extLst>
              </a:tr>
            </a:tbl>
          </a:graphicData>
        </a:graphic>
      </p:graphicFrame>
      <p:sp>
        <p:nvSpPr>
          <p:cNvPr id="3" name="Text Placeholder 2"/>
          <p:cNvSpPr>
            <a:spLocks noGrp="1"/>
          </p:cNvSpPr>
          <p:nvPr>
            <p:ph type="body" sz="quarter" idx="13"/>
          </p:nvPr>
        </p:nvSpPr>
        <p:spPr>
          <a:xfrm>
            <a:off x="0" y="1849506"/>
            <a:ext cx="1564105" cy="3944938"/>
          </a:xfrm>
        </p:spPr>
        <p:txBody>
          <a:bodyPr>
            <a:normAutofit/>
          </a:bodyPr>
          <a:lstStyle/>
          <a:p>
            <a:pPr marL="0" lvl="0" indent="0">
              <a:lnSpc>
                <a:spcPct val="107000"/>
              </a:lnSpc>
              <a:spcBef>
                <a:spcPts val="0"/>
              </a:spcBef>
              <a:buClrTx/>
              <a:buNone/>
            </a:pPr>
            <a:r>
              <a:rPr lang="en-US" sz="1600" b="1" dirty="0">
                <a:solidFill>
                  <a:srgbClr val="545E74"/>
                </a:solidFill>
                <a:latin typeface="Calibri" panose="020F0502020204030204" pitchFamily="34" charset="0"/>
                <a:ea typeface="Calibri" panose="020F0502020204030204" pitchFamily="34" charset="0"/>
                <a:cs typeface="Calibri" panose="020F0502020204030204" pitchFamily="34" charset="0"/>
              </a:rPr>
              <a:t>ISOLATION</a:t>
            </a:r>
            <a:br>
              <a:rPr lang="en-US" sz="1600" b="1" dirty="0">
                <a:solidFill>
                  <a:srgbClr val="545E74"/>
                </a:solidFill>
                <a:latin typeface="Calibri" panose="020F0502020204030204" pitchFamily="34" charset="0"/>
                <a:ea typeface="Calibri" panose="020F0502020204030204" pitchFamily="34" charset="0"/>
                <a:cs typeface="Calibri" panose="020F0502020204030204" pitchFamily="34" charset="0"/>
              </a:rPr>
            </a:br>
            <a:br>
              <a:rPr lang="en-US" sz="1600" b="1" dirty="0">
                <a:solidFill>
                  <a:srgbClr val="545E74"/>
                </a:solidFill>
                <a:latin typeface="Calibri" panose="020F0502020204030204" pitchFamily="34" charset="0"/>
                <a:ea typeface="Calibri" panose="020F0502020204030204" pitchFamily="34" charset="0"/>
                <a:cs typeface="Calibri" panose="020F0502020204030204" pitchFamily="34" charset="0"/>
              </a:rPr>
            </a:b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Each agency operates its</a:t>
            </a:r>
            <a:b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b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own separate case management system with no regular communication with other partners.</a:t>
            </a:r>
            <a:endParaRPr lang="en-US" sz="1600" dirty="0">
              <a:solidFill>
                <a:srgbClr val="545E74"/>
              </a:solidFill>
              <a:latin typeface="Times New Roman" panose="02020603050405020304" pitchFamily="18" charset="0"/>
              <a:ea typeface="Calibri" panose="020F0502020204030204" pitchFamily="34" charset="0"/>
              <a:cs typeface="+mn-cs"/>
            </a:endParaRPr>
          </a:p>
        </p:txBody>
      </p:sp>
      <p:sp>
        <p:nvSpPr>
          <p:cNvPr id="6" name="Text Placeholder 5"/>
          <p:cNvSpPr>
            <a:spLocks noGrp="1"/>
          </p:cNvSpPr>
          <p:nvPr>
            <p:ph type="body" sz="quarter" idx="14"/>
          </p:nvPr>
        </p:nvSpPr>
        <p:spPr>
          <a:xfrm>
            <a:off x="1457569" y="1849506"/>
            <a:ext cx="1790957" cy="3944938"/>
          </a:xfrm>
        </p:spPr>
        <p:txBody>
          <a:bodyPr/>
          <a:lstStyle/>
          <a:p>
            <a:pPr marL="0" lvl="0" indent="0">
              <a:lnSpc>
                <a:spcPct val="107000"/>
              </a:lnSpc>
              <a:spcBef>
                <a:spcPts val="0"/>
              </a:spcBef>
              <a:buClrTx/>
              <a:buNone/>
            </a:pPr>
            <a:r>
              <a:rPr lang="en-US" sz="1600" b="1" dirty="0">
                <a:solidFill>
                  <a:srgbClr val="545E74"/>
                </a:solidFill>
                <a:latin typeface="Calibri" panose="020F0502020204030204" pitchFamily="34" charset="0"/>
                <a:ea typeface="Calibri" panose="020F0502020204030204" pitchFamily="34" charset="0"/>
                <a:cs typeface="Calibri" panose="020F0502020204030204" pitchFamily="34" charset="0"/>
              </a:rPr>
              <a:t>COMMUNICATION</a:t>
            </a:r>
          </a:p>
          <a:p>
            <a:pPr marL="0" lvl="0" indent="0">
              <a:lnSpc>
                <a:spcPct val="107000"/>
              </a:lnSpc>
              <a:spcBef>
                <a:spcPts val="0"/>
              </a:spcBef>
              <a:buClrTx/>
              <a:buNone/>
            </a:pPr>
            <a:endPar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Bef>
                <a:spcPts val="0"/>
              </a:spcBef>
              <a:buClrTx/>
              <a:buNone/>
            </a:pP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Seek updates on status with other programs.</a:t>
            </a:r>
            <a:endParaRPr lang="en-US" sz="1600" dirty="0">
              <a:solidFill>
                <a:srgbClr val="545E74"/>
              </a:solidFill>
              <a:latin typeface="Times New Roman" panose="02020603050405020304" pitchFamily="18" charset="0"/>
              <a:ea typeface="Calibri" panose="020F0502020204030204" pitchFamily="34" charset="0"/>
              <a:cs typeface="+mn-cs"/>
            </a:endParaRPr>
          </a:p>
        </p:txBody>
      </p:sp>
      <p:sp>
        <p:nvSpPr>
          <p:cNvPr id="7" name="Text Placeholder 6"/>
          <p:cNvSpPr>
            <a:spLocks noGrp="1"/>
          </p:cNvSpPr>
          <p:nvPr>
            <p:ph type="body" sz="quarter" idx="15"/>
          </p:nvPr>
        </p:nvSpPr>
        <p:spPr>
          <a:xfrm>
            <a:off x="3386680" y="1861538"/>
            <a:ext cx="2833645" cy="3944938"/>
          </a:xfrm>
        </p:spPr>
        <p:txBody>
          <a:bodyPr>
            <a:noAutofit/>
          </a:bodyPr>
          <a:lstStyle/>
          <a:p>
            <a:pPr marL="0" lvl="0" indent="0">
              <a:lnSpc>
                <a:spcPct val="107000"/>
              </a:lnSpc>
              <a:spcBef>
                <a:spcPts val="0"/>
              </a:spcBef>
              <a:buClrTx/>
              <a:buNone/>
            </a:pPr>
            <a:r>
              <a:rPr lang="en-US" sz="1600" b="1" dirty="0">
                <a:solidFill>
                  <a:srgbClr val="545E74"/>
                </a:solidFill>
                <a:latin typeface="Calibri" panose="020F0502020204030204" pitchFamily="34" charset="0"/>
                <a:ea typeface="Calibri" panose="020F0502020204030204" pitchFamily="34" charset="0"/>
                <a:cs typeface="Calibri" panose="020F0502020204030204" pitchFamily="34" charset="0"/>
              </a:rPr>
              <a:t>COORDINATION</a:t>
            </a:r>
          </a:p>
          <a:p>
            <a:pPr marL="0" lvl="0" indent="0">
              <a:lnSpc>
                <a:spcPct val="107000"/>
              </a:lnSpc>
              <a:spcBef>
                <a:spcPts val="0"/>
              </a:spcBef>
              <a:buClrTx/>
              <a:buNone/>
            </a:pPr>
            <a:endPar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Bef>
                <a:spcPts val="0"/>
              </a:spcBef>
              <a:buClrTx/>
              <a:buNone/>
            </a:pP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Some staff share information about specific customers.</a:t>
            </a:r>
            <a:endParaRPr lang="en-US" sz="1600" dirty="0">
              <a:solidFill>
                <a:srgbClr val="545E74"/>
              </a:solidFill>
              <a:latin typeface="Times New Roman" panose="02020603050405020304" pitchFamily="18" charset="0"/>
              <a:ea typeface="Calibri" panose="020F0502020204030204" pitchFamily="34" charset="0"/>
              <a:cs typeface="+mn-cs"/>
            </a:endParaRPr>
          </a:p>
        </p:txBody>
      </p:sp>
      <p:sp>
        <p:nvSpPr>
          <p:cNvPr id="8" name="Text Placeholder 7"/>
          <p:cNvSpPr>
            <a:spLocks noGrp="1"/>
          </p:cNvSpPr>
          <p:nvPr>
            <p:ph type="body" sz="quarter" idx="16"/>
          </p:nvPr>
        </p:nvSpPr>
        <p:spPr>
          <a:xfrm>
            <a:off x="6448926" y="1861537"/>
            <a:ext cx="2839453" cy="4659563"/>
          </a:xfrm>
        </p:spPr>
        <p:txBody>
          <a:bodyPr>
            <a:noAutofit/>
          </a:bodyPr>
          <a:lstStyle/>
          <a:p>
            <a:pPr marL="0" lvl="0" indent="0">
              <a:lnSpc>
                <a:spcPct val="107000"/>
              </a:lnSpc>
              <a:spcBef>
                <a:spcPts val="0"/>
              </a:spcBef>
              <a:buClrTx/>
              <a:buNone/>
            </a:pP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COLLABORATION</a:t>
            </a:r>
            <a:b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Bef>
                <a:spcPts val="0"/>
              </a:spcBef>
              <a:buClrTx/>
              <a:buNone/>
            </a:pP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Staff may meet cross-agency with customer to provide joint case management services for those individuals who are co-enrolled.</a:t>
            </a:r>
            <a:endParaRPr lang="en-US" sz="1600" dirty="0">
              <a:solidFill>
                <a:srgbClr val="545E74"/>
              </a:solidFill>
              <a:latin typeface="Times New Roman" panose="02020603050405020304" pitchFamily="18" charset="0"/>
              <a:ea typeface="Calibri" panose="020F0502020204030204" pitchFamily="34" charset="0"/>
              <a:cs typeface="+mn-cs"/>
            </a:endParaRPr>
          </a:p>
        </p:txBody>
      </p:sp>
      <p:sp>
        <p:nvSpPr>
          <p:cNvPr id="9" name="Text Placeholder 8"/>
          <p:cNvSpPr>
            <a:spLocks noGrp="1"/>
          </p:cNvSpPr>
          <p:nvPr>
            <p:ph type="body" sz="quarter" idx="17"/>
          </p:nvPr>
        </p:nvSpPr>
        <p:spPr>
          <a:xfrm>
            <a:off x="9420725" y="1861537"/>
            <a:ext cx="2658979" cy="4659563"/>
          </a:xfrm>
        </p:spPr>
        <p:txBody>
          <a:bodyPr>
            <a:noAutofit/>
          </a:bodyPr>
          <a:lstStyle/>
          <a:p>
            <a:pPr marL="0" lvl="0" indent="0">
              <a:lnSpc>
                <a:spcPct val="107000"/>
              </a:lnSpc>
              <a:spcBef>
                <a:spcPts val="0"/>
              </a:spcBef>
              <a:buClrTx/>
              <a:buNone/>
            </a:pPr>
            <a:r>
              <a:rPr lang="en-US" sz="1600" b="1" dirty="0">
                <a:solidFill>
                  <a:srgbClr val="545E74"/>
                </a:solidFill>
                <a:latin typeface="Calibri" panose="020F0502020204030204" pitchFamily="34" charset="0"/>
                <a:ea typeface="Calibri" panose="020F0502020204030204" pitchFamily="34" charset="0"/>
                <a:cs typeface="Calibri" panose="020F0502020204030204" pitchFamily="34" charset="0"/>
              </a:rPr>
              <a:t>INTEGRATION</a:t>
            </a:r>
          </a:p>
          <a:p>
            <a:pPr marL="0" lvl="0" indent="0">
              <a:lnSpc>
                <a:spcPct val="107000"/>
              </a:lnSpc>
              <a:spcBef>
                <a:spcPts val="0"/>
              </a:spcBef>
              <a:buClrTx/>
              <a:buNone/>
            </a:pPr>
            <a:endPar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Bef>
                <a:spcPts val="0"/>
              </a:spcBef>
              <a:buClrTx/>
              <a:buNone/>
            </a:pP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Staff develop and utilize cross-agency case management practice as a normal practice for all those consumers who are co-enrolled.</a:t>
            </a:r>
            <a:endParaRPr lang="en-US" sz="1600" dirty="0">
              <a:solidFill>
                <a:srgbClr val="545E74"/>
              </a:solidFill>
              <a:latin typeface="Times New Roman" panose="02020603050405020304" pitchFamily="18" charset="0"/>
              <a:ea typeface="Calibri" panose="020F0502020204030204" pitchFamily="34" charset="0"/>
              <a:cs typeface="+mn-cs"/>
            </a:endParaRPr>
          </a:p>
        </p:txBody>
      </p:sp>
    </p:spTree>
    <p:custDataLst>
      <p:tags r:id="rId1"/>
    </p:custDataLst>
    <p:extLst>
      <p:ext uri="{BB962C8B-B14F-4D97-AF65-F5344CB8AC3E}">
        <p14:creationId xmlns:p14="http://schemas.microsoft.com/office/powerpoint/2010/main" val="363662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303902"/>
            <a:ext cx="10494264" cy="1036850"/>
          </a:xfrm>
        </p:spPr>
        <p:txBody>
          <a:bodyPr>
            <a:normAutofit/>
          </a:bodyPr>
          <a:lstStyle/>
          <a:p>
            <a:r>
              <a:rPr lang="en-US" dirty="0"/>
              <a:t>Career Pathways</a:t>
            </a:r>
          </a:p>
        </p:txBody>
      </p:sp>
      <p:graphicFrame>
        <p:nvGraphicFramePr>
          <p:cNvPr id="5" name="Content Placeholder 4" descr="Decorative."/>
          <p:cNvGraphicFramePr>
            <a:graphicFrameLocks noGrp="1"/>
          </p:cNvGraphicFramePr>
          <p:nvPr>
            <p:ph idx="4294967295"/>
            <p:extLst>
              <p:ext uri="{D42A27DB-BD31-4B8C-83A1-F6EECF244321}">
                <p14:modId xmlns:p14="http://schemas.microsoft.com/office/powerpoint/2010/main" val="4249702128"/>
              </p:ext>
            </p:extLst>
          </p:nvPr>
        </p:nvGraphicFramePr>
        <p:xfrm>
          <a:off x="-1" y="1524000"/>
          <a:ext cx="12192001" cy="5334000"/>
        </p:xfrm>
        <a:graphic>
          <a:graphicData uri="http://schemas.openxmlformats.org/drawingml/2006/table">
            <a:tbl>
              <a:tblPr firstRow="1" firstCol="1" bandRow="1"/>
              <a:tblGrid>
                <a:gridCol w="1431030">
                  <a:extLst>
                    <a:ext uri="{9D8B030D-6E8A-4147-A177-3AD203B41FA5}">
                      <a16:colId xmlns:a16="http://schemas.microsoft.com/office/drawing/2014/main" val="414368373"/>
                    </a:ext>
                  </a:extLst>
                </a:gridCol>
                <a:gridCol w="1841662">
                  <a:extLst>
                    <a:ext uri="{9D8B030D-6E8A-4147-A177-3AD203B41FA5}">
                      <a16:colId xmlns:a16="http://schemas.microsoft.com/office/drawing/2014/main" val="1503494603"/>
                    </a:ext>
                  </a:extLst>
                </a:gridCol>
                <a:gridCol w="3072797">
                  <a:extLst>
                    <a:ext uri="{9D8B030D-6E8A-4147-A177-3AD203B41FA5}">
                      <a16:colId xmlns:a16="http://schemas.microsoft.com/office/drawing/2014/main" val="4006053502"/>
                    </a:ext>
                  </a:extLst>
                </a:gridCol>
                <a:gridCol w="3022111">
                  <a:extLst>
                    <a:ext uri="{9D8B030D-6E8A-4147-A177-3AD203B41FA5}">
                      <a16:colId xmlns:a16="http://schemas.microsoft.com/office/drawing/2014/main" val="1426503878"/>
                    </a:ext>
                  </a:extLst>
                </a:gridCol>
                <a:gridCol w="2824401">
                  <a:extLst>
                    <a:ext uri="{9D8B030D-6E8A-4147-A177-3AD203B41FA5}">
                      <a16:colId xmlns:a16="http://schemas.microsoft.com/office/drawing/2014/main" val="3048142283"/>
                    </a:ext>
                  </a:extLst>
                </a:gridCol>
              </a:tblGrid>
              <a:tr h="820615">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lvl="0" indent="0">
                        <a:lnSpc>
                          <a:spcPct val="107000"/>
                        </a:lnSpc>
                        <a:spcBef>
                          <a:spcPts val="0"/>
                        </a:spcBef>
                        <a:buClrTx/>
                        <a:buNone/>
                      </a:pPr>
                      <a:endParaRPr lang="en-US" sz="1600" b="1" dirty="0">
                        <a:solidFill>
                          <a:srgbClr val="545E74"/>
                        </a:solid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C9E3"/>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892977895"/>
                  </a:ext>
                </a:extLst>
              </a:tr>
              <a:tr h="4513385">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EBF5"/>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379649590"/>
                  </a:ext>
                </a:extLst>
              </a:tr>
            </a:tbl>
          </a:graphicData>
        </a:graphic>
      </p:graphicFrame>
      <p:sp>
        <p:nvSpPr>
          <p:cNvPr id="3" name="Text Placeholder 2"/>
          <p:cNvSpPr>
            <a:spLocks noGrp="1"/>
          </p:cNvSpPr>
          <p:nvPr>
            <p:ph type="body" sz="quarter" idx="13"/>
          </p:nvPr>
        </p:nvSpPr>
        <p:spPr>
          <a:xfrm>
            <a:off x="-1" y="1689007"/>
            <a:ext cx="1457569" cy="3430806"/>
          </a:xfrm>
        </p:spPr>
        <p:txBody>
          <a:bodyPr>
            <a:normAutofit fontScale="25000" lnSpcReduction="20000"/>
          </a:bodyPr>
          <a:lstStyle/>
          <a:p>
            <a:pPr marL="0" indent="0">
              <a:lnSpc>
                <a:spcPct val="107000"/>
              </a:lnSpc>
              <a:spcBef>
                <a:spcPts val="0"/>
              </a:spcBef>
              <a:buClrTx/>
              <a:buNone/>
            </a:pPr>
            <a:br>
              <a:rPr lang="en-US" sz="6400" b="1" dirty="0">
                <a:solidFill>
                  <a:srgbClr val="545E74"/>
                </a:solidFill>
                <a:latin typeface="Calibri" panose="020F0502020204030204" pitchFamily="34" charset="0"/>
                <a:ea typeface="Calibri" panose="020F0502020204030204" pitchFamily="34" charset="0"/>
                <a:cs typeface="Calibri" panose="020F0502020204030204" pitchFamily="34" charset="0"/>
              </a:rPr>
            </a:br>
            <a:r>
              <a:rPr lang="en-US" sz="6400" b="1" dirty="0">
                <a:latin typeface="Calibri" panose="020F0502020204030204" pitchFamily="34" charset="0"/>
                <a:ea typeface="Calibri" panose="020F0502020204030204" pitchFamily="34" charset="0"/>
                <a:cs typeface="Calibri" panose="020F0502020204030204" pitchFamily="34" charset="0"/>
              </a:rPr>
              <a:t>ISOLATION</a:t>
            </a:r>
          </a:p>
          <a:p>
            <a:pPr marL="0" indent="0">
              <a:lnSpc>
                <a:spcPct val="107000"/>
              </a:lnSpc>
              <a:spcBef>
                <a:spcPts val="0"/>
              </a:spcBef>
              <a:buClrTx/>
              <a:buNone/>
            </a:pPr>
            <a:endParaRPr lang="en-US" sz="6400" b="1" dirty="0">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Bef>
                <a:spcPts val="0"/>
              </a:spcBef>
              <a:buClrTx/>
              <a:buNone/>
            </a:pPr>
            <a:endParaRPr lang="en-US" sz="1600" b="1" dirty="0">
              <a:solidFill>
                <a:srgbClr val="545E74"/>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Bef>
                <a:spcPts val="0"/>
              </a:spcBef>
              <a:buClrTx/>
              <a:buNone/>
            </a:pPr>
            <a:r>
              <a:rPr lang="en-US" sz="6400" dirty="0">
                <a:latin typeface="Calibri" panose="020F0502020204030204" pitchFamily="34" charset="0"/>
                <a:cs typeface="Calibri" panose="020F0502020204030204" pitchFamily="34" charset="0"/>
              </a:rPr>
              <a:t>No cohesive, integrated agency strategy for career pathways. Counselors are not coordinating career pathways goals. LMI or business engagement efforts are does not include  individuals with disabilities. </a:t>
            </a:r>
            <a:endParaRPr lang="en-US" sz="6400" dirty="0">
              <a:solidFill>
                <a:srgbClr val="545E74"/>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 Placeholder 5"/>
          <p:cNvSpPr>
            <a:spLocks noGrp="1"/>
          </p:cNvSpPr>
          <p:nvPr>
            <p:ph type="body" sz="quarter" idx="14"/>
          </p:nvPr>
        </p:nvSpPr>
        <p:spPr>
          <a:xfrm>
            <a:off x="1405431" y="1877021"/>
            <a:ext cx="1895233" cy="3413553"/>
          </a:xfrm>
        </p:spPr>
        <p:txBody>
          <a:bodyPr>
            <a:normAutofit fontScale="25000" lnSpcReduction="20000"/>
          </a:bodyPr>
          <a:lstStyle/>
          <a:p>
            <a:pPr marL="0" lvl="0" indent="0">
              <a:lnSpc>
                <a:spcPct val="107000"/>
              </a:lnSpc>
              <a:spcBef>
                <a:spcPts val="0"/>
              </a:spcBef>
              <a:buClrTx/>
              <a:buNone/>
            </a:pPr>
            <a:endParaRPr lang="en-US" sz="1600" b="1" dirty="0">
              <a:solidFill>
                <a:srgbClr val="545E74"/>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0"/>
              </a:spcBef>
              <a:buClrTx/>
              <a:buNone/>
            </a:pPr>
            <a:r>
              <a:rPr lang="en-US" sz="6600" b="1" dirty="0">
                <a:solidFill>
                  <a:srgbClr val="545E74"/>
                </a:solidFill>
                <a:latin typeface="Calibri" panose="020F0502020204030204" pitchFamily="34" charset="0"/>
                <a:ea typeface="Calibri" panose="020F0502020204030204" pitchFamily="34" charset="0"/>
                <a:cs typeface="Calibri" panose="020F0502020204030204" pitchFamily="34" charset="0"/>
              </a:rPr>
              <a:t>COMMUNICATION</a:t>
            </a:r>
          </a:p>
          <a:p>
            <a:pPr marL="0" lvl="0" indent="0">
              <a:lnSpc>
                <a:spcPct val="107000"/>
              </a:lnSpc>
              <a:spcBef>
                <a:spcPts val="0"/>
              </a:spcBef>
              <a:buClrTx/>
              <a:buNone/>
            </a:pPr>
            <a:endParaRPr lang="en-US" sz="6400" dirty="0">
              <a:latin typeface="Calibri" panose="020F0502020204030204" pitchFamily="34" charset="0"/>
              <a:cs typeface="Calibri" panose="020F0502020204030204" pitchFamily="34" charset="0"/>
            </a:endParaRPr>
          </a:p>
          <a:p>
            <a:pPr marL="0" lvl="0" indent="0">
              <a:lnSpc>
                <a:spcPct val="107000"/>
              </a:lnSpc>
              <a:spcBef>
                <a:spcPts val="0"/>
              </a:spcBef>
              <a:buClrTx/>
              <a:buNone/>
            </a:pPr>
            <a:r>
              <a:rPr lang="en-US" sz="6400" dirty="0">
                <a:latin typeface="Calibri" panose="020F0502020204030204" pitchFamily="34" charset="0"/>
                <a:cs typeface="Calibri" panose="020F0502020204030204" pitchFamily="34" charset="0"/>
              </a:rPr>
              <a:t>Cross agency, communication exists at the leadership level as it relates to development and updates of the WIOA State Plan. Counselors communicate with training entities and partners as it relates to funding and planning for skill and credential attainment only</a:t>
            </a:r>
            <a:endParaRPr lang="en-US" sz="6400" dirty="0">
              <a:solidFill>
                <a:srgbClr val="545E74"/>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 Placeholder 6"/>
          <p:cNvSpPr>
            <a:spLocks noGrp="1"/>
          </p:cNvSpPr>
          <p:nvPr>
            <p:ph type="body" sz="quarter" idx="15"/>
          </p:nvPr>
        </p:nvSpPr>
        <p:spPr>
          <a:xfrm>
            <a:off x="3324733" y="1877021"/>
            <a:ext cx="2867524" cy="3944938"/>
          </a:xfrm>
        </p:spPr>
        <p:txBody>
          <a:bodyPr>
            <a:noAutofit/>
          </a:bodyPr>
          <a:lstStyle/>
          <a:p>
            <a:pPr marL="0" lvl="0" indent="0">
              <a:lnSpc>
                <a:spcPct val="107000"/>
              </a:lnSpc>
              <a:spcBef>
                <a:spcPts val="0"/>
              </a:spcBef>
              <a:buClrTx/>
              <a:buNone/>
            </a:pPr>
            <a:r>
              <a:rPr lang="en-US" sz="1600" b="1" dirty="0">
                <a:solidFill>
                  <a:srgbClr val="545E74"/>
                </a:solidFill>
                <a:latin typeface="Calibri" panose="020F0502020204030204" pitchFamily="34" charset="0"/>
                <a:ea typeface="Calibri" panose="020F0502020204030204" pitchFamily="34" charset="0"/>
                <a:cs typeface="Calibri" panose="020F0502020204030204" pitchFamily="34" charset="0"/>
              </a:rPr>
              <a:t>COORDINATION</a:t>
            </a:r>
          </a:p>
          <a:p>
            <a:pPr marL="0" lvl="0" indent="0">
              <a:lnSpc>
                <a:spcPct val="107000"/>
              </a:lnSpc>
              <a:spcBef>
                <a:spcPts val="0"/>
              </a:spcBef>
              <a:buClrTx/>
              <a:buNone/>
            </a:pPr>
            <a:endPar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Bef>
                <a:spcPts val="0"/>
              </a:spcBef>
              <a:buClrTx/>
              <a:buNone/>
            </a:pPr>
            <a:r>
              <a:rPr lang="en-US" sz="1600" dirty="0">
                <a:latin typeface="Calibri" panose="020F0502020204030204" pitchFamily="34" charset="0"/>
                <a:cs typeface="Calibri" panose="020F0502020204030204" pitchFamily="34" charset="0"/>
              </a:rPr>
              <a:t>Staff are coordinating career fairs and efforts for business and sector outreach. Staff share information concerning plan progress about specific customers</a:t>
            </a:r>
            <a:endPar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endParaRPr>
          </a:p>
        </p:txBody>
      </p:sp>
      <p:sp>
        <p:nvSpPr>
          <p:cNvPr id="8" name="Text Placeholder 7"/>
          <p:cNvSpPr>
            <a:spLocks noGrp="1"/>
          </p:cNvSpPr>
          <p:nvPr>
            <p:ph type="body" sz="quarter" idx="16"/>
          </p:nvPr>
        </p:nvSpPr>
        <p:spPr>
          <a:xfrm>
            <a:off x="6324602" y="1861537"/>
            <a:ext cx="2963778" cy="4659563"/>
          </a:xfrm>
        </p:spPr>
        <p:txBody>
          <a:bodyPr>
            <a:noAutofit/>
          </a:bodyPr>
          <a:lstStyle/>
          <a:p>
            <a:pPr marL="0" lvl="0" indent="0">
              <a:lnSpc>
                <a:spcPct val="107000"/>
              </a:lnSpc>
              <a:spcBef>
                <a:spcPts val="0"/>
              </a:spcBef>
              <a:buClrTx/>
              <a:buNone/>
            </a:pP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COLLABORATION</a:t>
            </a:r>
            <a:b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Bef>
                <a:spcPts val="0"/>
              </a:spcBef>
              <a:buClrTx/>
              <a:buNone/>
            </a:pPr>
            <a:r>
              <a:rPr lang="en-US" sz="1600" dirty="0">
                <a:latin typeface="Calibri" panose="020F0502020204030204" pitchFamily="34" charset="0"/>
                <a:cs typeface="Calibri" panose="020F0502020204030204" pitchFamily="34" charset="0"/>
              </a:rPr>
              <a:t>Shared decision-making and accountability exists within leadership with procedures in place for all agency staff.  Joint planning, resource leveraging and braided funding with clear plan coordination and role responsibility exists. Counselors partner through integrated resource teams and continuum of service delivery beyond VR exit is included. </a:t>
            </a:r>
          </a:p>
          <a:p>
            <a:pPr marL="0" lvl="0" indent="0">
              <a:lnSpc>
                <a:spcPct val="107000"/>
              </a:lnSpc>
              <a:spcBef>
                <a:spcPts val="0"/>
              </a:spcBef>
              <a:buClrTx/>
              <a:buNone/>
            </a:pPr>
            <a:endParaRPr lang="en-US" sz="1600" dirty="0">
              <a:solidFill>
                <a:srgbClr val="545E74"/>
              </a:solidFill>
              <a:latin typeface="Times New Roman" panose="02020603050405020304" pitchFamily="18" charset="0"/>
              <a:ea typeface="Calibri" panose="020F0502020204030204" pitchFamily="34" charset="0"/>
              <a:cs typeface="+mn-cs"/>
            </a:endParaRPr>
          </a:p>
        </p:txBody>
      </p:sp>
      <p:sp>
        <p:nvSpPr>
          <p:cNvPr id="9" name="Text Placeholder 8"/>
          <p:cNvSpPr>
            <a:spLocks noGrp="1"/>
          </p:cNvSpPr>
          <p:nvPr>
            <p:ph type="body" sz="quarter" idx="17"/>
          </p:nvPr>
        </p:nvSpPr>
        <p:spPr>
          <a:xfrm>
            <a:off x="9420725" y="1861537"/>
            <a:ext cx="2658979" cy="4659563"/>
          </a:xfrm>
        </p:spPr>
        <p:txBody>
          <a:bodyPr>
            <a:noAutofit/>
          </a:bodyPr>
          <a:lstStyle/>
          <a:p>
            <a:pPr marL="0" lvl="0" indent="0">
              <a:lnSpc>
                <a:spcPct val="107000"/>
              </a:lnSpc>
              <a:spcBef>
                <a:spcPts val="0"/>
              </a:spcBef>
              <a:buClrTx/>
              <a:buNone/>
            </a:pPr>
            <a:r>
              <a:rPr lang="en-US" sz="1600" b="1" dirty="0">
                <a:solidFill>
                  <a:srgbClr val="545E74"/>
                </a:solidFill>
                <a:latin typeface="Calibri" panose="020F0502020204030204" pitchFamily="34" charset="0"/>
                <a:ea typeface="Calibri" panose="020F0502020204030204" pitchFamily="34" charset="0"/>
                <a:cs typeface="Calibri" panose="020F0502020204030204" pitchFamily="34" charset="0"/>
              </a:rPr>
              <a:t>INTEGRATION</a:t>
            </a:r>
          </a:p>
          <a:p>
            <a:pPr marL="0" lvl="0" indent="0">
              <a:lnSpc>
                <a:spcPct val="107000"/>
              </a:lnSpc>
              <a:spcBef>
                <a:spcPts val="0"/>
              </a:spcBef>
              <a:buClrTx/>
              <a:buNone/>
            </a:pPr>
            <a:endPar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Bef>
                <a:spcPts val="0"/>
              </a:spcBef>
              <a:buClrTx/>
              <a:buNone/>
            </a:pPr>
            <a:r>
              <a:rPr lang="en-US" sz="1600" dirty="0">
                <a:latin typeface="Calibri" panose="020F0502020204030204" pitchFamily="34" charset="0"/>
                <a:cs typeface="Calibri" panose="020F0502020204030204" pitchFamily="34" charset="0"/>
              </a:rPr>
              <a:t>Leadership vision and strategy is operational. All intake, evaluation assessment and plan development is conducted and implemented in a fully cohesive way inclusive of all relevant partners. All partners are invested in collective outcome and continuous improvement</a:t>
            </a:r>
            <a:endPar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66367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303902"/>
            <a:ext cx="10494264" cy="1036850"/>
          </a:xfrm>
        </p:spPr>
        <p:txBody>
          <a:bodyPr>
            <a:normAutofit/>
          </a:bodyPr>
          <a:lstStyle/>
          <a:p>
            <a:r>
              <a:rPr lang="en-US" dirty="0"/>
              <a:t>Business Services</a:t>
            </a:r>
          </a:p>
        </p:txBody>
      </p:sp>
      <p:graphicFrame>
        <p:nvGraphicFramePr>
          <p:cNvPr id="5" name="Content Placeholder 4" descr="Decorative."/>
          <p:cNvGraphicFramePr>
            <a:graphicFrameLocks noGrp="1"/>
          </p:cNvGraphicFramePr>
          <p:nvPr>
            <p:ph idx="4294967295"/>
            <p:extLst>
              <p:ext uri="{D42A27DB-BD31-4B8C-83A1-F6EECF244321}">
                <p14:modId xmlns:p14="http://schemas.microsoft.com/office/powerpoint/2010/main" val="1257061340"/>
              </p:ext>
            </p:extLst>
          </p:nvPr>
        </p:nvGraphicFramePr>
        <p:xfrm>
          <a:off x="-1" y="1536015"/>
          <a:ext cx="12192001" cy="5334000"/>
        </p:xfrm>
        <a:graphic>
          <a:graphicData uri="http://schemas.openxmlformats.org/drawingml/2006/table">
            <a:tbl>
              <a:tblPr firstRow="1" firstCol="1" bandRow="1"/>
              <a:tblGrid>
                <a:gridCol w="1431030">
                  <a:extLst>
                    <a:ext uri="{9D8B030D-6E8A-4147-A177-3AD203B41FA5}">
                      <a16:colId xmlns:a16="http://schemas.microsoft.com/office/drawing/2014/main" val="414368373"/>
                    </a:ext>
                  </a:extLst>
                </a:gridCol>
                <a:gridCol w="1841662">
                  <a:extLst>
                    <a:ext uri="{9D8B030D-6E8A-4147-A177-3AD203B41FA5}">
                      <a16:colId xmlns:a16="http://schemas.microsoft.com/office/drawing/2014/main" val="1503494603"/>
                    </a:ext>
                  </a:extLst>
                </a:gridCol>
                <a:gridCol w="3072797">
                  <a:extLst>
                    <a:ext uri="{9D8B030D-6E8A-4147-A177-3AD203B41FA5}">
                      <a16:colId xmlns:a16="http://schemas.microsoft.com/office/drawing/2014/main" val="4006053502"/>
                    </a:ext>
                  </a:extLst>
                </a:gridCol>
                <a:gridCol w="3022111">
                  <a:extLst>
                    <a:ext uri="{9D8B030D-6E8A-4147-A177-3AD203B41FA5}">
                      <a16:colId xmlns:a16="http://schemas.microsoft.com/office/drawing/2014/main" val="1426503878"/>
                    </a:ext>
                  </a:extLst>
                </a:gridCol>
                <a:gridCol w="2824401">
                  <a:extLst>
                    <a:ext uri="{9D8B030D-6E8A-4147-A177-3AD203B41FA5}">
                      <a16:colId xmlns:a16="http://schemas.microsoft.com/office/drawing/2014/main" val="3048142283"/>
                    </a:ext>
                  </a:extLst>
                </a:gridCol>
              </a:tblGrid>
              <a:tr h="820615">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C9E3"/>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892977895"/>
                  </a:ext>
                </a:extLst>
              </a:tr>
              <a:tr h="4513385">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EBF5"/>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l">
                        <a:lnSpc>
                          <a:spcPct val="107000"/>
                        </a:lnSpc>
                        <a:spcBef>
                          <a:spcPts val="0"/>
                        </a:spcBef>
                        <a:spcAft>
                          <a:spcPts val="0"/>
                        </a:spcAft>
                      </a:pPr>
                      <a:endParaRPr lang="en-US" sz="16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379649590"/>
                  </a:ext>
                </a:extLst>
              </a:tr>
            </a:tbl>
          </a:graphicData>
        </a:graphic>
      </p:graphicFrame>
      <p:sp>
        <p:nvSpPr>
          <p:cNvPr id="3" name="Text Placeholder 2"/>
          <p:cNvSpPr>
            <a:spLocks noGrp="1"/>
          </p:cNvSpPr>
          <p:nvPr>
            <p:ph type="body" sz="quarter" idx="13"/>
          </p:nvPr>
        </p:nvSpPr>
        <p:spPr>
          <a:xfrm>
            <a:off x="0" y="1849506"/>
            <a:ext cx="1457569" cy="3944938"/>
          </a:xfrm>
        </p:spPr>
        <p:txBody>
          <a:bodyPr>
            <a:noAutofit/>
          </a:bodyPr>
          <a:lstStyle/>
          <a:p>
            <a:pPr marL="0" lvl="0" indent="0">
              <a:lnSpc>
                <a:spcPct val="107000"/>
              </a:lnSpc>
              <a:spcBef>
                <a:spcPts val="0"/>
              </a:spcBef>
              <a:buClrTx/>
              <a:buNone/>
            </a:pPr>
            <a:r>
              <a:rPr lang="en-US" sz="1600" b="1" dirty="0">
                <a:solidFill>
                  <a:srgbClr val="545E74"/>
                </a:solidFill>
                <a:latin typeface="Calibri" panose="020F0502020204030204" pitchFamily="34" charset="0"/>
                <a:ea typeface="Calibri" panose="020F0502020204030204" pitchFamily="34" charset="0"/>
                <a:cs typeface="Calibri" panose="020F0502020204030204" pitchFamily="34" charset="0"/>
              </a:rPr>
              <a:t>ISOLATION</a:t>
            </a:r>
            <a:br>
              <a:rPr lang="en-US" sz="1600" b="1" dirty="0">
                <a:solidFill>
                  <a:srgbClr val="545E74"/>
                </a:solidFill>
                <a:latin typeface="Calibri" panose="020F0502020204030204" pitchFamily="34" charset="0"/>
                <a:ea typeface="Calibri" panose="020F0502020204030204" pitchFamily="34" charset="0"/>
                <a:cs typeface="Calibri" panose="020F0502020204030204" pitchFamily="34" charset="0"/>
              </a:rPr>
            </a:br>
            <a:br>
              <a:rPr lang="en-US" sz="1600" b="1" dirty="0">
                <a:solidFill>
                  <a:srgbClr val="545E74"/>
                </a:solidFill>
                <a:latin typeface="Calibri" panose="020F0502020204030204" pitchFamily="34" charset="0"/>
                <a:ea typeface="Calibri" panose="020F0502020204030204" pitchFamily="34" charset="0"/>
                <a:cs typeface="Calibri" panose="020F0502020204030204" pitchFamily="34" charset="0"/>
              </a:rPr>
            </a:br>
            <a:r>
              <a:rPr lang="en-US" sz="1400" dirty="0">
                <a:solidFill>
                  <a:srgbClr val="545E74"/>
                </a:solidFill>
                <a:latin typeface="Calibri" panose="020F0502020204030204" pitchFamily="34" charset="0"/>
                <a:ea typeface="Calibri" panose="020F0502020204030204" pitchFamily="34" charset="0"/>
                <a:cs typeface="Calibri" panose="020F0502020204030204" pitchFamily="34" charset="0"/>
              </a:rPr>
              <a:t>Each placement specialist in each agency makes his/her own business connections; no sharing of business information between agencies beyond the information generated and entered into the Job Center’s search engine by the Wagner Peyser business representatives.</a:t>
            </a:r>
            <a:endParaRPr lang="en-US" sz="1400" dirty="0">
              <a:solidFill>
                <a:srgbClr val="545E74"/>
              </a:solidFill>
              <a:latin typeface="Times New Roman" panose="02020603050405020304" pitchFamily="18" charset="0"/>
              <a:ea typeface="Calibri" panose="020F0502020204030204" pitchFamily="34" charset="0"/>
              <a:cs typeface="+mn-cs"/>
            </a:endParaRPr>
          </a:p>
        </p:txBody>
      </p:sp>
      <p:sp>
        <p:nvSpPr>
          <p:cNvPr id="6" name="Text Placeholder 5"/>
          <p:cNvSpPr>
            <a:spLocks noGrp="1"/>
          </p:cNvSpPr>
          <p:nvPr>
            <p:ph type="body" sz="quarter" idx="14"/>
          </p:nvPr>
        </p:nvSpPr>
        <p:spPr>
          <a:xfrm>
            <a:off x="1457569" y="1849506"/>
            <a:ext cx="1790957" cy="3944938"/>
          </a:xfrm>
        </p:spPr>
        <p:txBody>
          <a:bodyPr/>
          <a:lstStyle/>
          <a:p>
            <a:pPr marL="0" lvl="0" indent="0">
              <a:lnSpc>
                <a:spcPct val="107000"/>
              </a:lnSpc>
              <a:spcBef>
                <a:spcPts val="0"/>
              </a:spcBef>
              <a:buClrTx/>
              <a:buNone/>
            </a:pPr>
            <a:r>
              <a:rPr lang="en-US" sz="1600" b="1" dirty="0">
                <a:solidFill>
                  <a:srgbClr val="545E74"/>
                </a:solidFill>
                <a:latin typeface="Calibri" panose="020F0502020204030204" pitchFamily="34" charset="0"/>
                <a:ea typeface="Calibri" panose="020F0502020204030204" pitchFamily="34" charset="0"/>
                <a:cs typeface="Calibri" panose="020F0502020204030204" pitchFamily="34" charset="0"/>
              </a:rPr>
              <a:t>COMMUNICATION</a:t>
            </a:r>
          </a:p>
          <a:p>
            <a:pPr marL="0" lvl="0" indent="0">
              <a:lnSpc>
                <a:spcPct val="107000"/>
              </a:lnSpc>
              <a:spcBef>
                <a:spcPts val="0"/>
              </a:spcBef>
              <a:buClrTx/>
              <a:buNone/>
            </a:pPr>
            <a:endPar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Bef>
                <a:spcPts val="0"/>
              </a:spcBef>
              <a:buClrTx/>
              <a:buNone/>
            </a:pP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Placement Specialists meet once a month for coffee and discuss business development strategies; partners share information on their programs, job fairs and similar events.</a:t>
            </a:r>
            <a:endParaRPr lang="en-US" sz="1600" dirty="0">
              <a:solidFill>
                <a:srgbClr val="545E74"/>
              </a:solidFill>
              <a:latin typeface="Times New Roman" panose="02020603050405020304" pitchFamily="18" charset="0"/>
              <a:ea typeface="Calibri" panose="020F0502020204030204" pitchFamily="34" charset="0"/>
              <a:cs typeface="+mn-cs"/>
            </a:endParaRPr>
          </a:p>
        </p:txBody>
      </p:sp>
      <p:sp>
        <p:nvSpPr>
          <p:cNvPr id="7" name="Text Placeholder 6"/>
          <p:cNvSpPr>
            <a:spLocks noGrp="1"/>
          </p:cNvSpPr>
          <p:nvPr>
            <p:ph type="body" sz="quarter" idx="15"/>
          </p:nvPr>
        </p:nvSpPr>
        <p:spPr>
          <a:xfrm>
            <a:off x="3352802" y="1861538"/>
            <a:ext cx="2867524" cy="3944938"/>
          </a:xfrm>
        </p:spPr>
        <p:txBody>
          <a:bodyPr>
            <a:noAutofit/>
          </a:bodyPr>
          <a:lstStyle/>
          <a:p>
            <a:pPr marL="0" lvl="0" indent="0">
              <a:lnSpc>
                <a:spcPct val="107000"/>
              </a:lnSpc>
              <a:spcBef>
                <a:spcPts val="0"/>
              </a:spcBef>
              <a:buClrTx/>
              <a:buNone/>
            </a:pPr>
            <a:r>
              <a:rPr lang="en-US" sz="1600" b="1" dirty="0">
                <a:solidFill>
                  <a:srgbClr val="545E74"/>
                </a:solidFill>
                <a:latin typeface="Calibri" panose="020F0502020204030204" pitchFamily="34" charset="0"/>
                <a:ea typeface="Calibri" panose="020F0502020204030204" pitchFamily="34" charset="0"/>
                <a:cs typeface="Calibri" panose="020F0502020204030204" pitchFamily="34" charset="0"/>
              </a:rPr>
              <a:t>COORDINATION</a:t>
            </a:r>
          </a:p>
          <a:p>
            <a:pPr marL="0" lvl="0" indent="0">
              <a:lnSpc>
                <a:spcPct val="107000"/>
              </a:lnSpc>
              <a:spcBef>
                <a:spcPts val="0"/>
              </a:spcBef>
              <a:buClrTx/>
              <a:buNone/>
            </a:pPr>
            <a:endPar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Bef>
                <a:spcPts val="0"/>
              </a:spcBef>
              <a:buClrTx/>
              <a:buNone/>
            </a:pP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Placement Specialists and Business Associates meet every Thursday at 3:30 P.M. and share the skill needs of their business contacts for the purpose of meeting the business needs and sharing placement opportunities.</a:t>
            </a:r>
            <a:endParaRPr lang="en-US" sz="1600" dirty="0">
              <a:solidFill>
                <a:srgbClr val="545E74"/>
              </a:solidFill>
              <a:latin typeface="Times New Roman" panose="02020603050405020304" pitchFamily="18" charset="0"/>
              <a:ea typeface="Calibri" panose="020F0502020204030204" pitchFamily="34" charset="0"/>
              <a:cs typeface="+mn-cs"/>
            </a:endParaRPr>
          </a:p>
          <a:p>
            <a:pPr marL="0" lvl="0" indent="0">
              <a:lnSpc>
                <a:spcPct val="107000"/>
              </a:lnSpc>
              <a:spcBef>
                <a:spcPts val="0"/>
              </a:spcBef>
              <a:buClrTx/>
              <a:buNone/>
            </a:pP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 </a:t>
            </a:r>
            <a:endParaRPr lang="en-US" sz="1600" dirty="0">
              <a:solidFill>
                <a:srgbClr val="545E74"/>
              </a:solidFill>
              <a:latin typeface="Times New Roman" panose="02020603050405020304" pitchFamily="18" charset="0"/>
              <a:ea typeface="Calibri" panose="020F0502020204030204" pitchFamily="34" charset="0"/>
              <a:cs typeface="+mn-cs"/>
            </a:endParaRPr>
          </a:p>
          <a:p>
            <a:pPr marL="0" lvl="0" indent="0">
              <a:lnSpc>
                <a:spcPct val="107000"/>
              </a:lnSpc>
              <a:spcBef>
                <a:spcPts val="0"/>
              </a:spcBef>
              <a:buClrTx/>
              <a:buNone/>
            </a:pP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Vocational Rehabilitation and Title I Adult Services coordinate outreach to Veterans with disabilities.</a:t>
            </a:r>
            <a:endParaRPr lang="en-US" sz="1600" dirty="0">
              <a:solidFill>
                <a:srgbClr val="545E74"/>
              </a:solidFill>
              <a:latin typeface="Times New Roman" panose="02020603050405020304" pitchFamily="18" charset="0"/>
              <a:ea typeface="Calibri" panose="020F0502020204030204" pitchFamily="34" charset="0"/>
              <a:cs typeface="+mn-cs"/>
            </a:endParaRPr>
          </a:p>
        </p:txBody>
      </p:sp>
      <p:sp>
        <p:nvSpPr>
          <p:cNvPr id="8" name="Text Placeholder 7"/>
          <p:cNvSpPr>
            <a:spLocks noGrp="1"/>
          </p:cNvSpPr>
          <p:nvPr>
            <p:ph type="body" sz="quarter" idx="16"/>
          </p:nvPr>
        </p:nvSpPr>
        <p:spPr>
          <a:xfrm>
            <a:off x="6324602" y="1861537"/>
            <a:ext cx="2963778" cy="4659563"/>
          </a:xfrm>
        </p:spPr>
        <p:txBody>
          <a:bodyPr>
            <a:noAutofit/>
          </a:bodyPr>
          <a:lstStyle/>
          <a:p>
            <a:pPr marL="0" lvl="0" indent="0">
              <a:lnSpc>
                <a:spcPct val="107000"/>
              </a:lnSpc>
              <a:spcBef>
                <a:spcPts val="0"/>
              </a:spcBef>
              <a:buClrTx/>
              <a:buNone/>
            </a:pP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t>COLLABORATION</a:t>
            </a:r>
            <a:b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Bef>
                <a:spcPts val="0"/>
              </a:spcBef>
              <a:buClrTx/>
              <a:buNone/>
            </a:pP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Business Service Specialists meet regularly and plan business events together, such as Job Fairs. They host a business event once a quarter to gain information on the needs of specific business sectors, and to provide information or training on topics identified as areas of interest by those business sectors. Partner agencies still approach businesses separately, but share information with each other to meet business needs.</a:t>
            </a:r>
            <a:endParaRPr lang="en-US" sz="1600" dirty="0">
              <a:solidFill>
                <a:srgbClr val="545E74"/>
              </a:solidFill>
              <a:latin typeface="Times New Roman" panose="02020603050405020304" pitchFamily="18" charset="0"/>
              <a:ea typeface="Calibri" panose="020F0502020204030204" pitchFamily="34" charset="0"/>
              <a:cs typeface="+mn-cs"/>
            </a:endParaRPr>
          </a:p>
        </p:txBody>
      </p:sp>
      <p:sp>
        <p:nvSpPr>
          <p:cNvPr id="9" name="Text Placeholder 8"/>
          <p:cNvSpPr>
            <a:spLocks noGrp="1"/>
          </p:cNvSpPr>
          <p:nvPr>
            <p:ph type="body" sz="quarter" idx="17"/>
          </p:nvPr>
        </p:nvSpPr>
        <p:spPr>
          <a:xfrm>
            <a:off x="9420725" y="1861537"/>
            <a:ext cx="2658979" cy="4659563"/>
          </a:xfrm>
        </p:spPr>
        <p:txBody>
          <a:bodyPr>
            <a:noAutofit/>
          </a:bodyPr>
          <a:lstStyle/>
          <a:p>
            <a:pPr marL="0" lvl="0" indent="0">
              <a:lnSpc>
                <a:spcPct val="107000"/>
              </a:lnSpc>
              <a:spcBef>
                <a:spcPts val="0"/>
              </a:spcBef>
              <a:buClrTx/>
              <a:buNone/>
            </a:pPr>
            <a:r>
              <a:rPr lang="en-US" sz="1600" b="1" dirty="0">
                <a:solidFill>
                  <a:srgbClr val="545E74"/>
                </a:solidFill>
                <a:latin typeface="Calibri" panose="020F0502020204030204" pitchFamily="34" charset="0"/>
                <a:ea typeface="Calibri" panose="020F0502020204030204" pitchFamily="34" charset="0"/>
                <a:cs typeface="Calibri" panose="020F0502020204030204" pitchFamily="34" charset="0"/>
              </a:rPr>
              <a:t>INTEGRATION</a:t>
            </a:r>
          </a:p>
          <a:p>
            <a:pPr marL="0" lvl="0" indent="0">
              <a:lnSpc>
                <a:spcPct val="107000"/>
              </a:lnSpc>
              <a:spcBef>
                <a:spcPts val="0"/>
              </a:spcBef>
              <a:buClrTx/>
              <a:buNone/>
            </a:pPr>
            <a:endPar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Bef>
                <a:spcPts val="0"/>
              </a:spcBef>
              <a:buClrTx/>
              <a:buNone/>
            </a:pPr>
            <a:r>
              <a:rPr lang="en-US" sz="1600" dirty="0">
                <a:solidFill>
                  <a:srgbClr val="545E74"/>
                </a:solidFill>
                <a:latin typeface="Calibri" panose="020F0502020204030204" pitchFamily="34" charset="0"/>
                <a:ea typeface="Calibri" panose="020F0502020204030204" pitchFamily="34" charset="0"/>
                <a:cs typeface="Calibri" panose="020F0502020204030204" pitchFamily="34" charset="0"/>
              </a:rPr>
              <a:t>Cross-Agency Business Services Team is created and sets the strategy for business engagement.</a:t>
            </a:r>
          </a:p>
        </p:txBody>
      </p:sp>
    </p:spTree>
    <p:custDataLst>
      <p:tags r:id="rId1"/>
    </p:custDataLst>
    <p:extLst>
      <p:ext uri="{BB962C8B-B14F-4D97-AF65-F5344CB8AC3E}">
        <p14:creationId xmlns:p14="http://schemas.microsoft.com/office/powerpoint/2010/main" val="390064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727" y="255134"/>
            <a:ext cx="9695873" cy="1036850"/>
          </a:xfrm>
        </p:spPr>
        <p:txBody>
          <a:bodyPr/>
          <a:lstStyle/>
          <a:p>
            <a:r>
              <a:rPr lang="en-US" dirty="0"/>
              <a:t>Meeting Agenda</a:t>
            </a:r>
          </a:p>
        </p:txBody>
      </p:sp>
      <p:sp>
        <p:nvSpPr>
          <p:cNvPr id="12" name="Content Placeholder 11"/>
          <p:cNvSpPr>
            <a:spLocks noGrp="1"/>
          </p:cNvSpPr>
          <p:nvPr>
            <p:ph idx="1"/>
          </p:nvPr>
        </p:nvSpPr>
        <p:spPr>
          <a:xfrm>
            <a:off x="1200727" y="1625600"/>
            <a:ext cx="9781308" cy="5023719"/>
          </a:xfrm>
        </p:spPr>
        <p:txBody>
          <a:bodyPr>
            <a:noAutofit/>
          </a:bodyPr>
          <a:lstStyle/>
          <a:p>
            <a:pPr marL="0" indent="0">
              <a:lnSpc>
                <a:spcPct val="100000"/>
              </a:lnSpc>
              <a:spcBef>
                <a:spcPts val="600"/>
              </a:spcBef>
              <a:buNone/>
            </a:pPr>
            <a:r>
              <a:rPr lang="en-US" sz="1800" b="1" dirty="0"/>
              <a:t>Introductions</a:t>
            </a:r>
          </a:p>
          <a:p>
            <a:pPr marL="0" indent="0">
              <a:lnSpc>
                <a:spcPct val="100000"/>
              </a:lnSpc>
              <a:spcBef>
                <a:spcPts val="600"/>
              </a:spcBef>
              <a:buNone/>
            </a:pPr>
            <a:r>
              <a:rPr lang="en-US" sz="1800" b="1" dirty="0"/>
              <a:t>WIOA Vision: </a:t>
            </a:r>
            <a:r>
              <a:rPr lang="en-US" sz="1800" dirty="0"/>
              <a:t>State, Regional and/or Local Objectives </a:t>
            </a:r>
          </a:p>
          <a:p>
            <a:pPr marL="0" indent="0">
              <a:lnSpc>
                <a:spcPct val="100000"/>
              </a:lnSpc>
              <a:spcBef>
                <a:spcPts val="600"/>
              </a:spcBef>
              <a:buNone/>
            </a:pPr>
            <a:r>
              <a:rPr lang="en-US" sz="1800" b="1" dirty="0"/>
              <a:t>Integration Continuum and Major Processes Examples</a:t>
            </a:r>
            <a:r>
              <a:rPr lang="en-US" sz="1800" dirty="0"/>
              <a:t> </a:t>
            </a:r>
          </a:p>
          <a:p>
            <a:pPr marL="0" indent="0">
              <a:lnSpc>
                <a:spcPct val="100000"/>
              </a:lnSpc>
              <a:spcBef>
                <a:spcPts val="600"/>
              </a:spcBef>
              <a:buNone/>
            </a:pPr>
            <a:r>
              <a:rPr lang="en-US" sz="1800" b="1" dirty="0"/>
              <a:t>Integration Continuum Assessment </a:t>
            </a:r>
            <a:r>
              <a:rPr lang="en-US" sz="1800" dirty="0"/>
              <a:t>(Small Groups)</a:t>
            </a:r>
          </a:p>
          <a:p>
            <a:pPr marL="0" indent="0">
              <a:lnSpc>
                <a:spcPct val="100000"/>
              </a:lnSpc>
              <a:spcBef>
                <a:spcPts val="600"/>
              </a:spcBef>
              <a:buNone/>
            </a:pPr>
            <a:r>
              <a:rPr lang="en-US" sz="1800" b="1" dirty="0"/>
              <a:t>Priority Areas Discussion </a:t>
            </a:r>
            <a:r>
              <a:rPr lang="en-US" sz="1800" dirty="0"/>
              <a:t>(Small Groups)  </a:t>
            </a:r>
          </a:p>
          <a:p>
            <a:pPr marL="273050" indent="-96838">
              <a:lnSpc>
                <a:spcPct val="100000"/>
              </a:lnSpc>
              <a:spcBef>
                <a:spcPts val="600"/>
              </a:spcBef>
            </a:pPr>
            <a:r>
              <a:rPr lang="en-US" sz="1800" dirty="0"/>
              <a:t> Each group identifies 2-3 areas they would like to work on locally this year. </a:t>
            </a:r>
          </a:p>
          <a:p>
            <a:pPr marL="273050" indent="-96838">
              <a:lnSpc>
                <a:spcPct val="100000"/>
              </a:lnSpc>
              <a:spcBef>
                <a:spcPts val="600"/>
              </a:spcBef>
            </a:pPr>
            <a:r>
              <a:rPr lang="en-US" sz="1800" dirty="0"/>
              <a:t> Each group identifies priority area activities for the coming year.</a:t>
            </a:r>
          </a:p>
          <a:p>
            <a:pPr marL="0" indent="0">
              <a:lnSpc>
                <a:spcPct val="100000"/>
              </a:lnSpc>
              <a:spcBef>
                <a:spcPts val="600"/>
              </a:spcBef>
              <a:buNone/>
            </a:pPr>
            <a:r>
              <a:rPr lang="en-US" sz="1800" b="1" dirty="0"/>
              <a:t>Priority Areas Report Out </a:t>
            </a:r>
            <a:r>
              <a:rPr lang="en-US" sz="1800" dirty="0"/>
              <a:t>(Large Group)</a:t>
            </a:r>
          </a:p>
          <a:p>
            <a:pPr marL="273050" indent="-96838">
              <a:lnSpc>
                <a:spcPct val="100000"/>
              </a:lnSpc>
              <a:spcBef>
                <a:spcPts val="600"/>
              </a:spcBef>
            </a:pPr>
            <a:r>
              <a:rPr lang="en-US" sz="1800" dirty="0"/>
              <a:t> Share their priority areas and proposed activities. </a:t>
            </a:r>
          </a:p>
          <a:p>
            <a:pPr marL="273050" indent="-96838">
              <a:lnSpc>
                <a:spcPct val="100000"/>
              </a:lnSpc>
              <a:spcBef>
                <a:spcPts val="600"/>
              </a:spcBef>
            </a:pPr>
            <a:r>
              <a:rPr lang="en-US" sz="1800" dirty="0"/>
              <a:t> Consider regional goals.</a:t>
            </a:r>
          </a:p>
          <a:p>
            <a:pPr marL="0" indent="0">
              <a:lnSpc>
                <a:spcPct val="100000"/>
              </a:lnSpc>
              <a:spcBef>
                <a:spcPts val="600"/>
              </a:spcBef>
              <a:buNone/>
            </a:pPr>
            <a:r>
              <a:rPr lang="en-US" sz="1800" b="1" dirty="0"/>
              <a:t>Implementation Considerations </a:t>
            </a:r>
            <a:r>
              <a:rPr lang="en-US" sz="1800" dirty="0"/>
              <a:t>(Small Groups)</a:t>
            </a:r>
          </a:p>
          <a:p>
            <a:pPr marL="273050" indent="-96838">
              <a:lnSpc>
                <a:spcPct val="100000"/>
              </a:lnSpc>
              <a:spcBef>
                <a:spcPts val="600"/>
              </a:spcBef>
            </a:pPr>
            <a:r>
              <a:rPr lang="en-US" sz="1800" dirty="0"/>
              <a:t> Consider issues around capacity to accomplish your activities.  </a:t>
            </a:r>
          </a:p>
          <a:p>
            <a:pPr marL="273050" indent="-96838">
              <a:lnSpc>
                <a:spcPct val="100000"/>
              </a:lnSpc>
              <a:spcBef>
                <a:spcPts val="600"/>
              </a:spcBef>
            </a:pPr>
            <a:r>
              <a:rPr lang="en-US" sz="1800" dirty="0"/>
              <a:t> Identify areas where you will need assistance, and consider who might provide it.</a:t>
            </a:r>
          </a:p>
          <a:p>
            <a:pPr marL="0" indent="0">
              <a:lnSpc>
                <a:spcPct val="100000"/>
              </a:lnSpc>
              <a:spcBef>
                <a:spcPts val="600"/>
              </a:spcBef>
              <a:buNone/>
            </a:pPr>
            <a:r>
              <a:rPr lang="en-US" sz="1800" b="1" dirty="0"/>
              <a:t>Debrief and Next Steps </a:t>
            </a:r>
          </a:p>
        </p:txBody>
      </p:sp>
      <p:sp>
        <p:nvSpPr>
          <p:cNvPr id="4" name="Slide Number Placeholder 3"/>
          <p:cNvSpPr>
            <a:spLocks noGrp="1"/>
          </p:cNvSpPr>
          <p:nvPr>
            <p:ph type="sldNum" sz="quarter" idx="12"/>
          </p:nvPr>
        </p:nvSpPr>
        <p:spPr>
          <a:xfrm>
            <a:off x="9525000" y="6386288"/>
            <a:ext cx="1371600" cy="274320"/>
          </a:xfrm>
        </p:spPr>
        <p:txBody>
          <a:bodyPr/>
          <a:lstStyle/>
          <a:p>
            <a:fld id="{A7F8E3F6-DE14-48B2-B2BC-6FABA9630FB8}" type="slidenum">
              <a:rPr lang="en-US" smtClean="0"/>
              <a:t>29</a:t>
            </a:fld>
            <a:endParaRPr lang="en-US" dirty="0"/>
          </a:p>
        </p:txBody>
      </p:sp>
    </p:spTree>
    <p:custDataLst>
      <p:tags r:id="rId1"/>
    </p:custDataLst>
    <p:extLst>
      <p:ext uri="{BB962C8B-B14F-4D97-AF65-F5344CB8AC3E}">
        <p14:creationId xmlns:p14="http://schemas.microsoft.com/office/powerpoint/2010/main" val="188004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panose="020B0604020202020204" pitchFamily="34" charset="0"/>
              </a:rPr>
              <a:t>During This Meeting</a:t>
            </a:r>
            <a:endParaRPr lang="en-US" dirty="0"/>
          </a:p>
        </p:txBody>
      </p:sp>
      <p:sp>
        <p:nvSpPr>
          <p:cNvPr id="3" name="Content Placeholder 2"/>
          <p:cNvSpPr>
            <a:spLocks noGrp="1"/>
          </p:cNvSpPr>
          <p:nvPr>
            <p:ph idx="1"/>
          </p:nvPr>
        </p:nvSpPr>
        <p:spPr>
          <a:xfrm>
            <a:off x="1295400" y="1828799"/>
            <a:ext cx="9601200" cy="4546199"/>
          </a:xfrm>
        </p:spPr>
        <p:txBody>
          <a:bodyPr>
            <a:noAutofit/>
          </a:bodyPr>
          <a:lstStyle/>
          <a:p>
            <a:pPr>
              <a:lnSpc>
                <a:spcPct val="100000"/>
              </a:lnSpc>
            </a:pPr>
            <a:r>
              <a:rPr lang="en-US" sz="2200" dirty="0"/>
              <a:t>Real-time captioning is provided during this training. The captions can be viewed by clicking the </a:t>
            </a:r>
            <a:r>
              <a:rPr lang="en-US" sz="2200" b="1" dirty="0"/>
              <a:t>Closed Caption button</a:t>
            </a:r>
            <a:r>
              <a:rPr lang="en-US" sz="2200" dirty="0"/>
              <a:t>, which appears at the top of the screen. To expand and scroll through the captioning history, click the upper right corner of the captioning box.</a:t>
            </a:r>
          </a:p>
          <a:p>
            <a:pPr>
              <a:lnSpc>
                <a:spcPct val="100000"/>
              </a:lnSpc>
            </a:pPr>
            <a:r>
              <a:rPr lang="en-US" sz="2200" dirty="0"/>
              <a:t>If you experience any technical difficulties during the training, please use </a:t>
            </a:r>
            <a:r>
              <a:rPr lang="en-US" sz="2200" b="1" dirty="0"/>
              <a:t>Chat</a:t>
            </a:r>
            <a:r>
              <a:rPr lang="en-US" sz="2200" dirty="0"/>
              <a:t> to send a message, and we will do our best to assist you. </a:t>
            </a:r>
          </a:p>
          <a:p>
            <a:pPr>
              <a:lnSpc>
                <a:spcPct val="100000"/>
              </a:lnSpc>
            </a:pPr>
            <a:r>
              <a:rPr lang="en-US" sz="2200" dirty="0"/>
              <a:t>For Q&amp;A: Please use </a:t>
            </a:r>
            <a:r>
              <a:rPr lang="en-US" sz="2200" b="1" dirty="0"/>
              <a:t>Chat</a:t>
            </a:r>
            <a:r>
              <a:rPr lang="en-US" sz="2200" dirty="0"/>
              <a:t> to submit any questions you have during the training and we will direct the questions accordingly.</a:t>
            </a:r>
          </a:p>
          <a:p>
            <a:pPr>
              <a:lnSpc>
                <a:spcPct val="100000"/>
              </a:lnSpc>
            </a:pPr>
            <a:r>
              <a:rPr lang="en-US" sz="2200" dirty="0"/>
              <a:t>Training materials, such as the PowerPoint file for this presentation, will be available on the WINTAC website.</a:t>
            </a:r>
          </a:p>
        </p:txBody>
      </p:sp>
      <p:sp>
        <p:nvSpPr>
          <p:cNvPr id="4" name="Slide Number Placeholder 3"/>
          <p:cNvSpPr>
            <a:spLocks noGrp="1"/>
          </p:cNvSpPr>
          <p:nvPr>
            <p:ph type="sldNum" sz="quarter" idx="12"/>
          </p:nvPr>
        </p:nvSpPr>
        <p:spPr/>
        <p:txBody>
          <a:bodyPr/>
          <a:lstStyle/>
          <a:p>
            <a:fld id="{A7F8E3F6-DE14-48B2-B2BC-6FABA9630FB8}" type="slidenum">
              <a:rPr lang="en-US" smtClean="0"/>
              <a:t>3</a:t>
            </a:fld>
            <a:endParaRPr lang="en-US" dirty="0"/>
          </a:p>
        </p:txBody>
      </p:sp>
    </p:spTree>
    <p:custDataLst>
      <p:tags r:id="rId1"/>
    </p:custDataLst>
    <p:extLst>
      <p:ext uri="{BB962C8B-B14F-4D97-AF65-F5344CB8AC3E}">
        <p14:creationId xmlns:p14="http://schemas.microsoft.com/office/powerpoint/2010/main" val="130572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5294"/>
            <a:ext cx="10210800" cy="1036850"/>
          </a:xfrm>
        </p:spPr>
        <p:txBody>
          <a:bodyPr/>
          <a:lstStyle/>
          <a:p>
            <a:r>
              <a:rPr lang="en-US" dirty="0"/>
              <a:t>Action Plans</a:t>
            </a:r>
          </a:p>
        </p:txBody>
      </p:sp>
      <p:graphicFrame>
        <p:nvGraphicFramePr>
          <p:cNvPr id="5" name="Content Placeholder 4" descr="Decorative."/>
          <p:cNvGraphicFramePr>
            <a:graphicFrameLocks noGrp="1"/>
          </p:cNvGraphicFramePr>
          <p:nvPr>
            <p:ph idx="4294967295"/>
            <p:extLst>
              <p:ext uri="{D42A27DB-BD31-4B8C-83A1-F6EECF244321}">
                <p14:modId xmlns:p14="http://schemas.microsoft.com/office/powerpoint/2010/main" val="1407622025"/>
              </p:ext>
            </p:extLst>
          </p:nvPr>
        </p:nvGraphicFramePr>
        <p:xfrm>
          <a:off x="-1" y="1486568"/>
          <a:ext cx="12192001" cy="5359400"/>
        </p:xfrm>
        <a:graphic>
          <a:graphicData uri="http://schemas.openxmlformats.org/drawingml/2006/table">
            <a:tbl>
              <a:tblPr firstRow="1" firstCol="1" bandRow="1"/>
              <a:tblGrid>
                <a:gridCol w="3318663">
                  <a:extLst>
                    <a:ext uri="{9D8B030D-6E8A-4147-A177-3AD203B41FA5}">
                      <a16:colId xmlns:a16="http://schemas.microsoft.com/office/drawing/2014/main" val="132141307"/>
                    </a:ext>
                  </a:extLst>
                </a:gridCol>
                <a:gridCol w="2177490">
                  <a:extLst>
                    <a:ext uri="{9D8B030D-6E8A-4147-A177-3AD203B41FA5}">
                      <a16:colId xmlns:a16="http://schemas.microsoft.com/office/drawing/2014/main" val="986183679"/>
                    </a:ext>
                  </a:extLst>
                </a:gridCol>
                <a:gridCol w="2250644">
                  <a:extLst>
                    <a:ext uri="{9D8B030D-6E8A-4147-A177-3AD203B41FA5}">
                      <a16:colId xmlns:a16="http://schemas.microsoft.com/office/drawing/2014/main" val="856256860"/>
                    </a:ext>
                  </a:extLst>
                </a:gridCol>
                <a:gridCol w="1692250">
                  <a:extLst>
                    <a:ext uri="{9D8B030D-6E8A-4147-A177-3AD203B41FA5}">
                      <a16:colId xmlns:a16="http://schemas.microsoft.com/office/drawing/2014/main" val="884231551"/>
                    </a:ext>
                  </a:extLst>
                </a:gridCol>
                <a:gridCol w="2752954">
                  <a:extLst>
                    <a:ext uri="{9D8B030D-6E8A-4147-A177-3AD203B41FA5}">
                      <a16:colId xmlns:a16="http://schemas.microsoft.com/office/drawing/2014/main" val="3293510046"/>
                    </a:ext>
                  </a:extLst>
                </a:gridCol>
              </a:tblGrid>
              <a:tr h="637348">
                <a:tc>
                  <a:txBody>
                    <a:bodyPr/>
                    <a:lstStyle/>
                    <a:p>
                      <a:pPr marL="0" marR="0" algn="l">
                        <a:lnSpc>
                          <a:spcPct val="115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marL="0" marR="0" algn="l">
                        <a:lnSpc>
                          <a:spcPct val="115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marL="0" marR="0" algn="l">
                        <a:lnSpc>
                          <a:spcPct val="115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marL="0" marR="0" algn="l">
                        <a:lnSpc>
                          <a:spcPct val="115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marL="0" marR="0" algn="l">
                        <a:lnSpc>
                          <a:spcPct val="115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extLst>
                  <a:ext uri="{0D108BD9-81ED-4DB2-BD59-A6C34878D82A}">
                    <a16:rowId xmlns:a16="http://schemas.microsoft.com/office/drawing/2014/main" val="3694289229"/>
                  </a:ext>
                </a:extLst>
              </a:tr>
              <a:tr h="1419610">
                <a:tc>
                  <a:txBody>
                    <a:bodyPr/>
                    <a:lstStyle/>
                    <a:p>
                      <a:pPr marL="0" marR="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5033279"/>
                  </a:ext>
                </a:extLst>
              </a:tr>
              <a:tr h="1706908">
                <a:tc>
                  <a:txBody>
                    <a:bodyPr/>
                    <a:lstStyle/>
                    <a:p>
                      <a:pPr marL="0" marR="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1A3D68"/>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3753152"/>
                  </a:ext>
                </a:extLst>
              </a:tr>
              <a:tr h="1595534">
                <a:tc>
                  <a:txBody>
                    <a:bodyPr/>
                    <a:lstStyle/>
                    <a:p>
                      <a:pPr marL="0" marR="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1A3D68"/>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4168140"/>
                  </a:ext>
                </a:extLst>
              </a:tr>
            </a:tbl>
          </a:graphicData>
        </a:graphic>
      </p:graphicFrame>
      <p:sp>
        <p:nvSpPr>
          <p:cNvPr id="3" name="Text Placeholder 2"/>
          <p:cNvSpPr>
            <a:spLocks noGrp="1"/>
          </p:cNvSpPr>
          <p:nvPr>
            <p:ph type="body" sz="quarter" idx="13"/>
          </p:nvPr>
        </p:nvSpPr>
        <p:spPr>
          <a:xfrm>
            <a:off x="96253" y="1486567"/>
            <a:ext cx="3128210" cy="5058611"/>
          </a:xfrm>
        </p:spPr>
        <p:txBody>
          <a:bodyPr>
            <a:noAutofit/>
          </a:bodyPr>
          <a:lstStyle/>
          <a:p>
            <a:pPr marL="0" indent="0" fontAlgn="t">
              <a:lnSpc>
                <a:spcPct val="115000"/>
              </a:lnSpc>
              <a:spcBef>
                <a:spcPts val="0"/>
              </a:spcBef>
              <a:spcAft>
                <a:spcPts val="1800"/>
              </a:spcAft>
              <a:buNone/>
            </a:pPr>
            <a:r>
              <a:rPr lang="en-US" sz="1600" b="1" dirty="0">
                <a:solidFill>
                  <a:srgbClr val="1A3D68"/>
                </a:solidFill>
                <a:latin typeface="Calibri" panose="020F0502020204030204" pitchFamily="34" charset="0"/>
                <a:ea typeface="Calibri" panose="020F0502020204030204" pitchFamily="34" charset="0"/>
                <a:cs typeface="Times New Roman" panose="02020603050405020304" pitchFamily="18" charset="0"/>
              </a:rPr>
              <a:t>Activities and Tactics:</a:t>
            </a:r>
            <a:br>
              <a:rPr lang="en-US" sz="1600" b="1" dirty="0">
                <a:solidFill>
                  <a:srgbClr val="1A3D68"/>
                </a:solidFill>
                <a:latin typeface="Calibri" panose="020F0502020204030204" pitchFamily="34" charset="0"/>
                <a:ea typeface="Calibri" panose="020F0502020204030204" pitchFamily="34" charset="0"/>
                <a:cs typeface="Times New Roman" panose="02020603050405020304" pitchFamily="18" charset="0"/>
              </a:rPr>
            </a:br>
            <a:r>
              <a:rPr lang="en-US" sz="1600" b="1" dirty="0">
                <a:solidFill>
                  <a:srgbClr val="1A3D68"/>
                </a:solidFill>
                <a:latin typeface="Calibri" panose="020F0502020204030204" pitchFamily="34" charset="0"/>
                <a:ea typeface="Calibri" panose="020F0502020204030204" pitchFamily="34" charset="0"/>
                <a:cs typeface="Times New Roman" panose="02020603050405020304" pitchFamily="18" charset="0"/>
              </a:rPr>
              <a:t>How will we do it?</a:t>
            </a:r>
          </a:p>
          <a:p>
            <a:pPr marL="0" indent="0" fontAlgn="t">
              <a:lnSpc>
                <a:spcPct val="115000"/>
              </a:lnSpc>
              <a:spcBef>
                <a:spcPts val="0"/>
              </a:spcBef>
              <a:buNone/>
            </a:pPr>
            <a:r>
              <a:rPr lang="en-US" sz="1400" dirty="0">
                <a:solidFill>
                  <a:srgbClr val="1A3D68"/>
                </a:solidFill>
                <a:latin typeface="Calibri" panose="020F0502020204030204" pitchFamily="34" charset="0"/>
                <a:ea typeface="Calibri" panose="020F0502020204030204" pitchFamily="34" charset="0"/>
                <a:cs typeface="Times New Roman" panose="02020603050405020304" pitchFamily="18" charset="0"/>
              </a:rPr>
              <a:t>Increase coordination and accessibility of Career Services with the intent to expand topic areas and attendance. </a:t>
            </a:r>
          </a:p>
          <a:p>
            <a:pPr marL="0" indent="0" fontAlgn="t">
              <a:lnSpc>
                <a:spcPct val="115000"/>
              </a:lnSpc>
              <a:spcBef>
                <a:spcPts val="4800"/>
              </a:spcBef>
              <a:buNone/>
            </a:pPr>
            <a:r>
              <a:rPr lang="en-US" sz="1400" dirty="0">
                <a:solidFill>
                  <a:srgbClr val="1A3D68"/>
                </a:solidFill>
                <a:latin typeface="Calibri" panose="020F0502020204030204" pitchFamily="34" charset="0"/>
                <a:ea typeface="Calibri" panose="020F0502020204030204" pitchFamily="34" charset="0"/>
                <a:cs typeface="Times New Roman" panose="02020603050405020304" pitchFamily="18" charset="0"/>
              </a:rPr>
              <a:t>Greater cross-agency partnership and involvement with TANF as a mandated activity for customers to attend workshops. </a:t>
            </a:r>
          </a:p>
          <a:p>
            <a:pPr marL="0" indent="0" fontAlgn="t">
              <a:lnSpc>
                <a:spcPct val="115000"/>
              </a:lnSpc>
              <a:spcBef>
                <a:spcPts val="5400"/>
              </a:spcBef>
              <a:buNone/>
            </a:pPr>
            <a:r>
              <a:rPr lang="en-US" sz="1400" dirty="0">
                <a:solidFill>
                  <a:srgbClr val="1A3D68"/>
                </a:solidFill>
                <a:latin typeface="Calibri" panose="020F0502020204030204" pitchFamily="34" charset="0"/>
                <a:ea typeface="Calibri" panose="020F0502020204030204" pitchFamily="34" charset="0"/>
                <a:cs typeface="Times New Roman" panose="02020603050405020304" pitchFamily="18" charset="0"/>
              </a:rPr>
              <a:t>Increase marketing of Career Services and workshops through Facebook and other social media and modalities. </a:t>
            </a:r>
            <a:r>
              <a:rPr lang="en-US" sz="1200" dirty="0">
                <a:solidFill>
                  <a:srgbClr val="1A3D68"/>
                </a:solidFill>
                <a:latin typeface="Calibri" panose="020F0502020204030204" pitchFamily="34" charset="0"/>
                <a:ea typeface="Calibri" panose="020F0502020204030204" pitchFamily="34" charset="0"/>
                <a:cs typeface="Times New Roman" panose="02020603050405020304" pitchFamily="18" charset="0"/>
              </a:rPr>
              <a:t> </a:t>
            </a:r>
            <a:endParaRPr lang="en-US" sz="1200" dirty="0"/>
          </a:p>
        </p:txBody>
      </p:sp>
      <p:sp>
        <p:nvSpPr>
          <p:cNvPr id="6" name="Text Placeholder 5"/>
          <p:cNvSpPr>
            <a:spLocks noGrp="1"/>
          </p:cNvSpPr>
          <p:nvPr>
            <p:ph type="body" sz="quarter" idx="14"/>
          </p:nvPr>
        </p:nvSpPr>
        <p:spPr>
          <a:xfrm>
            <a:off x="3419167" y="1486567"/>
            <a:ext cx="1995661" cy="4652170"/>
          </a:xfrm>
        </p:spPr>
        <p:txBody>
          <a:bodyPr>
            <a:noAutofit/>
          </a:bodyPr>
          <a:lstStyle/>
          <a:p>
            <a:pPr marL="0" indent="0" fontAlgn="t">
              <a:lnSpc>
                <a:spcPct val="115000"/>
              </a:lnSpc>
              <a:spcBef>
                <a:spcPts val="0"/>
              </a:spcBef>
              <a:buNone/>
            </a:pPr>
            <a:r>
              <a:rPr lang="en-US" sz="1600" b="1" dirty="0">
                <a:solidFill>
                  <a:srgbClr val="1A3D68"/>
                </a:solidFill>
                <a:latin typeface="Calibri" panose="020F0502020204030204" pitchFamily="34" charset="0"/>
                <a:ea typeface="Calibri" panose="020F0502020204030204" pitchFamily="34" charset="0"/>
                <a:cs typeface="Times New Roman" panose="02020603050405020304" pitchFamily="18" charset="0"/>
              </a:rPr>
              <a:t>Key Players: Who should be involved?</a:t>
            </a:r>
            <a:endParaRPr lang="en-US" sz="1600" dirty="0">
              <a:latin typeface="Calibri" panose="020F0502020204030204" pitchFamily="34" charset="0"/>
            </a:endParaRPr>
          </a:p>
          <a:p>
            <a:pPr marL="0" indent="0" fontAlgn="t">
              <a:lnSpc>
                <a:spcPct val="115000"/>
              </a:lnSpc>
              <a:spcBef>
                <a:spcPts val="1200"/>
              </a:spcBef>
              <a:buNone/>
            </a:pPr>
            <a:r>
              <a:rPr lang="en-US" sz="1400" dirty="0">
                <a:solidFill>
                  <a:srgbClr val="1A3D68"/>
                </a:solidFill>
                <a:latin typeface="Calibri" panose="020F0502020204030204" pitchFamily="34" charset="0"/>
                <a:ea typeface="Calibri" panose="020F0502020204030204" pitchFamily="34" charset="0"/>
                <a:cs typeface="Times New Roman" panose="02020603050405020304" pitchFamily="18" charset="0"/>
              </a:rPr>
              <a:t>All partners.</a:t>
            </a:r>
            <a:endParaRPr lang="en-US" sz="1400" dirty="0">
              <a:latin typeface="Calibri" panose="020F0502020204030204" pitchFamily="34" charset="0"/>
            </a:endParaRPr>
          </a:p>
          <a:p>
            <a:pPr marL="0" indent="0" fontAlgn="t">
              <a:lnSpc>
                <a:spcPct val="115000"/>
              </a:lnSpc>
              <a:spcBef>
                <a:spcPts val="1200"/>
              </a:spcBef>
              <a:buNone/>
            </a:pPr>
            <a:r>
              <a:rPr lang="en-US" sz="1400" dirty="0">
                <a:solidFill>
                  <a:srgbClr val="1A3D68"/>
                </a:solidFill>
                <a:latin typeface="Calibri" panose="020F0502020204030204" pitchFamily="34" charset="0"/>
                <a:ea typeface="Calibri" panose="020F0502020204030204" pitchFamily="34" charset="0"/>
                <a:cs typeface="Times New Roman" panose="02020603050405020304" pitchFamily="18" charset="0"/>
              </a:rPr>
              <a:t>To include possible partners not currently a part of the core group</a:t>
            </a:r>
          </a:p>
          <a:p>
            <a:pPr marL="0" indent="0" fontAlgn="t">
              <a:lnSpc>
                <a:spcPct val="115000"/>
              </a:lnSpc>
              <a:spcBef>
                <a:spcPts val="7200"/>
              </a:spcBef>
              <a:buNone/>
            </a:pPr>
            <a:r>
              <a:rPr lang="en-US" sz="1400" dirty="0">
                <a:solidFill>
                  <a:srgbClr val="1A3D68"/>
                </a:solidFill>
                <a:latin typeface="Calibri" panose="020F0502020204030204" pitchFamily="34" charset="0"/>
                <a:ea typeface="Calibri" panose="020F0502020204030204" pitchFamily="34" charset="0"/>
                <a:cs typeface="Times New Roman" panose="02020603050405020304" pitchFamily="18" charset="0"/>
              </a:rPr>
              <a:t>VR Office Manager, DHS Manger, and Title I Manager</a:t>
            </a:r>
          </a:p>
          <a:p>
            <a:pPr marL="0" indent="0" fontAlgn="t">
              <a:lnSpc>
                <a:spcPct val="115000"/>
              </a:lnSpc>
              <a:spcBef>
                <a:spcPts val="7200"/>
              </a:spcBef>
              <a:buNone/>
            </a:pPr>
            <a:r>
              <a:rPr lang="en-US" sz="1400" dirty="0">
                <a:solidFill>
                  <a:srgbClr val="1A3D68"/>
                </a:solidFill>
                <a:latin typeface="Calibri" panose="020F0502020204030204" pitchFamily="34" charset="0"/>
                <a:cs typeface="Times New Roman" panose="02020603050405020304" pitchFamily="18" charset="0"/>
              </a:rPr>
              <a:t>All partners.</a:t>
            </a:r>
            <a:endParaRPr lang="en-US" sz="1400" dirty="0">
              <a:latin typeface="Calibri" panose="020F0502020204030204" pitchFamily="34" charset="0"/>
            </a:endParaRPr>
          </a:p>
        </p:txBody>
      </p:sp>
      <p:sp>
        <p:nvSpPr>
          <p:cNvPr id="7" name="Text Placeholder 6"/>
          <p:cNvSpPr>
            <a:spLocks noGrp="1"/>
          </p:cNvSpPr>
          <p:nvPr>
            <p:ph type="body" sz="quarter" idx="15"/>
          </p:nvPr>
        </p:nvSpPr>
        <p:spPr>
          <a:xfrm>
            <a:off x="5609532" y="1486567"/>
            <a:ext cx="2030521" cy="5162752"/>
          </a:xfrm>
        </p:spPr>
        <p:txBody>
          <a:bodyPr>
            <a:noAutofit/>
          </a:bodyPr>
          <a:lstStyle/>
          <a:p>
            <a:pPr marL="0" indent="0" fontAlgn="t">
              <a:lnSpc>
                <a:spcPct val="115000"/>
              </a:lnSpc>
              <a:spcBef>
                <a:spcPts val="0"/>
              </a:spcBef>
              <a:buNone/>
            </a:pPr>
            <a:r>
              <a:rPr lang="en-US" sz="1600" b="1" dirty="0">
                <a:solidFill>
                  <a:srgbClr val="1A3D68"/>
                </a:solidFill>
                <a:latin typeface="Calibri" panose="020F0502020204030204" pitchFamily="34" charset="0"/>
                <a:ea typeface="Calibri" panose="020F0502020204030204" pitchFamily="34" charset="0"/>
                <a:cs typeface="Times New Roman" panose="02020603050405020304" pitchFamily="18" charset="0"/>
              </a:rPr>
              <a:t>Expected Outcomes:</a:t>
            </a:r>
            <a:endParaRPr lang="en-US" sz="1600" dirty="0">
              <a:latin typeface="Calibri" panose="020F0502020204030204" pitchFamily="34" charset="0"/>
            </a:endParaRPr>
          </a:p>
          <a:p>
            <a:pPr marL="0" indent="0" fontAlgn="t">
              <a:lnSpc>
                <a:spcPct val="115000"/>
              </a:lnSpc>
              <a:spcBef>
                <a:spcPts val="0"/>
              </a:spcBef>
              <a:buNone/>
            </a:pPr>
            <a:r>
              <a:rPr lang="en-US" sz="1600" b="1" dirty="0">
                <a:solidFill>
                  <a:srgbClr val="1A3D68"/>
                </a:solidFill>
                <a:latin typeface="Calibri" panose="020F0502020204030204" pitchFamily="34" charset="0"/>
                <a:ea typeface="Calibri" panose="020F0502020204030204" pitchFamily="34" charset="0"/>
                <a:cs typeface="Times New Roman" panose="02020603050405020304" pitchFamily="18" charset="0"/>
              </a:rPr>
              <a:t>What is the result?</a:t>
            </a:r>
            <a:endParaRPr lang="en-US" sz="1600" dirty="0">
              <a:latin typeface="Calibri" panose="020F0502020204030204" pitchFamily="34" charset="0"/>
            </a:endParaRPr>
          </a:p>
          <a:p>
            <a:pPr marL="0" indent="0" fontAlgn="t">
              <a:lnSpc>
                <a:spcPct val="115000"/>
              </a:lnSpc>
              <a:spcBef>
                <a:spcPts val="2400"/>
              </a:spcBef>
              <a:buNone/>
            </a:pPr>
            <a:r>
              <a:rPr lang="en-US" sz="1400" dirty="0">
                <a:solidFill>
                  <a:srgbClr val="1A3D68"/>
                </a:solidFill>
                <a:latin typeface="Calibri" panose="020F0502020204030204" pitchFamily="34" charset="0"/>
                <a:ea typeface="Calibri" panose="020F0502020204030204" pitchFamily="34" charset="0"/>
                <a:cs typeface="Times New Roman" panose="02020603050405020304" pitchFamily="18" charset="0"/>
              </a:rPr>
              <a:t>Increased offering of workshops and increased attendance across partners.</a:t>
            </a:r>
            <a:endParaRPr lang="en-US" sz="1400" dirty="0">
              <a:latin typeface="Calibri" panose="020F0502020204030204" pitchFamily="34" charset="0"/>
            </a:endParaRPr>
          </a:p>
          <a:p>
            <a:pPr marL="0" indent="0" fontAlgn="t">
              <a:lnSpc>
                <a:spcPct val="115000"/>
              </a:lnSpc>
              <a:spcBef>
                <a:spcPts val="2400"/>
              </a:spcBef>
              <a:buNone/>
            </a:pPr>
            <a:r>
              <a:rPr lang="en-US" sz="1400" dirty="0">
                <a:solidFill>
                  <a:srgbClr val="1A3D68"/>
                </a:solidFill>
                <a:latin typeface="Calibri" panose="020F0502020204030204" pitchFamily="34" charset="0"/>
                <a:ea typeface="Calibri" panose="020F0502020204030204" pitchFamily="34" charset="0"/>
                <a:cs typeface="Times New Roman" panose="02020603050405020304" pitchFamily="18" charset="0"/>
              </a:rPr>
              <a:t>Increase in use of Career Services as mandated activity of TANF recipients plan to increase successful employment outcomes</a:t>
            </a:r>
            <a:endParaRPr lang="en-US" sz="1400" dirty="0">
              <a:latin typeface="Calibri" panose="020F0502020204030204" pitchFamily="34" charset="0"/>
            </a:endParaRPr>
          </a:p>
          <a:p>
            <a:pPr marL="0" indent="0" fontAlgn="t">
              <a:lnSpc>
                <a:spcPct val="115000"/>
              </a:lnSpc>
              <a:spcBef>
                <a:spcPts val="2400"/>
              </a:spcBef>
              <a:buNone/>
            </a:pPr>
            <a:r>
              <a:rPr lang="en-US" sz="1400" dirty="0">
                <a:solidFill>
                  <a:srgbClr val="1A3D68"/>
                </a:solidFill>
                <a:latin typeface="Calibri" panose="020F0502020204030204" pitchFamily="34" charset="0"/>
                <a:ea typeface="Calibri" panose="020F0502020204030204" pitchFamily="34" charset="0"/>
                <a:cs typeface="Times New Roman" panose="02020603050405020304" pitchFamily="18" charset="0"/>
              </a:rPr>
              <a:t>Increased offering of workshops and increased attendance across partners.</a:t>
            </a:r>
            <a:endParaRPr lang="en-US" sz="1400" dirty="0">
              <a:latin typeface="Calibri" panose="020F0502020204030204" pitchFamily="34" charset="0"/>
            </a:endParaRPr>
          </a:p>
        </p:txBody>
      </p:sp>
      <p:sp>
        <p:nvSpPr>
          <p:cNvPr id="8" name="Text Placeholder 7"/>
          <p:cNvSpPr>
            <a:spLocks noGrp="1"/>
          </p:cNvSpPr>
          <p:nvPr>
            <p:ph type="body" sz="quarter" idx="16"/>
          </p:nvPr>
        </p:nvSpPr>
        <p:spPr>
          <a:xfrm>
            <a:off x="7834756" y="1486567"/>
            <a:ext cx="1581676" cy="4452271"/>
          </a:xfrm>
        </p:spPr>
        <p:txBody>
          <a:bodyPr/>
          <a:lstStyle/>
          <a:p>
            <a:pPr marL="0" indent="0" fontAlgn="t">
              <a:lnSpc>
                <a:spcPct val="115000"/>
              </a:lnSpc>
              <a:spcBef>
                <a:spcPts val="0"/>
              </a:spcBef>
              <a:buNone/>
            </a:pPr>
            <a:r>
              <a:rPr lang="en-US" sz="1600" b="1" dirty="0">
                <a:solidFill>
                  <a:srgbClr val="1A3D68"/>
                </a:solidFill>
                <a:latin typeface="Calibri" panose="020F0502020204030204" pitchFamily="34" charset="0"/>
                <a:ea typeface="Calibri" panose="020F0502020204030204" pitchFamily="34" charset="0"/>
                <a:cs typeface="Times New Roman" panose="02020603050405020304" pitchFamily="18" charset="0"/>
              </a:rPr>
              <a:t>Timeline: When will we do it?</a:t>
            </a:r>
            <a:endParaRPr lang="en-US" sz="1600" dirty="0">
              <a:latin typeface="Calibri" panose="020F0502020204030204" pitchFamily="34" charset="0"/>
            </a:endParaRPr>
          </a:p>
          <a:p>
            <a:pPr marL="0" indent="0" fontAlgn="t">
              <a:lnSpc>
                <a:spcPct val="115000"/>
              </a:lnSpc>
              <a:spcBef>
                <a:spcPts val="5400"/>
              </a:spcBef>
              <a:buNone/>
            </a:pPr>
            <a:r>
              <a:rPr lang="en-US" sz="1400" dirty="0">
                <a:solidFill>
                  <a:srgbClr val="1A3D68"/>
                </a:solidFill>
                <a:latin typeface="Calibri" panose="020F0502020204030204" pitchFamily="34" charset="0"/>
                <a:ea typeface="Calibri" panose="020F0502020204030204" pitchFamily="34" charset="0"/>
                <a:cs typeface="Times New Roman" panose="02020603050405020304" pitchFamily="18" charset="0"/>
              </a:rPr>
              <a:t>3 months</a:t>
            </a:r>
            <a:endParaRPr lang="en-US" sz="1400" dirty="0">
              <a:latin typeface="Calibri" panose="020F0502020204030204" pitchFamily="34" charset="0"/>
            </a:endParaRPr>
          </a:p>
          <a:p>
            <a:pPr marL="0" indent="0" fontAlgn="t">
              <a:lnSpc>
                <a:spcPct val="115000"/>
              </a:lnSpc>
              <a:spcBef>
                <a:spcPts val="8400"/>
              </a:spcBef>
              <a:buNone/>
            </a:pPr>
            <a:r>
              <a:rPr lang="en-US" sz="1400" dirty="0">
                <a:solidFill>
                  <a:srgbClr val="1A3D68"/>
                </a:solidFill>
                <a:latin typeface="Calibri" panose="020F0502020204030204" pitchFamily="34" charset="0"/>
                <a:ea typeface="Calibri" panose="020F0502020204030204" pitchFamily="34" charset="0"/>
                <a:cs typeface="Times New Roman" panose="02020603050405020304" pitchFamily="18" charset="0"/>
              </a:rPr>
              <a:t>3-6 months</a:t>
            </a:r>
            <a:endParaRPr lang="en-US" sz="1400" dirty="0">
              <a:latin typeface="Calibri" panose="020F0502020204030204" pitchFamily="34" charset="0"/>
            </a:endParaRPr>
          </a:p>
          <a:p>
            <a:pPr marL="0" indent="0" fontAlgn="t">
              <a:lnSpc>
                <a:spcPct val="115000"/>
              </a:lnSpc>
              <a:spcBef>
                <a:spcPts val="9000"/>
              </a:spcBef>
              <a:buNone/>
            </a:pPr>
            <a:r>
              <a:rPr lang="en-US" sz="1400" dirty="0">
                <a:solidFill>
                  <a:srgbClr val="1A3D68"/>
                </a:solidFill>
                <a:latin typeface="Calibri" panose="020F0502020204030204" pitchFamily="34" charset="0"/>
                <a:ea typeface="Calibri" panose="020F0502020204030204" pitchFamily="34" charset="0"/>
                <a:cs typeface="Times New Roman" panose="02020603050405020304" pitchFamily="18" charset="0"/>
              </a:rPr>
              <a:t>3-6 months</a:t>
            </a:r>
            <a:endParaRPr lang="en-US" sz="1400" dirty="0">
              <a:latin typeface="Calibri" panose="020F0502020204030204" pitchFamily="34" charset="0"/>
            </a:endParaRPr>
          </a:p>
        </p:txBody>
      </p:sp>
      <p:sp>
        <p:nvSpPr>
          <p:cNvPr id="9" name="Text Placeholder 8"/>
          <p:cNvSpPr>
            <a:spLocks noGrp="1"/>
          </p:cNvSpPr>
          <p:nvPr>
            <p:ph type="body" sz="quarter" idx="17"/>
          </p:nvPr>
        </p:nvSpPr>
        <p:spPr>
          <a:xfrm>
            <a:off x="9516979" y="1576137"/>
            <a:ext cx="2574758" cy="5073182"/>
          </a:xfrm>
        </p:spPr>
        <p:txBody>
          <a:bodyPr>
            <a:noAutofit/>
          </a:bodyPr>
          <a:lstStyle/>
          <a:p>
            <a:pPr marL="0" indent="0" fontAlgn="t">
              <a:buNone/>
            </a:pPr>
            <a:r>
              <a:rPr lang="en-US" sz="1600" b="1" dirty="0">
                <a:latin typeface="Calibri" panose="020F0502020204030204" pitchFamily="34" charset="0"/>
              </a:rPr>
              <a:t>Questions and</a:t>
            </a:r>
            <a:br>
              <a:rPr lang="en-US" sz="1600" b="1" dirty="0">
                <a:latin typeface="Calibri" panose="020F0502020204030204" pitchFamily="34" charset="0"/>
              </a:rPr>
            </a:br>
            <a:r>
              <a:rPr lang="en-US" sz="1600" b="1" dirty="0">
                <a:latin typeface="Calibri" panose="020F0502020204030204" pitchFamily="34" charset="0"/>
              </a:rPr>
              <a:t>Assistance Needed</a:t>
            </a:r>
            <a:endParaRPr lang="en-US" sz="1600" dirty="0">
              <a:latin typeface="Calibri" panose="020F0502020204030204" pitchFamily="34" charset="0"/>
            </a:endParaRPr>
          </a:p>
          <a:p>
            <a:pPr marL="0" indent="0" fontAlgn="t">
              <a:buNone/>
            </a:pPr>
            <a:r>
              <a:rPr lang="en-US" sz="1400" dirty="0">
                <a:latin typeface="Calibri" panose="020F0502020204030204" pitchFamily="34" charset="0"/>
              </a:rPr>
              <a:t>Need assistance and input from all partners at the front line and leadership for design.</a:t>
            </a:r>
          </a:p>
          <a:p>
            <a:pPr marL="0" indent="0" fontAlgn="t">
              <a:buNone/>
            </a:pPr>
            <a:r>
              <a:rPr lang="en-US" sz="1400" dirty="0">
                <a:latin typeface="Calibri" panose="020F0502020204030204" pitchFamily="34" charset="0"/>
              </a:rPr>
              <a:t>Possible assistance from WINTAC</a:t>
            </a:r>
          </a:p>
          <a:p>
            <a:pPr marL="0" indent="0" fontAlgn="t">
              <a:spcBef>
                <a:spcPts val="4200"/>
              </a:spcBef>
              <a:buNone/>
            </a:pPr>
            <a:r>
              <a:rPr lang="en-US" sz="1400" dirty="0">
                <a:latin typeface="Calibri" panose="020F0502020204030204" pitchFamily="34" charset="0"/>
              </a:rPr>
              <a:t>Greater coordination between</a:t>
            </a:r>
            <a:br>
              <a:rPr lang="en-US" sz="1400" dirty="0">
                <a:latin typeface="Calibri" panose="020F0502020204030204" pitchFamily="34" charset="0"/>
              </a:rPr>
            </a:br>
            <a:r>
              <a:rPr lang="en-US" sz="1400" dirty="0">
                <a:latin typeface="Calibri" panose="020F0502020204030204" pitchFamily="34" charset="0"/>
              </a:rPr>
              <a:t>One-Stop and TANF staff.</a:t>
            </a:r>
          </a:p>
          <a:p>
            <a:pPr marL="0" indent="0" fontAlgn="t">
              <a:spcBef>
                <a:spcPts val="9600"/>
              </a:spcBef>
              <a:buNone/>
            </a:pPr>
            <a:r>
              <a:rPr lang="en-US" sz="1400" dirty="0">
                <a:latin typeface="Calibri" panose="020F0502020204030204" pitchFamily="34" charset="0"/>
              </a:rPr>
              <a:t>IT and other human resources. Greater coordination across partners and decision making on expanding reach to include other partners.</a:t>
            </a:r>
          </a:p>
        </p:txBody>
      </p:sp>
    </p:spTree>
    <p:custDataLst>
      <p:tags r:id="rId1"/>
    </p:custDataLst>
    <p:extLst>
      <p:ext uri="{BB962C8B-B14F-4D97-AF65-F5344CB8AC3E}">
        <p14:creationId xmlns:p14="http://schemas.microsoft.com/office/powerpoint/2010/main" val="269641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329022"/>
            <a:ext cx="10259291" cy="1036850"/>
          </a:xfrm>
        </p:spPr>
        <p:txBody>
          <a:bodyPr/>
          <a:lstStyle/>
          <a:p>
            <a:r>
              <a:rPr lang="en-US" dirty="0"/>
              <a:t>Questions and Answers</a:t>
            </a:r>
          </a:p>
        </p:txBody>
      </p:sp>
      <p:pic>
        <p:nvPicPr>
          <p:cNvPr id="5" name="Content Placeholder 4" descr="The &lt;strong&gt;Answer&lt;/strong&gt; Man Tackles All of Your Booze Related Holiday ..."/>
          <p:cNvPicPr>
            <a:picLocks noGrp="1" noChangeAspect="1"/>
          </p:cNvPicPr>
          <p:nvPr>
            <p:ph idx="4294967295"/>
          </p:nvPr>
        </p:nvPicPr>
        <p:blipFill>
          <a:blip r:embed="rId4" cstate="print">
            <a:extLst>
              <a:ext uri="{28A0092B-C50C-407E-A947-70E740481C1C}">
                <a14:useLocalDpi xmlns:a14="http://schemas.microsoft.com/office/drawing/2010/main" val="0"/>
              </a:ext>
            </a:extLst>
          </a:blip>
          <a:stretch>
            <a:fillRect/>
          </a:stretch>
        </p:blipFill>
        <p:spPr>
          <a:xfrm>
            <a:off x="0" y="1751013"/>
            <a:ext cx="4830763" cy="3622675"/>
          </a:xfrm>
        </p:spPr>
      </p:pic>
      <p:pic>
        <p:nvPicPr>
          <p:cNvPr id="11" name="Picture 10" descr="River Ravi flows in which state? Liquid state. &#10;What is the main reason for divorce? Marriage." title="Questions"/>
          <p:cNvPicPr>
            <a:picLocks noChangeAspect="1"/>
          </p:cNvPicPr>
          <p:nvPr/>
        </p:nvPicPr>
        <p:blipFill>
          <a:blip r:embed="rId5"/>
          <a:stretch>
            <a:fillRect/>
          </a:stretch>
        </p:blipFill>
        <p:spPr>
          <a:xfrm>
            <a:off x="5686626" y="1841408"/>
            <a:ext cx="5914824" cy="1333500"/>
          </a:xfrm>
          <a:prstGeom prst="rect">
            <a:avLst/>
          </a:prstGeom>
        </p:spPr>
      </p:pic>
      <p:pic>
        <p:nvPicPr>
          <p:cNvPr id="10" name="Picture 9" descr="If you had 3 apples and 4 oranges in one hand and 3 oranges and 4 apples in the other hand, what would you have? Very large hands." title="Questions"/>
          <p:cNvPicPr>
            <a:picLocks noChangeAspect="1"/>
          </p:cNvPicPr>
          <p:nvPr/>
        </p:nvPicPr>
        <p:blipFill>
          <a:blip r:embed="rId6"/>
          <a:stretch>
            <a:fillRect/>
          </a:stretch>
        </p:blipFill>
        <p:spPr>
          <a:xfrm>
            <a:off x="5686626" y="3324514"/>
            <a:ext cx="5914824" cy="809170"/>
          </a:xfrm>
          <a:prstGeom prst="rect">
            <a:avLst/>
          </a:prstGeom>
        </p:spPr>
      </p:pic>
      <p:pic>
        <p:nvPicPr>
          <p:cNvPr id="12" name="Picture 11" descr="How can you drop a raw egg onto a concrete floor without cracking it? Any way you want, because a concrete floor is very hard to crack." title="Questions"/>
          <p:cNvPicPr>
            <a:picLocks noChangeAspect="1"/>
          </p:cNvPicPr>
          <p:nvPr/>
        </p:nvPicPr>
        <p:blipFill>
          <a:blip r:embed="rId7"/>
          <a:stretch>
            <a:fillRect/>
          </a:stretch>
        </p:blipFill>
        <p:spPr>
          <a:xfrm>
            <a:off x="5686626" y="4283290"/>
            <a:ext cx="5914824" cy="1087971"/>
          </a:xfrm>
          <a:prstGeom prst="rect">
            <a:avLst/>
          </a:prstGeom>
        </p:spPr>
      </p:pic>
      <p:sp>
        <p:nvSpPr>
          <p:cNvPr id="4" name="Slide Number Placeholder 3"/>
          <p:cNvSpPr>
            <a:spLocks noGrp="1"/>
          </p:cNvSpPr>
          <p:nvPr>
            <p:ph type="sldNum" sz="quarter" idx="12"/>
          </p:nvPr>
        </p:nvSpPr>
        <p:spPr/>
        <p:txBody>
          <a:bodyPr/>
          <a:lstStyle/>
          <a:p>
            <a:fld id="{A7F8E3F6-DE14-48B2-B2BC-6FABA9630FB8}" type="slidenum">
              <a:rPr lang="en-US" smtClean="0"/>
              <a:t>31</a:t>
            </a:fld>
            <a:endParaRPr lang="en-US" dirty="0"/>
          </a:p>
        </p:txBody>
      </p:sp>
    </p:spTree>
    <p:custDataLst>
      <p:tags r:id="rId1"/>
    </p:custDataLst>
    <p:extLst>
      <p:ext uri="{BB962C8B-B14F-4D97-AF65-F5344CB8AC3E}">
        <p14:creationId xmlns:p14="http://schemas.microsoft.com/office/powerpoint/2010/main" val="227391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a:t>
            </a:r>
          </a:p>
        </p:txBody>
      </p:sp>
      <p:sp>
        <p:nvSpPr>
          <p:cNvPr id="4" name="Content Placeholder 3"/>
          <p:cNvSpPr>
            <a:spLocks noGrp="1"/>
          </p:cNvSpPr>
          <p:nvPr>
            <p:ph idx="1"/>
          </p:nvPr>
        </p:nvSpPr>
        <p:spPr>
          <a:xfrm>
            <a:off x="1295400" y="1659836"/>
            <a:ext cx="9601200" cy="4989484"/>
          </a:xfrm>
        </p:spPr>
        <p:txBody>
          <a:bodyPr>
            <a:normAutofit/>
          </a:bodyPr>
          <a:lstStyle/>
          <a:p>
            <a:pPr marL="0" indent="0">
              <a:buNone/>
            </a:pPr>
            <a:r>
              <a:rPr lang="en-US" sz="2000" b="1" dirty="0"/>
              <a:t>Lou Adams </a:t>
            </a:r>
          </a:p>
          <a:p>
            <a:pPr marL="274320" lvl="1" indent="0">
              <a:buNone/>
            </a:pPr>
            <a:r>
              <a:rPr lang="en-US" sz="1800" dirty="0"/>
              <a:t>Training and Technical Assistance Manager, National Disability Institute</a:t>
            </a:r>
          </a:p>
          <a:p>
            <a:pPr marL="274320" lvl="1" indent="0">
              <a:buNone/>
            </a:pPr>
            <a:r>
              <a:rPr lang="en-US" sz="1800" dirty="0"/>
              <a:t>Workforce Innovation Technical Assistance Center (WINTAC)</a:t>
            </a:r>
          </a:p>
          <a:p>
            <a:pPr marL="274320" lvl="1" indent="0">
              <a:buNone/>
            </a:pPr>
            <a:r>
              <a:rPr lang="en-US" sz="1800" dirty="0">
                <a:hlinkClick r:id="rId4"/>
              </a:rPr>
              <a:t>ladams@ndi-inc.org</a:t>
            </a:r>
            <a:r>
              <a:rPr lang="en-US" sz="1800" dirty="0"/>
              <a:t> </a:t>
            </a:r>
          </a:p>
          <a:p>
            <a:pPr marL="274320" lvl="1" indent="0">
              <a:buNone/>
            </a:pPr>
            <a:r>
              <a:rPr lang="en-US" sz="1800" dirty="0">
                <a:hlinkClick r:id="rId5"/>
              </a:rPr>
              <a:t>www.wintac.org</a:t>
            </a:r>
            <a:r>
              <a:rPr lang="en-US" sz="1800" dirty="0"/>
              <a:t>  </a:t>
            </a:r>
          </a:p>
          <a:p>
            <a:pPr marL="274320" lvl="1" indent="0">
              <a:buNone/>
            </a:pPr>
            <a:r>
              <a:rPr lang="en-US" sz="1800" dirty="0">
                <a:hlinkClick r:id="rId6"/>
              </a:rPr>
              <a:t>www.realeconomicimpact.org</a:t>
            </a:r>
            <a:r>
              <a:rPr lang="en-US" sz="1800" dirty="0"/>
              <a:t> </a:t>
            </a:r>
          </a:p>
          <a:p>
            <a:pPr marL="0" indent="0">
              <a:buNone/>
            </a:pPr>
            <a:r>
              <a:rPr lang="en-US" sz="2000" b="1" dirty="0"/>
              <a:t>Doug Keast</a:t>
            </a:r>
          </a:p>
          <a:p>
            <a:pPr marL="274320" lvl="1" indent="0">
              <a:buNone/>
            </a:pPr>
            <a:r>
              <a:rPr lang="en-US" sz="1800" dirty="0"/>
              <a:t>WINTAC Project Director, National Disability Institute</a:t>
            </a:r>
          </a:p>
          <a:p>
            <a:pPr marL="274320" lvl="1" indent="0">
              <a:buNone/>
            </a:pPr>
            <a:r>
              <a:rPr lang="en-US" sz="1800" dirty="0"/>
              <a:t>Workforce Innovation Technical Assistance Center (WINTAC)</a:t>
            </a:r>
          </a:p>
          <a:p>
            <a:pPr marL="274320" lvl="1" indent="0">
              <a:buNone/>
            </a:pPr>
            <a:r>
              <a:rPr lang="en-US" sz="1800" dirty="0">
                <a:hlinkClick r:id="rId7"/>
              </a:rPr>
              <a:t>dkeast@ndi-inc.org</a:t>
            </a:r>
            <a:r>
              <a:rPr lang="en-US" sz="1800" dirty="0"/>
              <a:t> </a:t>
            </a:r>
          </a:p>
          <a:p>
            <a:pPr marL="274320" lvl="1" indent="0">
              <a:buNone/>
            </a:pPr>
            <a:r>
              <a:rPr lang="en-US" sz="1800" dirty="0">
                <a:hlinkClick r:id="rId5"/>
              </a:rPr>
              <a:t>www.wintac.org</a:t>
            </a:r>
            <a:r>
              <a:rPr lang="en-US" sz="1800" dirty="0"/>
              <a:t>  </a:t>
            </a:r>
          </a:p>
          <a:p>
            <a:pPr marL="274320" lvl="1" indent="0">
              <a:buNone/>
            </a:pPr>
            <a:r>
              <a:rPr lang="en-US" sz="1800" dirty="0">
                <a:hlinkClick r:id="rId6"/>
              </a:rPr>
              <a:t>www.realeconomicimpact.org</a:t>
            </a:r>
            <a:r>
              <a:rPr lang="en-US" sz="1800" dirty="0"/>
              <a:t> </a:t>
            </a:r>
          </a:p>
          <a:p>
            <a:pPr marL="0" indent="0">
              <a:buNone/>
            </a:pPr>
            <a:endParaRPr lang="en-US" sz="2000" b="1" dirty="0"/>
          </a:p>
        </p:txBody>
      </p:sp>
      <p:sp>
        <p:nvSpPr>
          <p:cNvPr id="3" name="Slide Number Placeholder 2"/>
          <p:cNvSpPr>
            <a:spLocks noGrp="1"/>
          </p:cNvSpPr>
          <p:nvPr>
            <p:ph type="sldNum" sz="quarter" idx="12"/>
          </p:nvPr>
        </p:nvSpPr>
        <p:spPr/>
        <p:txBody>
          <a:bodyPr/>
          <a:lstStyle/>
          <a:p>
            <a:fld id="{A7F8E3F6-DE14-48B2-B2BC-6FABA9630FB8}" type="slidenum">
              <a:rPr lang="en-US" smtClean="0"/>
              <a:t>32</a:t>
            </a:fld>
            <a:endParaRPr lang="en-US" dirty="0"/>
          </a:p>
        </p:txBody>
      </p:sp>
    </p:spTree>
    <p:custDataLst>
      <p:tags r:id="rId1"/>
    </p:custDataLst>
    <p:extLst>
      <p:ext uri="{BB962C8B-B14F-4D97-AF65-F5344CB8AC3E}">
        <p14:creationId xmlns:p14="http://schemas.microsoft.com/office/powerpoint/2010/main" val="34454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Note</a:t>
            </a:r>
          </a:p>
        </p:txBody>
      </p:sp>
      <p:sp>
        <p:nvSpPr>
          <p:cNvPr id="3" name="Content Placeholder 2"/>
          <p:cNvSpPr>
            <a:spLocks noGrp="1"/>
          </p:cNvSpPr>
          <p:nvPr>
            <p:ph idx="1"/>
          </p:nvPr>
        </p:nvSpPr>
        <p:spPr/>
        <p:txBody>
          <a:bodyPr/>
          <a:lstStyle/>
          <a:p>
            <a:pPr>
              <a:lnSpc>
                <a:spcPct val="100000"/>
              </a:lnSpc>
            </a:pPr>
            <a:r>
              <a:rPr lang="en-US" sz="2200" dirty="0"/>
              <a:t>To enter the </a:t>
            </a:r>
            <a:r>
              <a:rPr lang="en-US" sz="2200" b="1" dirty="0"/>
              <a:t>Full Screen </a:t>
            </a:r>
            <a:r>
              <a:rPr lang="en-US" sz="2200" dirty="0"/>
              <a:t>view, click the </a:t>
            </a:r>
            <a:r>
              <a:rPr lang="en-US" sz="2200" b="1" dirty="0"/>
              <a:t>Full Screen </a:t>
            </a:r>
            <a:r>
              <a:rPr lang="en-US" sz="2200" dirty="0"/>
              <a:t>button found in the upper right corner of the screen. This allows the presentation area to fill your screen while “watching” a presentation.</a:t>
            </a:r>
          </a:p>
          <a:p>
            <a:pPr marL="320040" lvl="1" indent="0">
              <a:lnSpc>
                <a:spcPct val="100000"/>
              </a:lnSpc>
              <a:buNone/>
            </a:pPr>
            <a:r>
              <a:rPr lang="en-US" sz="2200" b="1" dirty="0"/>
              <a:t>	</a:t>
            </a:r>
            <a:r>
              <a:rPr lang="en-US" b="1" dirty="0"/>
              <a:t>Note</a:t>
            </a:r>
            <a:r>
              <a:rPr lang="en-US" dirty="0"/>
              <a:t>: The </a:t>
            </a:r>
            <a:r>
              <a:rPr lang="en-US" b="1" dirty="0"/>
              <a:t>Full Screen </a:t>
            </a:r>
            <a:r>
              <a:rPr lang="en-US" dirty="0"/>
              <a:t>view will hide the </a:t>
            </a:r>
            <a:r>
              <a:rPr lang="en-US" b="1" dirty="0"/>
              <a:t>Chat </a:t>
            </a:r>
            <a:r>
              <a:rPr lang="en-US" dirty="0"/>
              <a:t>pane.</a:t>
            </a:r>
            <a:br>
              <a:rPr lang="en-US" dirty="0"/>
            </a:br>
            <a:r>
              <a:rPr lang="en-US" dirty="0"/>
              <a:t>	Click </a:t>
            </a:r>
            <a:r>
              <a:rPr lang="en-US" b="1" dirty="0"/>
              <a:t>Chat</a:t>
            </a:r>
            <a:r>
              <a:rPr lang="en-US" dirty="0"/>
              <a:t> at the bottom of the screen to re-open chat in a pop-out window.</a:t>
            </a:r>
            <a:br>
              <a:rPr lang="en-US" dirty="0"/>
            </a:br>
            <a:r>
              <a:rPr lang="en-US" dirty="0"/>
              <a:t>	To exit out of </a:t>
            </a:r>
            <a:r>
              <a:rPr lang="en-US" b="1" dirty="0"/>
              <a:t>Full Screen</a:t>
            </a:r>
            <a:r>
              <a:rPr lang="en-US" dirty="0"/>
              <a:t>, click the </a:t>
            </a:r>
            <a:r>
              <a:rPr lang="en-US" b="1" dirty="0"/>
              <a:t>Full Screen </a:t>
            </a:r>
            <a:r>
              <a:rPr lang="en-US" dirty="0"/>
              <a:t>button again. </a:t>
            </a:r>
          </a:p>
          <a:p>
            <a:pPr>
              <a:lnSpc>
                <a:spcPct val="100000"/>
              </a:lnSpc>
            </a:pPr>
            <a:r>
              <a:rPr lang="en-US" sz="2200" dirty="0"/>
              <a:t>This training is being </a:t>
            </a:r>
            <a:r>
              <a:rPr lang="en-US" sz="2200" b="1" dirty="0"/>
              <a:t>recorded,</a:t>
            </a:r>
            <a:r>
              <a:rPr lang="en-US" sz="2200" dirty="0"/>
              <a:t> and the archive and all materials will be available on the WINTAC website.</a:t>
            </a:r>
          </a:p>
        </p:txBody>
      </p:sp>
      <p:sp>
        <p:nvSpPr>
          <p:cNvPr id="4" name="Slide Number Placeholder 3"/>
          <p:cNvSpPr>
            <a:spLocks noGrp="1"/>
          </p:cNvSpPr>
          <p:nvPr>
            <p:ph type="sldNum" sz="quarter" idx="12"/>
          </p:nvPr>
        </p:nvSpPr>
        <p:spPr/>
        <p:txBody>
          <a:bodyPr/>
          <a:lstStyle/>
          <a:p>
            <a:fld id="{A7F8E3F6-DE14-48B2-B2BC-6FABA9630FB8}" type="slidenum">
              <a:rPr lang="en-US" smtClean="0"/>
              <a:t>4</a:t>
            </a:fld>
            <a:endParaRPr lang="en-US" dirty="0"/>
          </a:p>
        </p:txBody>
      </p:sp>
    </p:spTree>
    <p:custDataLst>
      <p:tags r:id="rId1"/>
    </p:custDataLst>
    <p:extLst>
      <p:ext uri="{BB962C8B-B14F-4D97-AF65-F5344CB8AC3E}">
        <p14:creationId xmlns:p14="http://schemas.microsoft.com/office/powerpoint/2010/main" val="32064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337" y="933058"/>
            <a:ext cx="6159863" cy="2560320"/>
          </a:xfrm>
        </p:spPr>
        <p:txBody>
          <a:bodyPr>
            <a:normAutofit/>
          </a:bodyPr>
          <a:lstStyle/>
          <a:p>
            <a:pPr algn="ctr"/>
            <a:r>
              <a:rPr lang="en-US" sz="4400" dirty="0">
                <a:cs typeface="Arial" panose="020B0604020202020204" pitchFamily="34" charset="0"/>
              </a:rPr>
              <a:t>Assessing WIOA Service Integration</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sz="3200" dirty="0"/>
              <a:t>The Integration Continuum</a:t>
            </a:r>
          </a:p>
        </p:txBody>
      </p:sp>
      <p:sp>
        <p:nvSpPr>
          <p:cNvPr id="3" name="Subtitle 2"/>
          <p:cNvSpPr>
            <a:spLocks noGrp="1"/>
          </p:cNvSpPr>
          <p:nvPr>
            <p:ph type="subTitle" idx="1"/>
          </p:nvPr>
        </p:nvSpPr>
        <p:spPr>
          <a:xfrm>
            <a:off x="139338" y="4423954"/>
            <a:ext cx="6409244" cy="1600200"/>
          </a:xfrm>
        </p:spPr>
        <p:txBody>
          <a:bodyPr>
            <a:normAutofit lnSpcReduction="10000"/>
          </a:bodyPr>
          <a:lstStyle/>
          <a:p>
            <a:pPr algn="ctr"/>
            <a:r>
              <a:rPr lang="en-US" sz="2000" dirty="0"/>
              <a:t>Workforce Innovation</a:t>
            </a:r>
            <a:br>
              <a:rPr lang="en-US" sz="2000" dirty="0"/>
            </a:br>
            <a:r>
              <a:rPr lang="en-US" sz="2000" dirty="0"/>
              <a:t>Technical Assistance Center</a:t>
            </a:r>
          </a:p>
          <a:p>
            <a:pPr algn="ctr"/>
            <a:r>
              <a:rPr lang="en-US" sz="2000" dirty="0"/>
              <a:t>(WINTAC)</a:t>
            </a:r>
          </a:p>
          <a:p>
            <a:pPr algn="ctr"/>
            <a:r>
              <a:rPr lang="en-US" sz="2000" dirty="0">
                <a:solidFill>
                  <a:schemeClr val="tx1"/>
                </a:solidFill>
              </a:rPr>
              <a:t>September 2018</a:t>
            </a:r>
          </a:p>
        </p:txBody>
      </p:sp>
      <p:pic>
        <p:nvPicPr>
          <p:cNvPr id="6" name="Picture Placeholder 5" descr="This is a picture found on the home page of WINTAC.org. The picture is of a man in a wheelchair and another person walking alongside him." title="WINTAC website art"/>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7491" r="27491"/>
          <a:stretch>
            <a:fillRect/>
          </a:stretch>
        </p:blipFill>
        <p:spPr/>
      </p:pic>
    </p:spTree>
    <p:custDataLst>
      <p:tags r:id="rId1"/>
    </p:custDataLst>
    <p:extLst>
      <p:ext uri="{BB962C8B-B14F-4D97-AF65-F5344CB8AC3E}">
        <p14:creationId xmlns:p14="http://schemas.microsoft.com/office/powerpoint/2010/main" val="315667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cs typeface="Arial" panose="020B0604020202020204" pitchFamily="34" charset="0"/>
              </a:rPr>
              <a:t>Presenters</a:t>
            </a:r>
          </a:p>
        </p:txBody>
      </p:sp>
      <p:pic>
        <p:nvPicPr>
          <p:cNvPr id="11" name="Picture 10" descr="Lou Adams, Training and TA Manager, WINTAC" title="Presenter phot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8187" y="1995529"/>
            <a:ext cx="1272732" cy="1711994"/>
          </a:xfrm>
          <a:prstGeom prst="rect">
            <a:avLst/>
          </a:prstGeom>
          <a:ln>
            <a:solidFill>
              <a:schemeClr val="accent1"/>
            </a:solidFill>
          </a:ln>
        </p:spPr>
      </p:pic>
      <p:sp>
        <p:nvSpPr>
          <p:cNvPr id="16" name="Content Placeholder 15"/>
          <p:cNvSpPr>
            <a:spLocks noGrp="1"/>
          </p:cNvSpPr>
          <p:nvPr>
            <p:ph sz="quarter" idx="14"/>
          </p:nvPr>
        </p:nvSpPr>
        <p:spPr>
          <a:xfrm>
            <a:off x="2960812" y="2390337"/>
            <a:ext cx="3517421" cy="1425776"/>
          </a:xfrm>
        </p:spPr>
        <p:txBody>
          <a:bodyPr>
            <a:noAutofit/>
          </a:bodyPr>
          <a:lstStyle/>
          <a:p>
            <a:pPr marL="0" lvl="0" indent="0">
              <a:lnSpc>
                <a:spcPct val="100000"/>
              </a:lnSpc>
              <a:spcBef>
                <a:spcPts val="0"/>
              </a:spcBef>
              <a:buClrTx/>
              <a:buNone/>
              <a:defRPr/>
            </a:pPr>
            <a:r>
              <a:rPr lang="en-US" sz="1700" b="1" dirty="0">
                <a:solidFill>
                  <a:srgbClr val="0070C0"/>
                </a:solidFill>
              </a:rPr>
              <a:t>Lou Adams</a:t>
            </a:r>
            <a:endParaRPr lang="en-US" sz="1700" dirty="0">
              <a:solidFill>
                <a:srgbClr val="0070C0"/>
              </a:solidFill>
            </a:endParaRPr>
          </a:p>
          <a:p>
            <a:pPr marL="0" lvl="0" indent="0">
              <a:lnSpc>
                <a:spcPct val="100000"/>
              </a:lnSpc>
              <a:spcBef>
                <a:spcPts val="0"/>
              </a:spcBef>
              <a:buClrTx/>
              <a:buNone/>
              <a:defRPr/>
            </a:pPr>
            <a:r>
              <a:rPr lang="en-US" sz="1700" dirty="0">
                <a:solidFill>
                  <a:srgbClr val="0070C0"/>
                </a:solidFill>
              </a:rPr>
              <a:t>Training and TA Manager, WINTAC </a:t>
            </a:r>
          </a:p>
          <a:p>
            <a:pPr marL="0" lvl="0" indent="0">
              <a:lnSpc>
                <a:spcPct val="100000"/>
              </a:lnSpc>
              <a:spcBef>
                <a:spcPts val="0"/>
              </a:spcBef>
              <a:buClrTx/>
              <a:buNone/>
              <a:defRPr/>
            </a:pPr>
            <a:r>
              <a:rPr lang="en-US" sz="1700" dirty="0">
                <a:solidFill>
                  <a:srgbClr val="0070C0"/>
                </a:solidFill>
                <a:hlinkClick r:id="rId5"/>
              </a:rPr>
              <a:t>ladams@ndi-inc.org</a:t>
            </a:r>
            <a:r>
              <a:rPr lang="en-US" sz="1700" dirty="0">
                <a:solidFill>
                  <a:srgbClr val="0070C0"/>
                </a:solidFill>
              </a:rPr>
              <a:t> </a:t>
            </a:r>
          </a:p>
          <a:p>
            <a:pPr marL="0" lvl="0" indent="0">
              <a:lnSpc>
                <a:spcPct val="100000"/>
              </a:lnSpc>
              <a:spcBef>
                <a:spcPts val="0"/>
              </a:spcBef>
              <a:buClrTx/>
              <a:buNone/>
            </a:pPr>
            <a:r>
              <a:rPr lang="en-US" sz="1700" dirty="0">
                <a:solidFill>
                  <a:srgbClr val="0070C0"/>
                </a:solidFill>
              </a:rPr>
              <a:t> </a:t>
            </a:r>
          </a:p>
        </p:txBody>
      </p:sp>
      <p:pic>
        <p:nvPicPr>
          <p:cNvPr id="19" name="Picture 2" descr="Doug Keast, Project Director, WINTAC" title="Presenter photo"/>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810982" y="2035857"/>
            <a:ext cx="1350885" cy="173424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0" name="Content Placeholder 13"/>
          <p:cNvSpPr>
            <a:spLocks noGrp="1"/>
          </p:cNvSpPr>
          <p:nvPr>
            <p:ph sz="quarter" idx="4"/>
          </p:nvPr>
        </p:nvSpPr>
        <p:spPr>
          <a:xfrm>
            <a:off x="8447360" y="2388948"/>
            <a:ext cx="3609173" cy="1048519"/>
          </a:xfrm>
        </p:spPr>
        <p:txBody>
          <a:bodyPr>
            <a:normAutofit/>
          </a:bodyPr>
          <a:lstStyle/>
          <a:p>
            <a:pPr marL="0" lvl="0" indent="0">
              <a:lnSpc>
                <a:spcPct val="100000"/>
              </a:lnSpc>
              <a:spcBef>
                <a:spcPts val="0"/>
              </a:spcBef>
              <a:buClrTx/>
              <a:buNone/>
              <a:defRPr/>
            </a:pPr>
            <a:r>
              <a:rPr lang="en-US" sz="1800" b="1" dirty="0">
                <a:solidFill>
                  <a:srgbClr val="0070C0"/>
                </a:solidFill>
              </a:rPr>
              <a:t>Doug Keast</a:t>
            </a:r>
            <a:endParaRPr lang="en-US" sz="1800" dirty="0">
              <a:solidFill>
                <a:srgbClr val="0070C0"/>
              </a:solidFill>
            </a:endParaRPr>
          </a:p>
          <a:p>
            <a:pPr marL="0" lvl="0" indent="0">
              <a:lnSpc>
                <a:spcPct val="100000"/>
              </a:lnSpc>
              <a:spcBef>
                <a:spcPts val="0"/>
              </a:spcBef>
              <a:buClrTx/>
              <a:buNone/>
              <a:defRPr/>
            </a:pPr>
            <a:r>
              <a:rPr lang="en-US" sz="1800" dirty="0">
                <a:solidFill>
                  <a:srgbClr val="0070C0"/>
                </a:solidFill>
              </a:rPr>
              <a:t>Project Director, WINTAC </a:t>
            </a:r>
            <a:r>
              <a:rPr lang="en-US" sz="1800" dirty="0">
                <a:solidFill>
                  <a:srgbClr val="0070C0"/>
                </a:solidFill>
                <a:hlinkClick r:id="rId7"/>
              </a:rPr>
              <a:t>dkeast@ndi-inc.org</a:t>
            </a:r>
            <a:r>
              <a:rPr lang="en-US" sz="1800" dirty="0">
                <a:solidFill>
                  <a:srgbClr val="0070C0"/>
                </a:solidFill>
              </a:rPr>
              <a:t> </a:t>
            </a:r>
          </a:p>
        </p:txBody>
      </p:sp>
      <p:pic>
        <p:nvPicPr>
          <p:cNvPr id="3" name="Picture 2" title="Photo of Dr. Meera Ady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43945" y="4550632"/>
            <a:ext cx="1412018" cy="1527621"/>
          </a:xfrm>
          <a:prstGeom prst="rect">
            <a:avLst/>
          </a:prstGeom>
          <a:ln>
            <a:solidFill>
              <a:schemeClr val="accent1"/>
            </a:solidFill>
          </a:ln>
        </p:spPr>
      </p:pic>
      <p:sp>
        <p:nvSpPr>
          <p:cNvPr id="14" name="Content Placeholder 13"/>
          <p:cNvSpPr>
            <a:spLocks noGrp="1"/>
          </p:cNvSpPr>
          <p:nvPr>
            <p:ph sz="quarter" idx="4"/>
          </p:nvPr>
        </p:nvSpPr>
        <p:spPr>
          <a:xfrm>
            <a:off x="2960812" y="4804727"/>
            <a:ext cx="3200501" cy="1427165"/>
          </a:xfrm>
        </p:spPr>
        <p:txBody>
          <a:bodyPr>
            <a:normAutofit/>
          </a:bodyPr>
          <a:lstStyle/>
          <a:p>
            <a:pPr marL="0" lvl="0" indent="0">
              <a:lnSpc>
                <a:spcPct val="100000"/>
              </a:lnSpc>
              <a:spcBef>
                <a:spcPts val="0"/>
              </a:spcBef>
              <a:buClrTx/>
              <a:buNone/>
              <a:defRPr/>
            </a:pPr>
            <a:r>
              <a:rPr lang="en-US" sz="1700" b="1" dirty="0">
                <a:solidFill>
                  <a:srgbClr val="0070C0"/>
                </a:solidFill>
              </a:rPr>
              <a:t>Meera Adya, PhD</a:t>
            </a:r>
            <a:endParaRPr lang="en-US" sz="1700" dirty="0">
              <a:solidFill>
                <a:srgbClr val="0070C0"/>
              </a:solidFill>
            </a:endParaRPr>
          </a:p>
          <a:p>
            <a:pPr marL="0" lvl="0" indent="0">
              <a:lnSpc>
                <a:spcPct val="100000"/>
              </a:lnSpc>
              <a:spcBef>
                <a:spcPts val="0"/>
              </a:spcBef>
              <a:buClrTx/>
              <a:buNone/>
              <a:defRPr/>
            </a:pPr>
            <a:r>
              <a:rPr lang="en-US" sz="1700" dirty="0">
                <a:solidFill>
                  <a:srgbClr val="0070C0"/>
                </a:solidFill>
              </a:rPr>
              <a:t>Senior Director of Research and Evaluation, WINTAC</a:t>
            </a:r>
          </a:p>
          <a:p>
            <a:pPr marL="0" lvl="0" indent="0">
              <a:lnSpc>
                <a:spcPct val="100000"/>
              </a:lnSpc>
              <a:spcBef>
                <a:spcPts val="0"/>
              </a:spcBef>
              <a:buClrTx/>
              <a:buNone/>
              <a:defRPr/>
            </a:pPr>
            <a:r>
              <a:rPr lang="en-US" sz="1700" dirty="0">
                <a:solidFill>
                  <a:srgbClr val="0070C0"/>
                </a:solidFill>
                <a:hlinkClick r:id="rId9"/>
              </a:rPr>
              <a:t>madya@syr.edu</a:t>
            </a:r>
            <a:r>
              <a:rPr lang="en-US" sz="1700" dirty="0">
                <a:solidFill>
                  <a:srgbClr val="0070C0"/>
                </a:solidFill>
              </a:rPr>
              <a:t> </a:t>
            </a:r>
          </a:p>
          <a:p>
            <a:pPr marL="0" lvl="0" indent="0">
              <a:lnSpc>
                <a:spcPct val="100000"/>
              </a:lnSpc>
              <a:spcBef>
                <a:spcPts val="0"/>
              </a:spcBef>
              <a:buClrTx/>
              <a:buNone/>
              <a:defRPr/>
            </a:pPr>
            <a:endParaRPr lang="en-US" sz="1800" dirty="0">
              <a:solidFill>
                <a:srgbClr val="0070C0"/>
              </a:solidFill>
            </a:endParaRPr>
          </a:p>
        </p:txBody>
      </p:sp>
      <p:sp>
        <p:nvSpPr>
          <p:cNvPr id="2" name="Slide Number Placeholder 1"/>
          <p:cNvSpPr>
            <a:spLocks noGrp="1"/>
          </p:cNvSpPr>
          <p:nvPr>
            <p:ph type="sldNum" sz="quarter" idx="12"/>
          </p:nvPr>
        </p:nvSpPr>
        <p:spPr/>
        <p:txBody>
          <a:bodyPr/>
          <a:lstStyle/>
          <a:p>
            <a:fld id="{A7F8E3F6-DE14-48B2-B2BC-6FABA9630FB8}" type="slidenum">
              <a:rPr lang="en-US"/>
              <a:pPr/>
              <a:t>6</a:t>
            </a:fld>
            <a:endParaRPr lang="en-US" dirty="0"/>
          </a:p>
        </p:txBody>
      </p:sp>
    </p:spTree>
    <p:custDataLst>
      <p:tags r:id="rId1"/>
    </p:custDataLst>
    <p:extLst>
      <p:ext uri="{BB962C8B-B14F-4D97-AF65-F5344CB8AC3E}">
        <p14:creationId xmlns:p14="http://schemas.microsoft.com/office/powerpoint/2010/main" val="262960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437" y="255134"/>
            <a:ext cx="9876163" cy="1036850"/>
          </a:xfrm>
        </p:spPr>
        <p:txBody>
          <a:bodyPr/>
          <a:lstStyle/>
          <a:p>
            <a:r>
              <a:rPr lang="en-US" dirty="0"/>
              <a:t>Learning Objectives </a:t>
            </a:r>
          </a:p>
        </p:txBody>
      </p:sp>
      <p:sp>
        <p:nvSpPr>
          <p:cNvPr id="3" name="Content Placeholder 2"/>
          <p:cNvSpPr>
            <a:spLocks noGrp="1"/>
          </p:cNvSpPr>
          <p:nvPr>
            <p:ph sz="half" idx="1"/>
          </p:nvPr>
        </p:nvSpPr>
        <p:spPr>
          <a:xfrm>
            <a:off x="1020437" y="1729217"/>
            <a:ext cx="10151125" cy="4906978"/>
          </a:xfrm>
        </p:spPr>
        <p:txBody>
          <a:bodyPr>
            <a:noAutofit/>
          </a:bodyPr>
          <a:lstStyle/>
          <a:p>
            <a:pPr marL="502920" indent="-457200">
              <a:lnSpc>
                <a:spcPct val="100000"/>
              </a:lnSpc>
              <a:buFont typeface="+mj-lt"/>
              <a:buAutoNum type="arabicPeriod"/>
            </a:pPr>
            <a:r>
              <a:rPr lang="en-US" sz="1900" b="1" dirty="0">
                <a:solidFill>
                  <a:schemeClr val="accent2"/>
                </a:solidFill>
              </a:rPr>
              <a:t>Develop a greater understanding </a:t>
            </a:r>
            <a:r>
              <a:rPr lang="en-US" sz="1900" b="1" dirty="0"/>
              <a:t>of integrating services between Vocational Rehabilitation and other Core Programs in the American Job Center - Workforce System.</a:t>
            </a:r>
          </a:p>
          <a:p>
            <a:pPr marL="502920" indent="-457200">
              <a:lnSpc>
                <a:spcPct val="100000"/>
              </a:lnSpc>
              <a:buFont typeface="+mj-lt"/>
              <a:buAutoNum type="arabicPeriod"/>
            </a:pPr>
            <a:r>
              <a:rPr lang="en-US" sz="1900" b="1" dirty="0">
                <a:solidFill>
                  <a:schemeClr val="accent2"/>
                </a:solidFill>
              </a:rPr>
              <a:t>Understand the basic processes </a:t>
            </a:r>
            <a:r>
              <a:rPr lang="en-US" sz="1900" b="1" dirty="0"/>
              <a:t>and examples of service and system integration.</a:t>
            </a:r>
          </a:p>
          <a:p>
            <a:pPr marL="502920" indent="-457200">
              <a:lnSpc>
                <a:spcPct val="100000"/>
              </a:lnSpc>
              <a:buFont typeface="+mj-lt"/>
              <a:buAutoNum type="arabicPeriod"/>
            </a:pPr>
            <a:r>
              <a:rPr lang="en-US" sz="1900" b="1" dirty="0">
                <a:solidFill>
                  <a:schemeClr val="accent2"/>
                </a:solidFill>
              </a:rPr>
              <a:t>Understand the concept </a:t>
            </a:r>
            <a:r>
              <a:rPr lang="en-US" sz="1900" b="1" dirty="0"/>
              <a:t>of an Integration Continuum and be able to define each stage: </a:t>
            </a:r>
            <a:r>
              <a:rPr lang="en-US" sz="1900" b="1" dirty="0">
                <a:solidFill>
                  <a:schemeClr val="accent2"/>
                </a:solidFill>
              </a:rPr>
              <a:t>Isolation, Communication, Coordination, Collaboration and Integration</a:t>
            </a:r>
            <a:r>
              <a:rPr lang="en-US" sz="1900" b="1" dirty="0"/>
              <a:t>.</a:t>
            </a:r>
          </a:p>
          <a:p>
            <a:pPr marL="502920" indent="-457200">
              <a:lnSpc>
                <a:spcPct val="100000"/>
              </a:lnSpc>
              <a:buFont typeface="+mj-lt"/>
              <a:buAutoNum type="arabicPeriod"/>
            </a:pPr>
            <a:r>
              <a:rPr lang="en-US" sz="1900" b="1" dirty="0">
                <a:solidFill>
                  <a:schemeClr val="accent2"/>
                </a:solidFill>
              </a:rPr>
              <a:t>Recognize the differences in each stage </a:t>
            </a:r>
            <a:r>
              <a:rPr lang="en-US" sz="1900" b="1" dirty="0"/>
              <a:t>using a common problem statement and the resultant approach and impact.</a:t>
            </a:r>
          </a:p>
          <a:p>
            <a:pPr marL="502920" indent="-457200">
              <a:lnSpc>
                <a:spcPct val="100000"/>
              </a:lnSpc>
              <a:buFont typeface="+mj-lt"/>
              <a:buAutoNum type="arabicPeriod"/>
            </a:pPr>
            <a:r>
              <a:rPr lang="en-US" sz="1900" b="1" dirty="0">
                <a:solidFill>
                  <a:schemeClr val="accent2"/>
                </a:solidFill>
              </a:rPr>
              <a:t>Understand the online Integration Self-Assessment </a:t>
            </a:r>
            <a:r>
              <a:rPr lang="en-US" sz="1900" b="1" dirty="0"/>
              <a:t>and how they can impact the movement towards integration. </a:t>
            </a:r>
          </a:p>
          <a:p>
            <a:pPr marL="502920" indent="-457200">
              <a:lnSpc>
                <a:spcPct val="100000"/>
              </a:lnSpc>
              <a:buFont typeface="+mj-lt"/>
              <a:buAutoNum type="arabicPeriod"/>
            </a:pPr>
            <a:r>
              <a:rPr lang="en-US" sz="1900" b="1" dirty="0">
                <a:solidFill>
                  <a:schemeClr val="accent2"/>
                </a:solidFill>
              </a:rPr>
              <a:t>Identify how integrative service goals </a:t>
            </a:r>
            <a:r>
              <a:rPr lang="en-US" sz="1900" b="1" dirty="0"/>
              <a:t>can be created by partners using the Group Assessment and Planning Process</a:t>
            </a:r>
          </a:p>
        </p:txBody>
      </p:sp>
      <p:sp>
        <p:nvSpPr>
          <p:cNvPr id="6" name="Slide Number Placeholder 5"/>
          <p:cNvSpPr>
            <a:spLocks noGrp="1"/>
          </p:cNvSpPr>
          <p:nvPr>
            <p:ph type="sldNum" sz="quarter" idx="12"/>
          </p:nvPr>
        </p:nvSpPr>
        <p:spPr>
          <a:xfrm>
            <a:off x="9525000" y="6361875"/>
            <a:ext cx="1371600"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custDataLst>
      <p:tags r:id="rId1"/>
    </p:custDataLst>
    <p:extLst>
      <p:ext uri="{BB962C8B-B14F-4D97-AF65-F5344CB8AC3E}">
        <p14:creationId xmlns:p14="http://schemas.microsoft.com/office/powerpoint/2010/main" val="279207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Service Integration?</a:t>
            </a:r>
          </a:p>
        </p:txBody>
      </p:sp>
      <p:sp>
        <p:nvSpPr>
          <p:cNvPr id="3" name="Content Placeholder 2"/>
          <p:cNvSpPr>
            <a:spLocks noGrp="1"/>
          </p:cNvSpPr>
          <p:nvPr>
            <p:ph idx="1"/>
          </p:nvPr>
        </p:nvSpPr>
        <p:spPr/>
        <p:txBody>
          <a:bodyPr>
            <a:noAutofit/>
          </a:bodyPr>
          <a:lstStyle/>
          <a:p>
            <a:pPr marL="45720" indent="0">
              <a:lnSpc>
                <a:spcPct val="100000"/>
              </a:lnSpc>
              <a:buNone/>
            </a:pPr>
            <a:r>
              <a:rPr lang="en-US" b="1" dirty="0"/>
              <a:t>Service integration involves:</a:t>
            </a:r>
          </a:p>
          <a:p>
            <a:pPr>
              <a:lnSpc>
                <a:spcPct val="100000"/>
              </a:lnSpc>
            </a:pPr>
            <a:r>
              <a:rPr lang="en-US" sz="2000" dirty="0"/>
              <a:t>A combination of strategies to align and simplify access to client services and supports with the goal of providing the best experience possible. </a:t>
            </a:r>
          </a:p>
          <a:p>
            <a:pPr>
              <a:lnSpc>
                <a:spcPct val="100000"/>
              </a:lnSpc>
            </a:pPr>
            <a:r>
              <a:rPr lang="en-US" sz="2000" dirty="0"/>
              <a:t>Implementation of a distinctive mix of partner agencies, strategies and processes based on the resources available, the needs of the clients served and WIOA requirements.</a:t>
            </a:r>
          </a:p>
          <a:p>
            <a:pPr lvl="0">
              <a:lnSpc>
                <a:spcPct val="100000"/>
              </a:lnSpc>
            </a:pPr>
            <a:r>
              <a:rPr lang="en-US" sz="2000" dirty="0"/>
              <a:t>The introduction of innovative practices into Core Programs’ service systems which have a positive impact on:</a:t>
            </a:r>
          </a:p>
          <a:p>
            <a:pPr marL="969963" lvl="2" indent="-376238">
              <a:lnSpc>
                <a:spcPct val="100000"/>
              </a:lnSpc>
              <a:buFont typeface="Courier New" panose="02070309020205020404" pitchFamily="49" charset="0"/>
              <a:buChar char="o"/>
            </a:pPr>
            <a:r>
              <a:rPr lang="en-US" dirty="0">
                <a:solidFill>
                  <a:schemeClr val="accent2"/>
                </a:solidFill>
              </a:rPr>
              <a:t>Service delivery policies and procedures</a:t>
            </a:r>
          </a:p>
          <a:p>
            <a:pPr marL="969963" lvl="2" indent="-376238">
              <a:lnSpc>
                <a:spcPct val="100000"/>
              </a:lnSpc>
              <a:buFont typeface="Courier New" panose="02070309020205020404" pitchFamily="49" charset="0"/>
              <a:buChar char="o"/>
            </a:pPr>
            <a:r>
              <a:rPr lang="en-US" dirty="0">
                <a:solidFill>
                  <a:schemeClr val="accent2"/>
                </a:solidFill>
              </a:rPr>
              <a:t>Management information systems</a:t>
            </a:r>
          </a:p>
          <a:p>
            <a:pPr marL="969963" lvl="2" indent="-376238">
              <a:lnSpc>
                <a:spcPct val="100000"/>
              </a:lnSpc>
              <a:buFont typeface="Courier New" panose="02070309020205020404" pitchFamily="49" charset="0"/>
              <a:buChar char="o"/>
            </a:pPr>
            <a:r>
              <a:rPr lang="en-US" dirty="0">
                <a:solidFill>
                  <a:schemeClr val="accent2"/>
                </a:solidFill>
              </a:rPr>
              <a:t>Performance management systems</a:t>
            </a:r>
          </a:p>
        </p:txBody>
      </p:sp>
      <p:sp>
        <p:nvSpPr>
          <p:cNvPr id="4" name="Slide Number Placeholder 3"/>
          <p:cNvSpPr>
            <a:spLocks noGrp="1"/>
          </p:cNvSpPr>
          <p:nvPr>
            <p:ph type="sldNum" sz="quarter" idx="12"/>
          </p:nvPr>
        </p:nvSpPr>
        <p:spPr/>
        <p:txBody>
          <a:bodyPr/>
          <a:lstStyle/>
          <a:p>
            <a:fld id="{A7F8E3F6-DE14-48B2-B2BC-6FABA9630FB8}" type="slidenum">
              <a:rPr lang="en-US" smtClean="0"/>
              <a:t>8</a:t>
            </a:fld>
            <a:endParaRPr lang="en-US" dirty="0"/>
          </a:p>
        </p:txBody>
      </p:sp>
    </p:spTree>
    <p:custDataLst>
      <p:tags r:id="rId1"/>
    </p:custDataLst>
    <p:extLst>
      <p:ext uri="{BB962C8B-B14F-4D97-AF65-F5344CB8AC3E}">
        <p14:creationId xmlns:p14="http://schemas.microsoft.com/office/powerpoint/2010/main" val="299287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cs typeface="Arial" panose="020B0604020202020204" pitchFamily="34" charset="0"/>
              </a:rPr>
              <a:t>Benefits of Integrated Service Delivery</a:t>
            </a:r>
          </a:p>
        </p:txBody>
      </p:sp>
      <p:sp>
        <p:nvSpPr>
          <p:cNvPr id="3" name="Content Placeholder 2"/>
          <p:cNvSpPr>
            <a:spLocks noGrp="1"/>
          </p:cNvSpPr>
          <p:nvPr>
            <p:ph idx="1"/>
          </p:nvPr>
        </p:nvSpPr>
        <p:spPr/>
        <p:txBody>
          <a:bodyPr/>
          <a:lstStyle/>
          <a:p>
            <a:pPr>
              <a:lnSpc>
                <a:spcPct val="100000"/>
              </a:lnSpc>
            </a:pPr>
            <a:r>
              <a:rPr lang="en-US" b="1" dirty="0">
                <a:solidFill>
                  <a:schemeClr val="accent2"/>
                </a:solidFill>
                <a:latin typeface="Arial" panose="020B0604020202020204" pitchFamily="34" charset="0"/>
                <a:cs typeface="Arial" panose="020B0604020202020204" pitchFamily="34" charset="0"/>
              </a:rPr>
              <a:t>Economize</a:t>
            </a:r>
            <a:r>
              <a:rPr lang="en-US" dirty="0">
                <a:latin typeface="Arial" panose="020B0604020202020204" pitchFamily="34" charset="0"/>
                <a:cs typeface="Arial" panose="020B0604020202020204" pitchFamily="34" charset="0"/>
              </a:rPr>
              <a:t> scarce resources</a:t>
            </a:r>
          </a:p>
          <a:p>
            <a:pPr>
              <a:lnSpc>
                <a:spcPct val="100000"/>
              </a:lnSpc>
            </a:pPr>
            <a:r>
              <a:rPr lang="en-US" b="1" dirty="0">
                <a:solidFill>
                  <a:schemeClr val="accent2"/>
                </a:solidFill>
                <a:latin typeface="Arial" panose="020B0604020202020204" pitchFamily="34" charset="0"/>
                <a:cs typeface="Arial" panose="020B0604020202020204" pitchFamily="34" charset="0"/>
              </a:rPr>
              <a:t>Enhance</a:t>
            </a:r>
            <a:r>
              <a:rPr lang="en-US" dirty="0">
                <a:latin typeface="Arial" panose="020B0604020202020204" pitchFamily="34" charset="0"/>
                <a:cs typeface="Arial" panose="020B0604020202020204" pitchFamily="34" charset="0"/>
              </a:rPr>
              <a:t> job seeker/claimant/customer outcomes</a:t>
            </a:r>
          </a:p>
          <a:p>
            <a:pPr>
              <a:lnSpc>
                <a:spcPct val="100000"/>
              </a:lnSpc>
            </a:pPr>
            <a:r>
              <a:rPr lang="en-US" b="1" dirty="0">
                <a:solidFill>
                  <a:schemeClr val="accent2"/>
                </a:solidFill>
              </a:rPr>
              <a:t>Provide effective </a:t>
            </a:r>
            <a:r>
              <a:rPr lang="en-US" dirty="0"/>
              <a:t>services to employers</a:t>
            </a:r>
          </a:p>
          <a:p>
            <a:pPr>
              <a:lnSpc>
                <a:spcPct val="100000"/>
              </a:lnSpc>
            </a:pPr>
            <a:r>
              <a:rPr lang="en-US" b="1" dirty="0">
                <a:solidFill>
                  <a:schemeClr val="accent2"/>
                </a:solidFill>
              </a:rPr>
              <a:t>Boost</a:t>
            </a:r>
            <a:r>
              <a:rPr lang="en-US" dirty="0">
                <a:latin typeface="Arial" panose="020B0604020202020204" pitchFamily="34" charset="0"/>
                <a:cs typeface="Arial" panose="020B0604020202020204" pitchFamily="34" charset="0"/>
              </a:rPr>
              <a:t> data availability</a:t>
            </a:r>
          </a:p>
          <a:p>
            <a:pPr>
              <a:lnSpc>
                <a:spcPct val="100000"/>
              </a:lnSpc>
            </a:pPr>
            <a:r>
              <a:rPr lang="en-US" b="1" dirty="0">
                <a:solidFill>
                  <a:schemeClr val="accent2"/>
                </a:solidFill>
                <a:latin typeface="Arial" panose="020B0604020202020204" pitchFamily="34" charset="0"/>
                <a:cs typeface="Arial" panose="020B0604020202020204" pitchFamily="34" charset="0"/>
              </a:rPr>
              <a:t>Improve</a:t>
            </a:r>
            <a:r>
              <a:rPr lang="en-US" dirty="0">
                <a:latin typeface="Arial" panose="020B0604020202020204" pitchFamily="34" charset="0"/>
                <a:cs typeface="Arial" panose="020B0604020202020204" pitchFamily="34" charset="0"/>
              </a:rPr>
              <a:t> performance </a:t>
            </a:r>
            <a:r>
              <a:rPr lang="en-US" dirty="0"/>
              <a:t>accountability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210D8-0743-4FB4-A1EF-4C2CDDD7CC01}" type="slidenum">
              <a:rPr kumimoji="0" lang="en-US" b="0" i="0" u="none" strike="noStrike" kern="1200" cap="none" spc="0" normalizeH="0" baseline="0" noProof="0" smtClean="0">
                <a:ln>
                  <a:noFill/>
                </a:ln>
                <a:solidFill>
                  <a:srgbClr val="545E74"/>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b="0" i="0" u="none" strike="noStrike" kern="1200" cap="none" spc="0" normalizeH="0" baseline="0" noProof="0" dirty="0">
              <a:ln>
                <a:noFill/>
              </a:ln>
              <a:solidFill>
                <a:srgbClr val="545E74"/>
              </a:solidFill>
              <a:effectLst/>
              <a:uLnTx/>
              <a:uFillTx/>
              <a:ea typeface="+mn-ea"/>
              <a:cs typeface="+mn-cs"/>
            </a:endParaRPr>
          </a:p>
        </p:txBody>
      </p:sp>
    </p:spTree>
    <p:custDataLst>
      <p:tags r:id="rId1"/>
    </p:custDataLst>
    <p:extLst>
      <p:ext uri="{BB962C8B-B14F-4D97-AF65-F5344CB8AC3E}">
        <p14:creationId xmlns:p14="http://schemas.microsoft.com/office/powerpoint/2010/main" val="408202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Sales Direction 16X9">
  <a:themeElements>
    <a:clrScheme name="TA 4 Accent">
      <a:dk1>
        <a:srgbClr val="545E74"/>
      </a:dk1>
      <a:lt1>
        <a:srgbClr val="FFFFFF"/>
      </a:lt1>
      <a:dk2>
        <a:srgbClr val="545E74"/>
      </a:dk2>
      <a:lt2>
        <a:srgbClr val="FFFFFF"/>
      </a:lt2>
      <a:accent1>
        <a:srgbClr val="545E74"/>
      </a:accent1>
      <a:accent2>
        <a:srgbClr val="E38E41"/>
      </a:accent2>
      <a:accent3>
        <a:srgbClr val="4D80B0"/>
      </a:accent3>
      <a:accent4>
        <a:srgbClr val="F5D632"/>
      </a:accent4>
      <a:accent5>
        <a:srgbClr val="40B250"/>
      </a:accent5>
      <a:accent6>
        <a:srgbClr val="97ABE4"/>
      </a:accent6>
      <a:hlink>
        <a:srgbClr val="377BBB"/>
      </a:hlink>
      <a:folHlink>
        <a:srgbClr val="03468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lesDirection_16x9.potx" id="{FE35DD5A-B687-4161-B4D9-35484B75A379}" vid="{5DB76398-B2EF-4269-B3B2-C0E4C29F3554}"/>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567D146-4D1C-466E-9A63-FAD8863F0C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direction presentation (widescreen)</Template>
  <TotalTime>0</TotalTime>
  <Words>2333</Words>
  <Application>Microsoft Office PowerPoint</Application>
  <PresentationFormat>Widescreen</PresentationFormat>
  <Paragraphs>430</Paragraphs>
  <Slides>32</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Book Antiqua</vt:lpstr>
      <vt:lpstr>Calibri</vt:lpstr>
      <vt:lpstr>Courier New</vt:lpstr>
      <vt:lpstr>Times New Roman</vt:lpstr>
      <vt:lpstr>2_Sales Direction 16X9</vt:lpstr>
      <vt:lpstr>Welcome! Meeting will begin in a moment.</vt:lpstr>
      <vt:lpstr>Welcome</vt:lpstr>
      <vt:lpstr>During This Meeting</vt:lpstr>
      <vt:lpstr>Please Note</vt:lpstr>
      <vt:lpstr>Assessing WIOA Service Integration  The Integration Continuum</vt:lpstr>
      <vt:lpstr>Presenters</vt:lpstr>
      <vt:lpstr>Learning Objectives </vt:lpstr>
      <vt:lpstr>What is Service Integration?</vt:lpstr>
      <vt:lpstr>Benefits of Integrated Service Delivery</vt:lpstr>
      <vt:lpstr>The Concept of Continuum</vt:lpstr>
      <vt:lpstr>Self-Assessment</vt:lpstr>
      <vt:lpstr>Are We Collaborating? Levels of Collaboration</vt:lpstr>
      <vt:lpstr>Isolation</vt:lpstr>
      <vt:lpstr>Communication</vt:lpstr>
      <vt:lpstr>Coordination</vt:lpstr>
      <vt:lpstr>Collaboration</vt:lpstr>
      <vt:lpstr>Integration</vt:lpstr>
      <vt:lpstr>Integration Continuum Self-Assessment</vt:lpstr>
      <vt:lpstr>Online Self-Assessment Screen Shots</vt:lpstr>
      <vt:lpstr>Summary of Responses</vt:lpstr>
      <vt:lpstr>Aggregate of All Respondents</vt:lpstr>
      <vt:lpstr>Group Assessment and Planning Process</vt:lpstr>
      <vt:lpstr>Outreach and Intake</vt:lpstr>
      <vt:lpstr>Assessments</vt:lpstr>
      <vt:lpstr>Career Services</vt:lpstr>
      <vt:lpstr>Case Management</vt:lpstr>
      <vt:lpstr>Career Pathways</vt:lpstr>
      <vt:lpstr>Business Services</vt:lpstr>
      <vt:lpstr>Meeting Agenda</vt:lpstr>
      <vt:lpstr>Action Plans</vt:lpstr>
      <vt:lpstr>Questions and Answers</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2016-08-15T16:47:50Z</dcterms:created>
  <dcterms:modified xsi:type="dcterms:W3CDTF">2018-10-06T16:50:36Z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TC034313749991</vt:lpwstr>
  </property>
  <property fmtid="{D5CDD505-2E9C-101B-9397-08002B2CF9AE}" pid="3" name="ArticulateGUID">
    <vt:lpwstr>7C36FA21-DE1E-4FD6-BB5B-0265BF7EE5BE</vt:lpwstr>
  </property>
  <property fmtid="{D5CDD505-2E9C-101B-9397-08002B2CF9AE}" pid="4" name="ArticulatePath">
    <vt:lpwstr>Assessing WIOA Service Integration_The Integration Continuum_CN_ACC</vt:lpwstr>
  </property>
</Properties>
</file>