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65" r:id="rId2"/>
    <p:sldId id="256" r:id="rId3"/>
    <p:sldId id="267" r:id="rId4"/>
    <p:sldId id="268" r:id="rId5"/>
    <p:sldId id="263" r:id="rId6"/>
    <p:sldId id="269" r:id="rId7"/>
    <p:sldId id="257" r:id="rId8"/>
    <p:sldId id="258" r:id="rId9"/>
    <p:sldId id="259" r:id="rId10"/>
    <p:sldId id="260" r:id="rId11"/>
    <p:sldId id="261" r:id="rId12"/>
    <p:sldId id="262"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25948E-8B0F-42C2-AA08-7511F7D94C75}" type="datetimeFigureOut">
              <a:rPr lang="en-US" smtClean="0"/>
              <a:t>4/5/2016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FEC2ED-7C5C-43FC-A7E0-B9E0D5503200}" type="slidenum">
              <a:rPr lang="en-US" smtClean="0"/>
              <a:t>‹#›</a:t>
            </a:fld>
            <a:endParaRPr lang="en-US" dirty="0"/>
          </a:p>
        </p:txBody>
      </p:sp>
    </p:spTree>
    <p:extLst>
      <p:ext uri="{BB962C8B-B14F-4D97-AF65-F5344CB8AC3E}">
        <p14:creationId xmlns:p14="http://schemas.microsoft.com/office/powerpoint/2010/main" val="25219377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a:t>
            </a:r>
            <a:r>
              <a:rPr lang="en-US" baseline="0" dirty="0" smtClean="0"/>
              <a:t> a service to the public workforce system, DJL is completely free to use. You only need access to a computer and an internet connection to do the above.</a:t>
            </a:r>
          </a:p>
          <a:p>
            <a:r>
              <a:rPr lang="en-US" baseline="0" dirty="0" smtClean="0"/>
              <a:t>DJL is web based and can be accessed at any time, from anywhere. You can establish a self-service account to manage your hob search. Or receive assistance from a workforce development professional at any of Delaware’s American Job Centers..</a:t>
            </a:r>
          </a:p>
          <a:p>
            <a:endParaRPr lang="en-US" dirty="0" smtClean="0"/>
          </a:p>
          <a:p>
            <a:r>
              <a:rPr lang="en-US" b="1" dirty="0" smtClean="0"/>
              <a:t>Tip</a:t>
            </a:r>
            <a:r>
              <a:rPr lang="en-US" b="1" baseline="0" dirty="0" smtClean="0"/>
              <a:t> for Instructor: </a:t>
            </a:r>
            <a:r>
              <a:rPr lang="en-US" baseline="0" dirty="0" smtClean="0"/>
              <a:t>Demonstrate an example of how to conduct a job search using DJL by Resume or by Occupations or by Key words.</a:t>
            </a:r>
          </a:p>
          <a:p>
            <a:endParaRPr lang="en-US" baseline="0" dirty="0" smtClean="0"/>
          </a:p>
        </p:txBody>
      </p:sp>
      <p:sp>
        <p:nvSpPr>
          <p:cNvPr id="4" name="Slide Number Placeholder 3"/>
          <p:cNvSpPr>
            <a:spLocks noGrp="1"/>
          </p:cNvSpPr>
          <p:nvPr>
            <p:ph type="sldNum" sz="quarter" idx="10"/>
          </p:nvPr>
        </p:nvSpPr>
        <p:spPr/>
        <p:txBody>
          <a:bodyPr/>
          <a:lstStyle/>
          <a:p>
            <a:fld id="{4E2D7866-8342-4F96-8344-61A0BD0C1DE0}" type="slidenum">
              <a:rPr lang="en-US" smtClean="0"/>
              <a:pPr/>
              <a:t>6</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0A20F43-5924-46F2-BF9D-9310EA2929A4}" type="datetimeFigureOut">
              <a:rPr lang="en-US" smtClean="0"/>
              <a:t>4/5/2016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6744CF-7B76-42C4-91E3-922EEB81445A}"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A20F43-5924-46F2-BF9D-9310EA2929A4}" type="datetimeFigureOut">
              <a:rPr lang="en-US" smtClean="0"/>
              <a:t>4/5/2016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6744CF-7B76-42C4-91E3-922EEB81445A}"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30A20F43-5924-46F2-BF9D-9310EA2929A4}" type="datetimeFigureOut">
              <a:rPr lang="en-US" smtClean="0"/>
              <a:t>4/5/2016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6744CF-7B76-42C4-91E3-922EEB81445A}" type="slidenum">
              <a:rPr lang="en-US" smtClean="0"/>
              <a:t>‹#›</a:t>
            </a:fld>
            <a:endParaRPr lang="en-US"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A20F43-5924-46F2-BF9D-9310EA2929A4}" type="datetimeFigureOut">
              <a:rPr lang="en-US" smtClean="0"/>
              <a:t>4/5/2016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6744CF-7B76-42C4-91E3-922EEB81445A}" type="slidenum">
              <a:rPr lang="en-US" smtClean="0"/>
              <a:t>‹#›</a:t>
            </a:fld>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A20F43-5924-46F2-BF9D-9310EA2929A4}" type="datetimeFigureOut">
              <a:rPr lang="en-US" smtClean="0"/>
              <a:t>4/5/2016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6744CF-7B76-42C4-91E3-922EEB81445A}"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30A20F43-5924-46F2-BF9D-9310EA2929A4}" type="datetimeFigureOut">
              <a:rPr lang="en-US" smtClean="0"/>
              <a:t>4/5/2016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56744CF-7B76-42C4-91E3-922EEB81445A}" type="slidenum">
              <a:rPr lang="en-US" smtClean="0"/>
              <a:t>‹#›</a:t>
            </a:fld>
            <a:endParaRPr lang="en-US" dirty="0"/>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0A20F43-5924-46F2-BF9D-9310EA2929A4}" type="datetimeFigureOut">
              <a:rPr lang="en-US" smtClean="0"/>
              <a:t>4/5/2016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56744CF-7B76-42C4-91E3-922EEB81445A}"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0A20F43-5924-46F2-BF9D-9310EA2929A4}" type="datetimeFigureOut">
              <a:rPr lang="en-US" smtClean="0"/>
              <a:t>4/5/2016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56744CF-7B76-42C4-91E3-922EEB81445A}"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fld id="{30A20F43-5924-46F2-BF9D-9310EA2929A4}" type="datetimeFigureOut">
              <a:rPr lang="en-US" smtClean="0"/>
              <a:t>4/5/2016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56744CF-7B76-42C4-91E3-922EEB81445A}"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30A20F43-5924-46F2-BF9D-9310EA2929A4}" type="datetimeFigureOut">
              <a:rPr lang="en-US" smtClean="0"/>
              <a:t>4/5/2016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56744CF-7B76-42C4-91E3-922EEB81445A}" type="slidenum">
              <a:rPr lang="en-US" smtClean="0"/>
              <a:t>‹#›</a:t>
            </a:fld>
            <a:endParaRPr lang="en-US"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A20F43-5924-46F2-BF9D-9310EA2929A4}" type="datetimeFigureOut">
              <a:rPr lang="en-US" smtClean="0"/>
              <a:t>4/5/2016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56744CF-7B76-42C4-91E3-922EEB81445A}" type="slidenum">
              <a:rPr lang="en-US" smtClean="0"/>
              <a:t>‹#›</a:t>
            </a:fld>
            <a:endParaRPr lang="en-US"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30A20F43-5924-46F2-BF9D-9310EA2929A4}" type="datetimeFigureOut">
              <a:rPr lang="en-US" smtClean="0"/>
              <a:t>4/5/2016</a:t>
            </a:fld>
            <a:endParaRPr lang="en-US"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156744CF-7B76-42C4-91E3-922EEB81445A}" type="slidenum">
              <a:rPr lang="en-US" smtClean="0"/>
              <a:t>‹#›</a:t>
            </a:fld>
            <a:endParaRPr lang="en-US"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hyperlink" Target="https://joblink.delaware.gov/"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1" y="1828800"/>
            <a:ext cx="8857884" cy="3352800"/>
          </a:xfrm>
          <a:prstGeom prst="rect">
            <a:avLst/>
          </a:prstGeom>
          <a:effectLst>
            <a:glow rad="127000">
              <a:schemeClr val="accent3">
                <a:lumMod val="75000"/>
              </a:schemeClr>
            </a:glow>
          </a:effectLst>
        </p:spPr>
      </p:pic>
      <p:sp>
        <p:nvSpPr>
          <p:cNvPr id="8" name="Title 7"/>
          <p:cNvSpPr>
            <a:spLocks noGrp="1"/>
          </p:cNvSpPr>
          <p:nvPr>
            <p:ph type="title" idx="4294967295"/>
          </p:nvPr>
        </p:nvSpPr>
        <p:spPr>
          <a:xfrm>
            <a:off x="0" y="228600"/>
            <a:ext cx="8610600" cy="2432050"/>
          </a:xfrm>
        </p:spPr>
        <p:txBody>
          <a:bodyPr>
            <a:normAutofit fontScale="90000"/>
          </a:bodyPr>
          <a:lstStyle/>
          <a:p>
            <a:pPr marL="109728" indent="0"/>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sz="2000" dirty="0" smtClean="0">
                <a:solidFill>
                  <a:schemeClr val="tx1"/>
                </a:solidFill>
              </a:rPr>
              <a:t>Delaware </a:t>
            </a:r>
            <a:r>
              <a:rPr lang="en-US" sz="2000" dirty="0" smtClean="0">
                <a:solidFill>
                  <a:schemeClr val="tx1"/>
                </a:solidFill>
              </a:rPr>
              <a:t>Jobs for Veteran State  </a:t>
            </a:r>
            <a:r>
              <a:rPr lang="en-US" sz="2000" dirty="0">
                <a:solidFill>
                  <a:schemeClr val="tx1"/>
                </a:solidFill>
              </a:rPr>
              <a:t>Grant  </a:t>
            </a:r>
            <a:r>
              <a:rPr lang="en-US" sz="2000" dirty="0" smtClean="0">
                <a:solidFill>
                  <a:schemeClr val="tx1"/>
                </a:solidFill>
              </a:rPr>
              <a:t> </a:t>
            </a:r>
            <a:r>
              <a:rPr lang="en-US" sz="2000" dirty="0" smtClean="0"/>
              <a:t/>
            </a:r>
            <a:br>
              <a:rPr lang="en-US" sz="2000" dirty="0" smtClean="0"/>
            </a:br>
            <a:r>
              <a:rPr lang="en-US" sz="2000" dirty="0" smtClean="0"/>
              <a:t>   </a:t>
            </a:r>
            <a:r>
              <a:rPr lang="en-US" sz="2000" dirty="0" smtClean="0">
                <a:solidFill>
                  <a:schemeClr val="tx1"/>
                </a:solidFill>
              </a:rPr>
              <a:t>Sherese </a:t>
            </a:r>
            <a:r>
              <a:rPr lang="en-US" sz="2000" dirty="0">
                <a:solidFill>
                  <a:schemeClr val="tx1"/>
                </a:solidFill>
              </a:rPr>
              <a:t>Brewington-Carr, M.H.S.</a:t>
            </a:r>
            <a:br>
              <a:rPr lang="en-US" sz="2000" dirty="0">
                <a:solidFill>
                  <a:schemeClr val="tx1"/>
                </a:solidFill>
              </a:rPr>
            </a:br>
            <a:r>
              <a:rPr lang="en-US" sz="2000" dirty="0" smtClean="0"/>
              <a:t>       </a:t>
            </a:r>
            <a:endParaRPr lang="en-US" sz="2000" dirty="0"/>
          </a:p>
        </p:txBody>
      </p:sp>
    </p:spTree>
    <p:extLst>
      <p:ext uri="{BB962C8B-B14F-4D97-AF65-F5344CB8AC3E}">
        <p14:creationId xmlns:p14="http://schemas.microsoft.com/office/powerpoint/2010/main" val="13565516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r>
              <a:rPr lang="en-US" dirty="0" smtClean="0"/>
              <a:t>Air </a:t>
            </a:r>
            <a:r>
              <a:rPr lang="en-US" dirty="0"/>
              <a:t>Force SRA </a:t>
            </a:r>
            <a:r>
              <a:rPr lang="en-US" dirty="0" smtClean="0"/>
              <a:t> M  </a:t>
            </a:r>
            <a:r>
              <a:rPr lang="en-US" dirty="0"/>
              <a:t>was medically discharged with injuries while serving on active duty and serving 2 tours in Iraq/Afghanistan.  He separated from the Air Force in August of 2014 and was having difficulty gaining employment. He applied to numerous positions and always kept a positive attitude.  Because of his positive attitude and job search diligence he heard back from Kraft in reference to an application that he had previously submitted. He had a phone interview with Kraft and afterward felt confident that he would “ace” a face-to-face interview. As he stated, he just needed an opportunity to “seal the deal”. Although </a:t>
            </a:r>
            <a:r>
              <a:rPr lang="en-US" dirty="0" smtClean="0"/>
              <a:t>SRA M felt </a:t>
            </a:r>
            <a:r>
              <a:rPr lang="en-US" dirty="0"/>
              <a:t>confident that the position with Kraft would come through, he continued to follow up on leads that he received from the Georgetown DVOP and DOL staff and never got discouraged. </a:t>
            </a:r>
            <a:r>
              <a:rPr lang="en-US" dirty="0" smtClean="0"/>
              <a:t>After </a:t>
            </a:r>
            <a:r>
              <a:rPr lang="en-US" dirty="0"/>
              <a:t>a phone interview and 2 face-to-face interviews with Kraft, on April 14, 2015 he was offered a position as Customer Logistics Manager with an official start date of May 4, 2015. </a:t>
            </a:r>
          </a:p>
          <a:p>
            <a:pPr marL="0" indent="0">
              <a:buNone/>
            </a:pPr>
            <a:endParaRPr lang="en-US" dirty="0" smtClean="0"/>
          </a:p>
          <a:p>
            <a:pPr marL="0" indent="0">
              <a:buNone/>
            </a:pPr>
            <a:r>
              <a:rPr lang="en-US" dirty="0"/>
              <a:t> </a:t>
            </a:r>
            <a:r>
              <a:rPr lang="en-US" b="1" i="1" dirty="0" smtClean="0"/>
              <a:t>DOL Veteran Program remains available to assist him with his employment needs!</a:t>
            </a:r>
          </a:p>
          <a:p>
            <a:pPr marL="0" indent="0">
              <a:buNone/>
            </a:pPr>
            <a:endParaRPr lang="en-US" dirty="0"/>
          </a:p>
          <a:p>
            <a:pPr marL="0" indent="0">
              <a:buNone/>
            </a:pPr>
            <a:endParaRPr lang="en-US" dirty="0"/>
          </a:p>
        </p:txBody>
      </p:sp>
      <p:sp>
        <p:nvSpPr>
          <p:cNvPr id="2" name="Title 1"/>
          <p:cNvSpPr>
            <a:spLocks noGrp="1"/>
          </p:cNvSpPr>
          <p:nvPr>
            <p:ph type="title"/>
          </p:nvPr>
        </p:nvSpPr>
        <p:spPr/>
        <p:txBody>
          <a:bodyPr/>
          <a:lstStyle/>
          <a:p>
            <a:r>
              <a:rPr lang="en-US" dirty="0" smtClean="0"/>
              <a:t>Delaware Success </a:t>
            </a:r>
            <a:endParaRPr lang="en-US" dirty="0"/>
          </a:p>
        </p:txBody>
      </p:sp>
    </p:spTree>
    <p:extLst>
      <p:ext uri="{BB962C8B-B14F-4D97-AF65-F5344CB8AC3E}">
        <p14:creationId xmlns:p14="http://schemas.microsoft.com/office/powerpoint/2010/main" val="14386816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smtClean="0"/>
              <a:t>Questions and Answers </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4144" y="-9236"/>
            <a:ext cx="7229856" cy="4419600"/>
          </a:xfrm>
          <a:prstGeom prst="rect">
            <a:avLst/>
          </a:prstGeom>
        </p:spPr>
      </p:pic>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38400"/>
            <a:ext cx="7229856" cy="4419600"/>
          </a:xfrm>
          <a:prstGeom prst="rect">
            <a:avLst/>
          </a:prstGeom>
        </p:spPr>
      </p:pic>
      <p:sp>
        <p:nvSpPr>
          <p:cNvPr id="10" name="TextBox 9"/>
          <p:cNvSpPr txBox="1"/>
          <p:nvPr/>
        </p:nvSpPr>
        <p:spPr>
          <a:xfrm>
            <a:off x="74954" y="533400"/>
            <a:ext cx="1839190" cy="1015663"/>
          </a:xfrm>
          <a:prstGeom prst="rect">
            <a:avLst/>
          </a:prstGeom>
          <a:noFill/>
        </p:spPr>
        <p:txBody>
          <a:bodyPr wrap="square" rtlCol="0">
            <a:spAutoFit/>
          </a:bodyPr>
          <a:lstStyle/>
          <a:p>
            <a:endParaRPr lang="en-US" sz="1200" b="1" dirty="0" smtClean="0"/>
          </a:p>
          <a:p>
            <a:endParaRPr lang="en-US" sz="1200" b="1" dirty="0"/>
          </a:p>
          <a:p>
            <a:endParaRPr lang="en-US" sz="1200" b="1" dirty="0" smtClean="0"/>
          </a:p>
          <a:p>
            <a:endParaRPr lang="en-US" sz="1200" b="1" dirty="0"/>
          </a:p>
          <a:p>
            <a:r>
              <a:rPr lang="en-US" sz="1200" b="1" dirty="0" smtClean="0"/>
              <a:t>Questions </a:t>
            </a:r>
            <a:r>
              <a:rPr lang="en-US" sz="1200" b="1" dirty="0" smtClean="0"/>
              <a:t>and Answers </a:t>
            </a:r>
            <a:endParaRPr lang="en-US" sz="1200" b="1" dirty="0"/>
          </a:p>
        </p:txBody>
      </p:sp>
    </p:spTree>
    <p:extLst>
      <p:ext uri="{BB962C8B-B14F-4D97-AF65-F5344CB8AC3E}">
        <p14:creationId xmlns:p14="http://schemas.microsoft.com/office/powerpoint/2010/main" val="29568606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838200"/>
            <a:ext cx="8915400" cy="5287963"/>
          </a:xfrm>
        </p:spPr>
        <p:txBody>
          <a:bodyPr/>
          <a:lstStyle/>
          <a:p>
            <a:pPr marL="0" indent="0" algn="ctr">
              <a:buNone/>
            </a:pPr>
            <a:endParaRPr lang="en-US" dirty="0" smtClean="0"/>
          </a:p>
          <a:p>
            <a:pPr marL="0" indent="0" algn="ctr">
              <a:buNone/>
            </a:pPr>
            <a:endParaRPr lang="en-US" dirty="0"/>
          </a:p>
          <a:p>
            <a:pPr marL="0" indent="0" algn="ctr">
              <a:buNone/>
            </a:pPr>
            <a:r>
              <a:rPr lang="en-US" dirty="0" smtClean="0"/>
              <a:t>DOL </a:t>
            </a:r>
            <a:r>
              <a:rPr lang="en-US" dirty="0" smtClean="0"/>
              <a:t>Vets Program</a:t>
            </a:r>
          </a:p>
          <a:p>
            <a:pPr marL="0" indent="0" algn="ctr">
              <a:buNone/>
            </a:pPr>
            <a:r>
              <a:rPr lang="en-US" dirty="0" smtClean="0"/>
              <a:t>Jobs for Veterans State Grant </a:t>
            </a:r>
            <a:endParaRPr lang="en-US" dirty="0"/>
          </a:p>
          <a:p>
            <a:pPr marL="0" indent="0" algn="ctr">
              <a:buNone/>
            </a:pPr>
            <a:r>
              <a:rPr lang="en-US" dirty="0" smtClean="0"/>
              <a:t>Sherese Brewington-Carr,M.H.S.</a:t>
            </a:r>
          </a:p>
          <a:p>
            <a:pPr marL="0" indent="0" algn="ctr">
              <a:buNone/>
            </a:pPr>
            <a:r>
              <a:rPr lang="en-US" dirty="0" smtClean="0"/>
              <a:t>Delaware Department of Labor</a:t>
            </a:r>
          </a:p>
          <a:p>
            <a:pPr marL="0" indent="0" algn="ctr">
              <a:buNone/>
            </a:pPr>
            <a:r>
              <a:rPr lang="en-US" dirty="0" smtClean="0"/>
              <a:t>4425 North Market Street</a:t>
            </a:r>
          </a:p>
          <a:p>
            <a:pPr marL="0" indent="0" algn="ctr">
              <a:buNone/>
            </a:pPr>
            <a:r>
              <a:rPr lang="en-US" dirty="0" smtClean="0"/>
              <a:t>Wilmington, De. 19802</a:t>
            </a:r>
          </a:p>
          <a:p>
            <a:pPr marL="0" indent="0" algn="ctr">
              <a:buNone/>
            </a:pPr>
            <a:r>
              <a:rPr lang="en-US" dirty="0" smtClean="0"/>
              <a:t>302-761-8039</a:t>
            </a:r>
            <a:endParaRPr lang="en-US" dirty="0"/>
          </a:p>
        </p:txBody>
      </p:sp>
    </p:spTree>
    <p:extLst>
      <p:ext uri="{BB962C8B-B14F-4D97-AF65-F5344CB8AC3E}">
        <p14:creationId xmlns:p14="http://schemas.microsoft.com/office/powerpoint/2010/main" val="3808820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half" idx="2"/>
          </p:nvPr>
        </p:nvSpPr>
        <p:spPr>
          <a:xfrm>
            <a:off x="457200" y="1447800"/>
            <a:ext cx="3008313" cy="4678363"/>
          </a:xfrm>
        </p:spPr>
        <p:txBody>
          <a:bodyPr/>
          <a:lstStyle/>
          <a:p>
            <a:endParaRPr lang="en-US" sz="1400" dirty="0" smtClean="0"/>
          </a:p>
          <a:p>
            <a:endParaRPr lang="en-US" sz="1400" dirty="0"/>
          </a:p>
          <a:p>
            <a:endParaRPr lang="en-US" sz="1400" dirty="0" smtClean="0"/>
          </a:p>
          <a:p>
            <a:r>
              <a:rPr lang="en-US" sz="1400" dirty="0" smtClean="0"/>
              <a:t>Delaware </a:t>
            </a:r>
            <a:r>
              <a:rPr lang="en-US" sz="1400" dirty="0" smtClean="0"/>
              <a:t>JVSG provides employment and job placement services to targeted veterans with Significant Barriers to Employment(SBE’s)</a:t>
            </a:r>
          </a:p>
          <a:p>
            <a:r>
              <a:rPr lang="en-US" sz="1400" dirty="0" smtClean="0">
                <a:effectLst/>
              </a:rPr>
              <a:t>The term "veteran" means a person who served in the active military, naval, or air service, and who was discharged or released therefrom under conditions other than dishonorable. [Reference 38 U.S.C. 4101(2</a:t>
            </a:r>
            <a:r>
              <a:rPr lang="en-US" dirty="0" smtClean="0">
                <a:effectLst/>
              </a:rPr>
              <a:t>)]</a:t>
            </a:r>
            <a:endParaRPr lang="en-US" dirty="0" smtClean="0"/>
          </a:p>
          <a:p>
            <a:endParaRPr lang="en-US" dirty="0" smtClean="0"/>
          </a:p>
          <a:p>
            <a:r>
              <a:rPr lang="en-US" dirty="0" smtClean="0"/>
              <a:t>SBE’S </a:t>
            </a:r>
            <a:endParaRPr lang="en-US" dirty="0"/>
          </a:p>
        </p:txBody>
      </p:sp>
      <p:sp>
        <p:nvSpPr>
          <p:cNvPr id="2" name="Title 1"/>
          <p:cNvSpPr>
            <a:spLocks noGrp="1"/>
          </p:cNvSpPr>
          <p:nvPr>
            <p:ph type="title"/>
          </p:nvPr>
        </p:nvSpPr>
        <p:spPr>
          <a:xfrm>
            <a:off x="457200" y="0"/>
            <a:ext cx="3008313" cy="2133600"/>
          </a:xfrm>
        </p:spPr>
        <p:txBody>
          <a:bodyPr>
            <a:noAutofit/>
          </a:bodyPr>
          <a:lstStyle/>
          <a:p>
            <a:r>
              <a:rPr lang="en-US" sz="1600" dirty="0" smtClean="0"/>
              <a:t/>
            </a:r>
            <a:br>
              <a:rPr lang="en-US" sz="1600" dirty="0" smtClean="0"/>
            </a:br>
            <a:r>
              <a:rPr lang="en-US" sz="1600" dirty="0"/>
              <a:t/>
            </a:r>
            <a:br>
              <a:rPr lang="en-US" sz="1600" dirty="0"/>
            </a:br>
            <a:r>
              <a:rPr lang="en-US" sz="1600" b="1" dirty="0" smtClean="0"/>
              <a:t>Jobs </a:t>
            </a:r>
            <a:r>
              <a:rPr lang="en-US" sz="1600" b="1" dirty="0" smtClean="0"/>
              <a:t>for Veterans State Grant Core  Services  </a:t>
            </a:r>
            <a:endParaRPr lang="en-US" sz="1600" b="1" dirty="0"/>
          </a:p>
        </p:txBody>
      </p:sp>
      <p:sp>
        <p:nvSpPr>
          <p:cNvPr id="3" name="Subtitle 2"/>
          <p:cNvSpPr>
            <a:spLocks noGrp="1"/>
          </p:cNvSpPr>
          <p:nvPr>
            <p:ph idx="1"/>
          </p:nvPr>
        </p:nvSpPr>
        <p:spPr>
          <a:xfrm>
            <a:off x="3581400" y="286328"/>
            <a:ext cx="5111750" cy="6343072"/>
          </a:xfrm>
        </p:spPr>
        <p:txBody>
          <a:bodyPr>
            <a:normAutofit fontScale="25000" lnSpcReduction="20000"/>
          </a:bodyPr>
          <a:lstStyle/>
          <a:p>
            <a:pPr algn="l"/>
            <a:endParaRPr lang="en-US" sz="2000" dirty="0" smtClean="0"/>
          </a:p>
          <a:p>
            <a:pPr marL="914400" indent="-914400">
              <a:buFont typeface="+mj-lt"/>
              <a:buAutoNum type="arabicPeriod"/>
            </a:pPr>
            <a:endParaRPr lang="en-US" sz="4800" dirty="0" smtClean="0">
              <a:latin typeface="+mj-lt"/>
            </a:endParaRPr>
          </a:p>
          <a:p>
            <a:pPr marL="914400" indent="-914400">
              <a:buFont typeface="+mj-lt"/>
              <a:buAutoNum type="arabicPeriod"/>
            </a:pPr>
            <a:endParaRPr lang="en-US" sz="4800" dirty="0">
              <a:latin typeface="+mj-lt"/>
            </a:endParaRPr>
          </a:p>
          <a:p>
            <a:pPr marL="914400" indent="-914400">
              <a:buFont typeface="+mj-lt"/>
              <a:buAutoNum type="arabicPeriod"/>
            </a:pPr>
            <a:endParaRPr lang="en-US" sz="4800" dirty="0" smtClean="0">
              <a:latin typeface="+mj-lt"/>
            </a:endParaRPr>
          </a:p>
          <a:p>
            <a:pPr marL="914400" indent="-914400">
              <a:buFont typeface="+mj-lt"/>
              <a:buAutoNum type="arabicPeriod"/>
            </a:pPr>
            <a:endParaRPr lang="en-US" sz="4800" dirty="0">
              <a:latin typeface="+mj-lt"/>
            </a:endParaRPr>
          </a:p>
          <a:p>
            <a:pPr marL="914400" indent="-914400">
              <a:buFont typeface="+mj-lt"/>
              <a:buAutoNum type="arabicPeriod"/>
            </a:pPr>
            <a:r>
              <a:rPr lang="en-US" sz="4800" dirty="0" smtClean="0">
                <a:latin typeface="+mj-lt"/>
              </a:rPr>
              <a:t>Transitioning </a:t>
            </a:r>
            <a:r>
              <a:rPr lang="en-US" sz="4800" dirty="0" smtClean="0">
                <a:latin typeface="+mj-lt"/>
              </a:rPr>
              <a:t>members of the Armed Forces who have been identified as in need of intensive services;</a:t>
            </a:r>
          </a:p>
          <a:p>
            <a:pPr marL="914400" indent="-914400">
              <a:buFont typeface="+mj-lt"/>
              <a:buAutoNum type="arabicPeriod"/>
            </a:pPr>
            <a:endParaRPr lang="en-US" sz="4800" dirty="0" smtClean="0">
              <a:latin typeface="+mj-lt"/>
            </a:endParaRPr>
          </a:p>
          <a:p>
            <a:pPr marL="914400" indent="-914400">
              <a:buFont typeface="+mj-lt"/>
              <a:buAutoNum type="arabicPeriod"/>
            </a:pPr>
            <a:r>
              <a:rPr lang="en-US" sz="4800" dirty="0" smtClean="0">
                <a:latin typeface="+mj-lt"/>
              </a:rPr>
              <a:t>A special disabled or disabled veteran,; Special disabled and disabled veterans are those: • who are entitled to compensation (or who but for the receipt of military retired pay would be entitled to compensation) under laws administered by the Secretary of Veterans Affairs; or, </a:t>
            </a:r>
          </a:p>
          <a:p>
            <a:pPr marL="914400" indent="-914400">
              <a:buFont typeface="+mj-lt"/>
              <a:buAutoNum type="arabicPeriod"/>
            </a:pPr>
            <a:r>
              <a:rPr lang="en-US" sz="4800" dirty="0" smtClean="0">
                <a:latin typeface="+mj-lt"/>
              </a:rPr>
              <a:t> were discharged or released from active duty because of a service-connected disability; </a:t>
            </a:r>
          </a:p>
          <a:p>
            <a:pPr marL="914400" indent="-914400">
              <a:buFont typeface="+mj-lt"/>
              <a:buAutoNum type="arabicPeriod"/>
            </a:pPr>
            <a:endParaRPr lang="en-US" sz="4800" dirty="0" smtClean="0">
              <a:latin typeface="+mj-lt"/>
            </a:endParaRPr>
          </a:p>
          <a:p>
            <a:pPr marL="914400" indent="-914400">
              <a:buFont typeface="+mj-lt"/>
              <a:buAutoNum type="arabicPeriod"/>
            </a:pPr>
            <a:r>
              <a:rPr lang="en-US" sz="4800" dirty="0">
                <a:latin typeface="+mj-lt"/>
              </a:rPr>
              <a:t> </a:t>
            </a:r>
            <a:r>
              <a:rPr lang="en-US" sz="4800" dirty="0" smtClean="0">
                <a:latin typeface="+mj-lt"/>
              </a:rPr>
              <a:t>Homeless </a:t>
            </a:r>
          </a:p>
          <a:p>
            <a:pPr marL="914400" indent="-914400">
              <a:buFont typeface="+mj-lt"/>
              <a:buAutoNum type="arabicPeriod"/>
            </a:pPr>
            <a:endParaRPr lang="en-US" sz="4800" dirty="0" smtClean="0">
              <a:latin typeface="+mj-lt"/>
            </a:endParaRPr>
          </a:p>
          <a:p>
            <a:pPr marL="914400" indent="-914400">
              <a:buFont typeface="+mj-lt"/>
              <a:buAutoNum type="arabicPeriod"/>
            </a:pPr>
            <a:r>
              <a:rPr lang="en-US" sz="4800" dirty="0" smtClean="0">
                <a:latin typeface="+mj-lt"/>
              </a:rPr>
              <a:t> A recently-separated service member, who has been unemployed for 27 or more weeks in the previous 12 months, i.e. the term of unemployment over the previous 12 months remains 27 weeks; however, the requirement of 27 </a:t>
            </a:r>
            <a:r>
              <a:rPr lang="en-US" sz="4800" i="1" dirty="0" smtClean="0">
                <a:latin typeface="+mj-lt"/>
              </a:rPr>
              <a:t>consecutive </a:t>
            </a:r>
            <a:r>
              <a:rPr lang="en-US" sz="4800" dirty="0" smtClean="0">
                <a:latin typeface="+mj-lt"/>
              </a:rPr>
              <a:t>weeks is eliminated; </a:t>
            </a:r>
          </a:p>
          <a:p>
            <a:pPr marL="914400" indent="-914400">
              <a:buFont typeface="+mj-lt"/>
              <a:buAutoNum type="arabicPeriod"/>
            </a:pPr>
            <a:endParaRPr lang="en-US" sz="4800" dirty="0" smtClean="0">
              <a:latin typeface="+mj-lt"/>
            </a:endParaRPr>
          </a:p>
          <a:p>
            <a:pPr marL="914400" indent="-914400">
              <a:buFont typeface="+mj-lt"/>
              <a:buAutoNum type="arabicPeriod"/>
            </a:pPr>
            <a:r>
              <a:rPr lang="en-US" sz="4800" dirty="0" smtClean="0">
                <a:latin typeface="+mj-lt"/>
              </a:rPr>
              <a:t>An offender, as defined by WIOA Section 3 (38)1, who is currently incarcerated or who has been released from incarceration</a:t>
            </a:r>
            <a:r>
              <a:rPr lang="en-US" sz="4800" b="1" dirty="0" smtClean="0">
                <a:latin typeface="+mj-lt"/>
              </a:rPr>
              <a:t>, </a:t>
            </a:r>
            <a:r>
              <a:rPr lang="en-US" sz="4800" dirty="0" smtClean="0">
                <a:latin typeface="+mj-lt"/>
              </a:rPr>
              <a:t>i.e. the expanded definition of SBE includes any eligible veteran or eligible spouse who is currently or was formerly incarcerated by removing the </a:t>
            </a:r>
            <a:r>
              <a:rPr lang="en-US" sz="4800" i="1" dirty="0" smtClean="0">
                <a:latin typeface="+mj-lt"/>
              </a:rPr>
              <a:t>within the last 12 months </a:t>
            </a:r>
            <a:r>
              <a:rPr lang="en-US" sz="4800" dirty="0" smtClean="0">
                <a:latin typeface="+mj-lt"/>
              </a:rPr>
              <a:t>requirement; </a:t>
            </a:r>
          </a:p>
          <a:p>
            <a:pPr marL="914400" indent="-914400">
              <a:buFont typeface="+mj-lt"/>
              <a:buAutoNum type="arabicPeriod"/>
            </a:pPr>
            <a:r>
              <a:rPr lang="en-US" sz="4800" dirty="0" smtClean="0">
                <a:latin typeface="+mj-lt"/>
              </a:rPr>
              <a:t> Lacking a high school diploma or equivalent certificate </a:t>
            </a:r>
          </a:p>
          <a:p>
            <a:pPr marL="914400" indent="-914400">
              <a:buFont typeface="+mj-lt"/>
              <a:buAutoNum type="arabicPeriod"/>
            </a:pPr>
            <a:endParaRPr lang="en-US" sz="4800" dirty="0" smtClean="0">
              <a:latin typeface="+mj-lt"/>
            </a:endParaRPr>
          </a:p>
          <a:p>
            <a:pPr marL="914400" indent="-914400">
              <a:buFont typeface="+mj-lt"/>
              <a:buAutoNum type="arabicPeriod"/>
            </a:pPr>
            <a:r>
              <a:rPr lang="en-US" sz="4800" dirty="0" smtClean="0">
                <a:latin typeface="+mj-lt"/>
              </a:rPr>
              <a:t> Low-income individual</a:t>
            </a:r>
          </a:p>
          <a:p>
            <a:pPr marL="914400" indent="-914400">
              <a:buFont typeface="+mj-lt"/>
              <a:buAutoNum type="arabicPeriod"/>
            </a:pPr>
            <a:endParaRPr lang="en-US" sz="4800" dirty="0" smtClean="0">
              <a:latin typeface="+mj-lt"/>
            </a:endParaRPr>
          </a:p>
          <a:p>
            <a:pPr marL="914400" indent="-914400">
              <a:buFont typeface="+mj-lt"/>
              <a:buAutoNum type="arabicPeriod"/>
            </a:pPr>
            <a:r>
              <a:rPr lang="en-US" sz="4800" dirty="0" smtClean="0">
                <a:latin typeface="+mj-lt"/>
              </a:rPr>
              <a:t>Spouses or other family caregivers of such wounded, ill, or injured members.</a:t>
            </a:r>
          </a:p>
          <a:p>
            <a:pPr marL="914400" indent="-914400">
              <a:buFont typeface="+mj-lt"/>
              <a:buAutoNum type="arabicPeriod"/>
            </a:pPr>
            <a:endParaRPr lang="en-US" sz="4800" dirty="0" smtClean="0">
              <a:latin typeface="+mj-lt"/>
            </a:endParaRPr>
          </a:p>
          <a:p>
            <a:pPr marL="914400" indent="-914400">
              <a:buFont typeface="+mj-lt"/>
              <a:buAutoNum type="arabicPeriod"/>
            </a:pPr>
            <a:r>
              <a:rPr lang="en-US" sz="4800" dirty="0" smtClean="0">
                <a:latin typeface="+mj-lt"/>
              </a:rPr>
              <a:t>18-24 years of age</a:t>
            </a:r>
          </a:p>
          <a:p>
            <a:pPr marL="914400" indent="-914400" algn="l">
              <a:buFont typeface="+mj-lt"/>
              <a:buAutoNum type="arabicPeriod"/>
            </a:pPr>
            <a:endParaRPr lang="en-US" sz="5600" dirty="0" smtClean="0">
              <a:latin typeface="+mj-lt"/>
            </a:endParaRPr>
          </a:p>
        </p:txBody>
      </p:sp>
      <p:sp>
        <p:nvSpPr>
          <p:cNvPr id="8" name="Right Arrow 7"/>
          <p:cNvSpPr/>
          <p:nvPr/>
        </p:nvSpPr>
        <p:spPr>
          <a:xfrm>
            <a:off x="1447800" y="5334000"/>
            <a:ext cx="978408" cy="484632"/>
          </a:xfrm>
          <a:prstGeom prst="rightArrow">
            <a:avLst/>
          </a:prstGeom>
          <a:ln w="762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3">
                  <a:lumMod val="50000"/>
                </a:schemeClr>
              </a:solidFill>
            </a:endParaRPr>
          </a:p>
        </p:txBody>
      </p:sp>
    </p:spTree>
    <p:extLst>
      <p:ext uri="{BB962C8B-B14F-4D97-AF65-F5344CB8AC3E}">
        <p14:creationId xmlns:p14="http://schemas.microsoft.com/office/powerpoint/2010/main" val="28418618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Veterans Helping Veterans  </a:t>
            </a:r>
            <a:endParaRPr lang="en-US" dirty="0"/>
          </a:p>
        </p:txBody>
      </p:sp>
      <p:sp>
        <p:nvSpPr>
          <p:cNvPr id="3" name="Content Placeholder 2"/>
          <p:cNvSpPr>
            <a:spLocks noGrp="1"/>
          </p:cNvSpPr>
          <p:nvPr>
            <p:ph sz="quarter" idx="13"/>
          </p:nvPr>
        </p:nvSpPr>
        <p:spPr/>
        <p:txBody>
          <a:bodyPr>
            <a:normAutofit/>
          </a:bodyPr>
          <a:lstStyle/>
          <a:p>
            <a:pPr marL="0" indent="0">
              <a:buNone/>
            </a:pPr>
            <a:r>
              <a:rPr lang="en-US" sz="2100" b="1" dirty="0" smtClean="0"/>
              <a:t>DVOP –Disabled Veteran Outreach Program</a:t>
            </a:r>
          </a:p>
          <a:p>
            <a:pPr marL="0" indent="0">
              <a:buNone/>
            </a:pPr>
            <a:r>
              <a:rPr lang="en-US" sz="1600" dirty="0" smtClean="0"/>
              <a:t>1)Employment </a:t>
            </a:r>
            <a:r>
              <a:rPr lang="en-US" sz="1600" dirty="0" smtClean="0"/>
              <a:t>Specialist trained to provide direct case management to each referred veteran.</a:t>
            </a:r>
          </a:p>
          <a:p>
            <a:pPr marL="0" indent="0">
              <a:buNone/>
            </a:pPr>
            <a:r>
              <a:rPr lang="en-US" sz="1600" dirty="0" smtClean="0"/>
              <a:t>2)DVOP may also contact the veteran directly from outreach initiatives with DOL partners </a:t>
            </a:r>
            <a:endParaRPr lang="en-US" sz="1600" dirty="0" smtClean="0"/>
          </a:p>
          <a:p>
            <a:pPr marL="0" indent="0">
              <a:buNone/>
            </a:pPr>
            <a:r>
              <a:rPr lang="en-US" sz="1600" dirty="0" smtClean="0"/>
              <a:t>3)Employment </a:t>
            </a:r>
            <a:r>
              <a:rPr lang="en-US" sz="1600" dirty="0" smtClean="0"/>
              <a:t>readiness services and job placement and intelligent referral for support services as needed.</a:t>
            </a:r>
          </a:p>
          <a:p>
            <a:endParaRPr lang="en-US" sz="1600" dirty="0"/>
          </a:p>
        </p:txBody>
      </p:sp>
      <p:sp>
        <p:nvSpPr>
          <p:cNvPr id="4" name="Content Placeholder 3"/>
          <p:cNvSpPr>
            <a:spLocks noGrp="1"/>
          </p:cNvSpPr>
          <p:nvPr>
            <p:ph sz="quarter" idx="14"/>
          </p:nvPr>
        </p:nvSpPr>
        <p:spPr/>
        <p:txBody>
          <a:bodyPr>
            <a:normAutofit fontScale="62500" lnSpcReduction="20000"/>
          </a:bodyPr>
          <a:lstStyle/>
          <a:p>
            <a:pPr marL="0" indent="0">
              <a:buNone/>
            </a:pPr>
            <a:r>
              <a:rPr lang="en-US" b="1" dirty="0" smtClean="0"/>
              <a:t>LVER-Local Veterans Employment Representative </a:t>
            </a:r>
          </a:p>
          <a:p>
            <a:pPr marL="0" indent="0">
              <a:buNone/>
            </a:pPr>
            <a:r>
              <a:rPr lang="en-US" sz="2600" dirty="0" smtClean="0"/>
              <a:t>1)Conduct </a:t>
            </a:r>
            <a:r>
              <a:rPr lang="en-US" sz="2600" dirty="0"/>
              <a:t>outreach to employers in the </a:t>
            </a:r>
            <a:r>
              <a:rPr lang="en-US" sz="2600" dirty="0" smtClean="0"/>
              <a:t>area to </a:t>
            </a:r>
            <a:r>
              <a:rPr lang="en-US" sz="2600" dirty="0"/>
              <a:t>assist veterans in gaining employment, including</a:t>
            </a:r>
          </a:p>
          <a:p>
            <a:pPr marL="0" indent="0">
              <a:buNone/>
            </a:pPr>
            <a:r>
              <a:rPr lang="en-US" sz="2600" dirty="0"/>
              <a:t>conducting seminars for employers and, in conjunction</a:t>
            </a:r>
          </a:p>
          <a:p>
            <a:pPr marL="0" indent="0">
              <a:buNone/>
            </a:pPr>
            <a:r>
              <a:rPr lang="en-US" sz="2600" dirty="0"/>
              <a:t>with employers, conducting job search workshops and</a:t>
            </a:r>
          </a:p>
          <a:p>
            <a:pPr marL="0" indent="0">
              <a:buNone/>
            </a:pPr>
            <a:r>
              <a:rPr lang="en-US" sz="2600" dirty="0"/>
              <a:t>establishing job search groups; and</a:t>
            </a:r>
          </a:p>
          <a:p>
            <a:pPr marL="0" indent="0">
              <a:buNone/>
            </a:pPr>
            <a:r>
              <a:rPr lang="en-US" sz="2600" dirty="0"/>
              <a:t>(2) </a:t>
            </a:r>
            <a:r>
              <a:rPr lang="en-US" sz="2600" dirty="0" smtClean="0"/>
              <a:t>facilitate </a:t>
            </a:r>
            <a:r>
              <a:rPr lang="en-US" sz="2600" dirty="0"/>
              <a:t>employment, training, and </a:t>
            </a:r>
            <a:r>
              <a:rPr lang="en-US" sz="2600" dirty="0" smtClean="0"/>
              <a:t>placement services </a:t>
            </a:r>
            <a:r>
              <a:rPr lang="en-US" sz="2600" dirty="0"/>
              <a:t>furnished to veterans in a State under the</a:t>
            </a:r>
          </a:p>
          <a:p>
            <a:pPr marL="0" indent="0">
              <a:buNone/>
            </a:pPr>
            <a:r>
              <a:rPr lang="en-US" sz="2600" dirty="0"/>
              <a:t>applicable State employment service delivery systems</a:t>
            </a:r>
          </a:p>
        </p:txBody>
      </p:sp>
    </p:spTree>
    <p:extLst>
      <p:ext uri="{BB962C8B-B14F-4D97-AF65-F5344CB8AC3E}">
        <p14:creationId xmlns:p14="http://schemas.microsoft.com/office/powerpoint/2010/main" val="16626646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r>
              <a:rPr lang="en-US" sz="3200" dirty="0" smtClean="0"/>
              <a:t>Vets First </a:t>
            </a:r>
            <a:br>
              <a:rPr lang="en-US" sz="3200" dirty="0" smtClean="0"/>
            </a:br>
            <a:r>
              <a:rPr lang="en-US" sz="3200" dirty="0" smtClean="0"/>
              <a:t>Priority of Service </a:t>
            </a:r>
            <a:endParaRPr lang="en-US" sz="3200" dirty="0"/>
          </a:p>
        </p:txBody>
      </p:sp>
      <p:sp>
        <p:nvSpPr>
          <p:cNvPr id="3" name="Content Placeholder 2"/>
          <p:cNvSpPr>
            <a:spLocks noGrp="1"/>
          </p:cNvSpPr>
          <p:nvPr>
            <p:ph type="subTitle" idx="4294967295"/>
          </p:nvPr>
        </p:nvSpPr>
        <p:spPr>
          <a:xfrm>
            <a:off x="0" y="1219200"/>
            <a:ext cx="8763000" cy="4419600"/>
          </a:xfrm>
        </p:spPr>
        <p:txBody>
          <a:bodyPr>
            <a:noAutofit/>
          </a:bodyPr>
          <a:lstStyle/>
          <a:p>
            <a:pPr marL="0" indent="0" algn="l">
              <a:buNone/>
            </a:pPr>
            <a:endParaRPr lang="en-US" sz="1100" dirty="0" smtClean="0"/>
          </a:p>
          <a:p>
            <a:pPr marL="0" indent="0" algn="l">
              <a:buNone/>
            </a:pPr>
            <a:endParaRPr lang="en-US" sz="1100" dirty="0" smtClean="0"/>
          </a:p>
          <a:p>
            <a:pPr marL="0" indent="0" algn="l">
              <a:buNone/>
            </a:pPr>
            <a:endParaRPr lang="en-US" sz="1100" dirty="0"/>
          </a:p>
          <a:p>
            <a:pPr marL="0" indent="0" algn="l">
              <a:buNone/>
            </a:pPr>
            <a:endParaRPr lang="en-US" sz="1100" dirty="0" smtClean="0"/>
          </a:p>
          <a:p>
            <a:pPr marL="0" indent="0" algn="l">
              <a:buNone/>
            </a:pPr>
            <a:r>
              <a:rPr lang="en-US" sz="1100" dirty="0" smtClean="0"/>
              <a:t>Veterans </a:t>
            </a:r>
            <a:r>
              <a:rPr lang="en-US" sz="1100" dirty="0"/>
              <a:t>and eligible spouses (Covered Persons) are given priority of service for the receipt of employment, training and placement services provided under all Delaware Division of Employment and Training-funded programs. Veterans and eligible spouses are entitled to precedence for such services. </a:t>
            </a:r>
            <a:r>
              <a:rPr lang="en-US" sz="1100" dirty="0" smtClean="0"/>
              <a:t>This </a:t>
            </a:r>
            <a:r>
              <a:rPr lang="en-US" sz="1100" dirty="0"/>
              <a:t>means that a Veteran or eligible spouse either receives access to a service earlier than others, or if resources are limited, the Veteran or eligible spouse receives access to the service instead of others. </a:t>
            </a:r>
          </a:p>
          <a:p>
            <a:pPr marL="0" indent="0" algn="l">
              <a:buNone/>
            </a:pPr>
            <a:endParaRPr lang="en-US" sz="1100" b="1" dirty="0" smtClean="0"/>
          </a:p>
          <a:p>
            <a:pPr marL="0" indent="0" algn="l">
              <a:buNone/>
            </a:pPr>
            <a:r>
              <a:rPr lang="en-US" sz="1100" b="1" dirty="0" smtClean="0"/>
              <a:t>Veteran</a:t>
            </a:r>
            <a:r>
              <a:rPr lang="en-US" sz="1100" dirty="0"/>
              <a:t>: A person who served at least one day in the active military, and who was discharged or released under conditions other than dishonorable, as specified in 38 U.S.C. 101(2). Active service includes full-time Federal service in the National Guard or a Reserve Component. The definition of “active service” does not include full-time duty performed strictly for training purposes (i.e., that which is referred to as “weekend” or “annual” training), nor does it include full-time active duty performed by National Guard personnel who are mobilized by State rather than Federal authorities. </a:t>
            </a:r>
          </a:p>
          <a:p>
            <a:pPr marL="0" indent="0" algn="l">
              <a:buNone/>
            </a:pPr>
            <a:endParaRPr lang="en-US" sz="1100" b="1" dirty="0" smtClean="0"/>
          </a:p>
          <a:p>
            <a:pPr marL="0" indent="0" algn="l">
              <a:buNone/>
            </a:pPr>
            <a:r>
              <a:rPr lang="en-US" sz="1100" b="1" dirty="0" smtClean="0"/>
              <a:t>Eligible </a:t>
            </a:r>
            <a:r>
              <a:rPr lang="en-US" sz="1100" b="1" dirty="0"/>
              <a:t>Spouse</a:t>
            </a:r>
            <a:r>
              <a:rPr lang="en-US" sz="1100" dirty="0"/>
              <a:t>: As defined in 38 U.S.C. 4215(a), means the spouse of any of the following: </a:t>
            </a:r>
          </a:p>
          <a:p>
            <a:pPr marL="0" indent="0" algn="l">
              <a:buNone/>
            </a:pPr>
            <a:r>
              <a:rPr lang="en-US" sz="1100" dirty="0"/>
              <a:t>a. Any Veteran who died of a service-connected disability; </a:t>
            </a:r>
          </a:p>
          <a:p>
            <a:pPr marL="0" indent="0" algn="l">
              <a:buNone/>
            </a:pPr>
            <a:r>
              <a:rPr lang="en-US" sz="1100" dirty="0"/>
              <a:t>b. Any member of the Armed Forces serving on active duty who, at the time of application for the priority, is listed in one or more of the following categories and has been so listed for a total of more than 90 days: </a:t>
            </a:r>
          </a:p>
          <a:p>
            <a:pPr marL="0" indent="0" algn="l">
              <a:buNone/>
            </a:pPr>
            <a:r>
              <a:rPr lang="en-US" sz="1100" dirty="0"/>
              <a:t>i. Missing in action; </a:t>
            </a:r>
          </a:p>
          <a:p>
            <a:pPr marL="0" indent="0" algn="l">
              <a:buNone/>
            </a:pPr>
            <a:r>
              <a:rPr lang="en-US" sz="1100" dirty="0"/>
              <a:t>ii. Captured in the line of duty by a hostile force; or </a:t>
            </a:r>
          </a:p>
          <a:p>
            <a:pPr marL="0" indent="0" algn="l">
              <a:buNone/>
            </a:pPr>
            <a:r>
              <a:rPr lang="en-US" sz="1100" dirty="0"/>
              <a:t>iii. Forcibly detained or interned in the line of duty by a foreign government or power. </a:t>
            </a:r>
          </a:p>
          <a:p>
            <a:pPr marL="0" indent="0" algn="l">
              <a:buNone/>
            </a:pPr>
            <a:r>
              <a:rPr lang="en-US" sz="1100" dirty="0"/>
              <a:t>c. Any Veteran who has a total disability resulting from a service-connected, as evaluated by the Department of Veterans Affairs. </a:t>
            </a:r>
          </a:p>
          <a:p>
            <a:pPr marL="0" indent="0" algn="l">
              <a:buNone/>
            </a:pPr>
            <a:r>
              <a:rPr lang="en-US" sz="1100" dirty="0"/>
              <a:t> </a:t>
            </a:r>
          </a:p>
          <a:p>
            <a:pPr marL="0" indent="0" algn="l">
              <a:buNone/>
            </a:pPr>
            <a:r>
              <a:rPr lang="en-US" sz="1100" b="1" u="sng" dirty="0" smtClean="0"/>
              <a:t>PROCEDURE</a:t>
            </a:r>
            <a:r>
              <a:rPr lang="en-US" sz="1100" b="1" u="sng" dirty="0"/>
              <a:t>:</a:t>
            </a:r>
            <a:endParaRPr lang="en-US" sz="1100" dirty="0"/>
          </a:p>
          <a:p>
            <a:pPr marL="0" indent="0" algn="l">
              <a:buNone/>
            </a:pPr>
            <a:r>
              <a:rPr lang="en-US" sz="1100" b="1" dirty="0"/>
              <a:t> </a:t>
            </a:r>
            <a:r>
              <a:rPr lang="en-US" sz="1100" dirty="0" smtClean="0"/>
              <a:t>Individuals </a:t>
            </a:r>
            <a:r>
              <a:rPr lang="en-US" sz="1100" dirty="0"/>
              <a:t>eligible for priority of service will be notified by:</a:t>
            </a:r>
          </a:p>
          <a:p>
            <a:pPr marL="0" lvl="0" indent="0" algn="l">
              <a:buNone/>
            </a:pPr>
            <a:r>
              <a:rPr lang="en-US" sz="1100" dirty="0"/>
              <a:t>Priority of Service signs will be prominently displayed near the entrance of all One Stop Centers and in all resource rooms to encourage Veterans and eligible spouses to self-identify. </a:t>
            </a:r>
          </a:p>
          <a:p>
            <a:pPr marL="0" lvl="0" indent="0" algn="l">
              <a:buNone/>
            </a:pPr>
            <a:r>
              <a:rPr lang="en-US" sz="1100" dirty="0"/>
              <a:t>Veterans’ Priority Statement is posted at the home page of Delaware Joblink.  It can be found at </a:t>
            </a:r>
            <a:r>
              <a:rPr lang="en-US" sz="1100" u="sng" dirty="0">
                <a:hlinkClick r:id="rId2"/>
              </a:rPr>
              <a:t>https://joblink.delaware.gov</a:t>
            </a:r>
            <a:r>
              <a:rPr lang="en-US" sz="1100" dirty="0"/>
              <a:t>  </a:t>
            </a:r>
          </a:p>
          <a:p>
            <a:pPr marL="0" indent="0" algn="l">
              <a:buNone/>
            </a:pPr>
            <a:endParaRPr lang="en-US" sz="1100" dirty="0"/>
          </a:p>
        </p:txBody>
      </p:sp>
    </p:spTree>
    <p:extLst>
      <p:ext uri="{BB962C8B-B14F-4D97-AF65-F5344CB8AC3E}">
        <p14:creationId xmlns:p14="http://schemas.microsoft.com/office/powerpoint/2010/main" val="2985264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457200"/>
            <a:ext cx="7772400" cy="1470025"/>
          </a:xfrm>
        </p:spPr>
        <p:txBody>
          <a:bodyPr>
            <a:noAutofit/>
          </a:bodyPr>
          <a:lstStyle/>
          <a:p>
            <a:r>
              <a:rPr lang="en-US" sz="3200" dirty="0" smtClean="0"/>
              <a:t>Where do I start ?</a:t>
            </a:r>
            <a:br>
              <a:rPr lang="en-US" sz="3200" dirty="0" smtClean="0"/>
            </a:br>
            <a:r>
              <a:rPr lang="en-US" sz="3200" dirty="0" smtClean="0"/>
              <a:t>Delaware Department of Labor </a:t>
            </a:r>
            <a:br>
              <a:rPr lang="en-US" sz="3200" dirty="0" smtClean="0"/>
            </a:br>
            <a:r>
              <a:rPr lang="en-US" sz="3200" dirty="0" smtClean="0"/>
              <a:t>American Job Centers</a:t>
            </a:r>
            <a:endParaRPr lang="en-US" sz="3200" dirty="0"/>
          </a:p>
        </p:txBody>
      </p:sp>
      <p:sp>
        <p:nvSpPr>
          <p:cNvPr id="3" name="Subtitle 2"/>
          <p:cNvSpPr>
            <a:spLocks noGrp="1"/>
          </p:cNvSpPr>
          <p:nvPr>
            <p:ph type="subTitle" idx="1"/>
          </p:nvPr>
        </p:nvSpPr>
        <p:spPr>
          <a:xfrm>
            <a:off x="1371600" y="2438400"/>
            <a:ext cx="6400800" cy="3200400"/>
          </a:xfrm>
        </p:spPr>
        <p:txBody>
          <a:bodyPr>
            <a:normAutofit/>
          </a:bodyPr>
          <a:lstStyle/>
          <a:p>
            <a:r>
              <a:rPr lang="en-US" sz="1800" dirty="0" smtClean="0">
                <a:solidFill>
                  <a:schemeClr val="tx1"/>
                </a:solidFill>
              </a:rPr>
              <a:t>At all Delaware </a:t>
            </a:r>
            <a:r>
              <a:rPr lang="en-US" sz="1800" dirty="0" smtClean="0">
                <a:solidFill>
                  <a:schemeClr val="tx1"/>
                </a:solidFill>
              </a:rPr>
              <a:t>AJC’s </a:t>
            </a:r>
            <a:r>
              <a:rPr lang="en-US" sz="1800" dirty="0" smtClean="0">
                <a:solidFill>
                  <a:schemeClr val="tx1"/>
                </a:solidFill>
              </a:rPr>
              <a:t>veterans have access  to  employment services to include  but not  be limited to:</a:t>
            </a:r>
          </a:p>
          <a:p>
            <a:r>
              <a:rPr lang="en-US" sz="1800" b="1" dirty="0" smtClean="0">
                <a:solidFill>
                  <a:schemeClr val="tx1"/>
                </a:solidFill>
              </a:rPr>
              <a:t>Career Planning</a:t>
            </a:r>
          </a:p>
          <a:p>
            <a:r>
              <a:rPr lang="en-US" sz="1800" b="1" dirty="0" smtClean="0">
                <a:solidFill>
                  <a:schemeClr val="tx1"/>
                </a:solidFill>
              </a:rPr>
              <a:t>Vocational Training</a:t>
            </a:r>
          </a:p>
          <a:p>
            <a:r>
              <a:rPr lang="en-US" sz="1800" b="1" dirty="0" smtClean="0">
                <a:solidFill>
                  <a:schemeClr val="tx1"/>
                </a:solidFill>
              </a:rPr>
              <a:t>Job readiness </a:t>
            </a:r>
          </a:p>
          <a:p>
            <a:r>
              <a:rPr lang="en-US" sz="1800" b="1" dirty="0" smtClean="0">
                <a:solidFill>
                  <a:schemeClr val="tx1"/>
                </a:solidFill>
              </a:rPr>
              <a:t>Resume Writing</a:t>
            </a:r>
          </a:p>
          <a:p>
            <a:r>
              <a:rPr lang="en-US" sz="1800" b="1" dirty="0" smtClean="0">
                <a:solidFill>
                  <a:schemeClr val="tx1"/>
                </a:solidFill>
              </a:rPr>
              <a:t>Interview Preparation </a:t>
            </a:r>
          </a:p>
          <a:p>
            <a:r>
              <a:rPr lang="en-US" sz="1800" b="1" dirty="0" smtClean="0">
                <a:solidFill>
                  <a:schemeClr val="tx1"/>
                </a:solidFill>
              </a:rPr>
              <a:t>Job Search</a:t>
            </a:r>
          </a:p>
          <a:p>
            <a:r>
              <a:rPr lang="en-US" sz="1800" b="1" dirty="0" smtClean="0">
                <a:solidFill>
                  <a:schemeClr val="tx1"/>
                </a:solidFill>
              </a:rPr>
              <a:t>Job placement!</a:t>
            </a:r>
          </a:p>
          <a:p>
            <a:endParaRPr lang="en-US" dirty="0"/>
          </a:p>
        </p:txBody>
      </p:sp>
    </p:spTree>
    <p:extLst>
      <p:ext uri="{BB962C8B-B14F-4D97-AF65-F5344CB8AC3E}">
        <p14:creationId xmlns:p14="http://schemas.microsoft.com/office/powerpoint/2010/main" val="4031906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724400"/>
          </a:xfrm>
        </p:spPr>
        <p:txBody>
          <a:bodyPr>
            <a:normAutofit/>
          </a:bodyPr>
          <a:lstStyle/>
          <a:p>
            <a:pPr marL="0" lvl="0" indent="0" algn="ctr" eaLnBrk="0" fontAlgn="base" hangingPunct="0">
              <a:spcAft>
                <a:spcPct val="0"/>
              </a:spcAft>
              <a:buClr>
                <a:srgbClr val="0BD0D9"/>
              </a:buClr>
              <a:buNone/>
            </a:pPr>
            <a:r>
              <a:rPr lang="en-US" sz="2400" b="1" dirty="0" smtClean="0">
                <a:solidFill>
                  <a:prstClr val="black"/>
                </a:solidFill>
              </a:rPr>
              <a:t>No </a:t>
            </a:r>
            <a:r>
              <a:rPr lang="en-US" sz="2400" b="1" dirty="0">
                <a:solidFill>
                  <a:prstClr val="black"/>
                </a:solidFill>
              </a:rPr>
              <a:t>appointment is necessary! </a:t>
            </a:r>
            <a:endParaRPr lang="en-US" sz="2400" dirty="0">
              <a:solidFill>
                <a:prstClr val="black"/>
              </a:solidFill>
            </a:endParaRPr>
          </a:p>
          <a:p>
            <a:pPr marL="0" lvl="0" indent="0" algn="ctr" eaLnBrk="0" fontAlgn="base" hangingPunct="0">
              <a:lnSpc>
                <a:spcPct val="119000"/>
              </a:lnSpc>
              <a:spcBef>
                <a:spcPts val="0"/>
              </a:spcBef>
              <a:spcAft>
                <a:spcPts val="600"/>
              </a:spcAft>
              <a:buClr>
                <a:srgbClr val="0BD0D9"/>
              </a:buClr>
              <a:buNone/>
            </a:pPr>
            <a:r>
              <a:rPr lang="en-US" sz="1800" b="1" kern="1400" dirty="0">
                <a:solidFill>
                  <a:srgbClr val="0070C0"/>
                </a:solidFill>
                <a:latin typeface="Calibri"/>
              </a:rPr>
              <a:t>New Castle County</a:t>
            </a:r>
            <a:endParaRPr lang="en-US" sz="1800" kern="1400" dirty="0">
              <a:solidFill>
                <a:srgbClr val="000000"/>
              </a:solidFill>
              <a:latin typeface="Calibri"/>
            </a:endParaRPr>
          </a:p>
          <a:p>
            <a:pPr marL="0" lvl="0" indent="0" eaLnBrk="0" fontAlgn="base" hangingPunct="0">
              <a:lnSpc>
                <a:spcPct val="119000"/>
              </a:lnSpc>
              <a:spcBef>
                <a:spcPts val="0"/>
              </a:spcBef>
              <a:buClr>
                <a:srgbClr val="0BD0D9"/>
              </a:buClr>
              <a:buNone/>
            </a:pPr>
            <a:r>
              <a:rPr lang="en-US" sz="1800" b="1" kern="1400" dirty="0">
                <a:solidFill>
                  <a:srgbClr val="000000"/>
                </a:solidFill>
                <a:latin typeface="Calibri"/>
              </a:rPr>
              <a:t>Fox Valley                                                                                  Pencader Corporate Center</a:t>
            </a:r>
            <a:endParaRPr lang="en-US" sz="1800" kern="1400" dirty="0">
              <a:solidFill>
                <a:srgbClr val="000000"/>
              </a:solidFill>
              <a:latin typeface="Calibri"/>
            </a:endParaRPr>
          </a:p>
          <a:p>
            <a:pPr marL="0" lvl="0" indent="0" eaLnBrk="0" fontAlgn="base" hangingPunct="0">
              <a:lnSpc>
                <a:spcPct val="119000"/>
              </a:lnSpc>
              <a:spcBef>
                <a:spcPts val="0"/>
              </a:spcBef>
              <a:buClr>
                <a:srgbClr val="0BD0D9"/>
              </a:buClr>
              <a:buNone/>
            </a:pPr>
            <a:r>
              <a:rPr lang="en-US" sz="1800" b="1" kern="1400" dirty="0">
                <a:solidFill>
                  <a:srgbClr val="000000"/>
                </a:solidFill>
                <a:latin typeface="Calibri"/>
              </a:rPr>
              <a:t>4425 North Market Street                                                  225 Corporate Blvd. Suite 211</a:t>
            </a:r>
            <a:endParaRPr lang="en-US" sz="1800" kern="1400" dirty="0">
              <a:solidFill>
                <a:srgbClr val="000000"/>
              </a:solidFill>
              <a:latin typeface="Calibri"/>
            </a:endParaRPr>
          </a:p>
          <a:p>
            <a:pPr marL="0" lvl="0" indent="0" eaLnBrk="0" fontAlgn="base" hangingPunct="0">
              <a:lnSpc>
                <a:spcPct val="119000"/>
              </a:lnSpc>
              <a:spcBef>
                <a:spcPts val="0"/>
              </a:spcBef>
              <a:buClr>
                <a:srgbClr val="0BD0D9"/>
              </a:buClr>
              <a:buNone/>
            </a:pPr>
            <a:r>
              <a:rPr lang="en-US" sz="1800" b="1" kern="1400" dirty="0">
                <a:solidFill>
                  <a:srgbClr val="000000"/>
                </a:solidFill>
                <a:latin typeface="Calibri"/>
              </a:rPr>
              <a:t>Wilmington, DE 19802                                                                             Newark, DE 19702</a:t>
            </a:r>
            <a:endParaRPr lang="en-US" sz="1800" kern="1400" dirty="0">
              <a:solidFill>
                <a:srgbClr val="000000"/>
              </a:solidFill>
              <a:latin typeface="Calibri"/>
            </a:endParaRPr>
          </a:p>
          <a:p>
            <a:pPr marL="0" lvl="0" indent="0" eaLnBrk="0" fontAlgn="base" hangingPunct="0">
              <a:lnSpc>
                <a:spcPct val="119000"/>
              </a:lnSpc>
              <a:spcBef>
                <a:spcPts val="0"/>
              </a:spcBef>
              <a:buClr>
                <a:srgbClr val="0BD0D9"/>
              </a:buClr>
              <a:buNone/>
            </a:pPr>
            <a:r>
              <a:rPr lang="en-US" sz="1800" b="1" kern="1400" dirty="0">
                <a:solidFill>
                  <a:srgbClr val="000000"/>
                </a:solidFill>
                <a:latin typeface="Calibri"/>
              </a:rPr>
              <a:t>Phone: (302) 761-8085                                                                     Phone: (302) 368-6622</a:t>
            </a:r>
            <a:endParaRPr lang="en-US" sz="1800" kern="1400" dirty="0">
              <a:solidFill>
                <a:srgbClr val="000000"/>
              </a:solidFill>
              <a:latin typeface="Calibri"/>
            </a:endParaRPr>
          </a:p>
          <a:p>
            <a:pPr marL="0" lvl="0" indent="0" eaLnBrk="0" fontAlgn="base" hangingPunct="0">
              <a:lnSpc>
                <a:spcPct val="119000"/>
              </a:lnSpc>
              <a:spcBef>
                <a:spcPts val="0"/>
              </a:spcBef>
              <a:buClr>
                <a:srgbClr val="0BD0D9"/>
              </a:buClr>
              <a:buNone/>
            </a:pPr>
            <a:endParaRPr lang="en-US" sz="1800" kern="1400" dirty="0">
              <a:solidFill>
                <a:srgbClr val="000000"/>
              </a:solidFill>
              <a:latin typeface="Calibri"/>
            </a:endParaRPr>
          </a:p>
          <a:p>
            <a:pPr marL="0" lvl="0" indent="0" eaLnBrk="0" fontAlgn="base" hangingPunct="0">
              <a:lnSpc>
                <a:spcPct val="119000"/>
              </a:lnSpc>
              <a:spcBef>
                <a:spcPts val="0"/>
              </a:spcBef>
              <a:buClr>
                <a:srgbClr val="0BD0D9"/>
              </a:buClr>
              <a:buNone/>
            </a:pPr>
            <a:r>
              <a:rPr lang="en-US" sz="1800" b="1" kern="1400" dirty="0">
                <a:solidFill>
                  <a:srgbClr val="006699"/>
                </a:solidFill>
                <a:latin typeface="Calibri"/>
              </a:rPr>
              <a:t>       Kent County                                                                                       Sussex County </a:t>
            </a:r>
          </a:p>
          <a:p>
            <a:pPr marL="0" lvl="0" indent="0" eaLnBrk="0" fontAlgn="base" hangingPunct="0">
              <a:lnSpc>
                <a:spcPct val="119000"/>
              </a:lnSpc>
              <a:spcBef>
                <a:spcPts val="0"/>
              </a:spcBef>
              <a:buClr>
                <a:srgbClr val="0BD0D9"/>
              </a:buClr>
              <a:buNone/>
            </a:pPr>
            <a:r>
              <a:rPr lang="en-US" sz="1800" b="1" kern="1400" dirty="0">
                <a:solidFill>
                  <a:srgbClr val="000000"/>
                </a:solidFill>
                <a:latin typeface="Calibri"/>
              </a:rPr>
              <a:t>Blue Hen Corporate Center                                                 Georgetown Professional Park 655 South Bay Road, Suite 6A                                                 20093 Office Circle, Unit 207</a:t>
            </a:r>
            <a:r>
              <a:rPr lang="en-US" sz="1800" kern="1400" dirty="0">
                <a:solidFill>
                  <a:srgbClr val="000000"/>
                </a:solidFill>
                <a:latin typeface="Calibri"/>
              </a:rPr>
              <a:t> </a:t>
            </a:r>
            <a:r>
              <a:rPr lang="en-US" sz="1800" b="1" kern="1400" dirty="0">
                <a:solidFill>
                  <a:srgbClr val="000000"/>
                </a:solidFill>
                <a:latin typeface="Calibri"/>
              </a:rPr>
              <a:t>Dover, DE 19901                                                                               Georgetown, DE 19947</a:t>
            </a:r>
            <a:endParaRPr lang="en-US" sz="1800" kern="1400" dirty="0">
              <a:solidFill>
                <a:srgbClr val="000000"/>
              </a:solidFill>
              <a:latin typeface="Calibri"/>
            </a:endParaRPr>
          </a:p>
          <a:p>
            <a:pPr marL="0" lvl="0" indent="0" eaLnBrk="0" fontAlgn="base" hangingPunct="0">
              <a:lnSpc>
                <a:spcPct val="119000"/>
              </a:lnSpc>
              <a:spcBef>
                <a:spcPts val="0"/>
              </a:spcBef>
              <a:buClr>
                <a:srgbClr val="0BD0D9"/>
              </a:buClr>
              <a:buNone/>
            </a:pPr>
            <a:r>
              <a:rPr lang="en-US" sz="1800" b="1" kern="1400" dirty="0">
                <a:solidFill>
                  <a:srgbClr val="000000"/>
                </a:solidFill>
                <a:latin typeface="Calibri"/>
              </a:rPr>
              <a:t>Phone: (302) 739-5473                                                                     Phone: (302) 856-5230</a:t>
            </a:r>
            <a:endParaRPr lang="en-US" sz="1800" kern="1400" dirty="0">
              <a:solidFill>
                <a:srgbClr val="000000"/>
              </a:solidFill>
              <a:latin typeface="Calibri"/>
            </a:endParaRPr>
          </a:p>
          <a:p>
            <a:endParaRPr lang="en-US" dirty="0"/>
          </a:p>
        </p:txBody>
      </p:sp>
      <p:sp>
        <p:nvSpPr>
          <p:cNvPr id="4" name="Slide Number Placeholder 3"/>
          <p:cNvSpPr>
            <a:spLocks noGrp="1"/>
          </p:cNvSpPr>
          <p:nvPr>
            <p:ph type="sldNum" sz="quarter" idx="12"/>
          </p:nvPr>
        </p:nvSpPr>
        <p:spPr/>
        <p:txBody>
          <a:bodyPr/>
          <a:lstStyle/>
          <a:p>
            <a:fld id="{F4DB4211-EE0A-45FE-8571-FC4450A340E0}" type="slidenum">
              <a:rPr lang="en-US" smtClean="0"/>
              <a:pPr/>
              <a:t>6</a:t>
            </a:fld>
            <a:endParaRPr lang="en-US" dirty="0"/>
          </a:p>
        </p:txBody>
      </p:sp>
      <p:sp>
        <p:nvSpPr>
          <p:cNvPr id="2" name="Title 1"/>
          <p:cNvSpPr>
            <a:spLocks noGrp="1"/>
          </p:cNvSpPr>
          <p:nvPr>
            <p:ph type="title"/>
          </p:nvPr>
        </p:nvSpPr>
        <p:spPr>
          <a:xfrm>
            <a:off x="457200" y="704088"/>
            <a:ext cx="8229600" cy="819912"/>
          </a:xfrm>
        </p:spPr>
        <p:txBody>
          <a:bodyPr anchor="t">
            <a:normAutofit fontScale="90000"/>
          </a:bodyPr>
          <a:lstStyle/>
          <a:p>
            <a:pPr lvl="0" algn="ctr" eaLnBrk="0" fontAlgn="base" hangingPunct="0">
              <a:spcBef>
                <a:spcPct val="20000"/>
              </a:spcBef>
              <a:spcAft>
                <a:spcPct val="0"/>
              </a:spcAft>
            </a:pPr>
            <a:r>
              <a:rPr lang="en-US" sz="3100" b="1" dirty="0">
                <a:solidFill>
                  <a:prstClr val="black"/>
                </a:solidFill>
                <a:latin typeface="Constantia"/>
                <a:ea typeface="+mn-ea"/>
                <a:cs typeface="+mn-cs"/>
              </a:rPr>
              <a:t>DET staff are available 8-4:30 Monday-Friday</a:t>
            </a:r>
            <a:r>
              <a:rPr lang="en-US" sz="2000" b="1" dirty="0">
                <a:solidFill>
                  <a:prstClr val="black"/>
                </a:solidFill>
                <a:latin typeface="Constantia"/>
                <a:ea typeface="+mn-ea"/>
                <a:cs typeface="+mn-cs"/>
              </a:rPr>
              <a:t/>
            </a:r>
            <a:br>
              <a:rPr lang="en-US" sz="2000" b="1" dirty="0">
                <a:solidFill>
                  <a:prstClr val="black"/>
                </a:solidFill>
                <a:latin typeface="Constantia"/>
                <a:ea typeface="+mn-ea"/>
                <a:cs typeface="+mn-cs"/>
              </a:rPr>
            </a:br>
            <a:endParaRPr lang="en-US" b="1" dirty="0" smtClean="0">
              <a:solidFill>
                <a:schemeClr val="accent2">
                  <a:lumMod val="75000"/>
                </a:schemeClr>
              </a:solidFill>
            </a:endParaRPr>
          </a:p>
        </p:txBody>
      </p:sp>
    </p:spTree>
    <p:extLst>
      <p:ext uri="{BB962C8B-B14F-4D97-AF65-F5344CB8AC3E}">
        <p14:creationId xmlns:p14="http://schemas.microsoft.com/office/powerpoint/2010/main" val="21316455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Wingdings" panose="05000000000000000000" pitchFamily="2" charset="2"/>
              <a:buChar char="ü"/>
            </a:pPr>
            <a:r>
              <a:rPr lang="en-US" dirty="0" smtClean="0"/>
              <a:t>Go to the AJC that is convenient to you-We Will meet you there! </a:t>
            </a:r>
          </a:p>
          <a:p>
            <a:pPr>
              <a:buFont typeface="Wingdings" panose="05000000000000000000" pitchFamily="2" charset="2"/>
              <a:buChar char="ü"/>
            </a:pPr>
            <a:r>
              <a:rPr lang="en-US" dirty="0" smtClean="0"/>
              <a:t>Register in Delaware Job Link </a:t>
            </a:r>
          </a:p>
          <a:p>
            <a:pPr>
              <a:buFont typeface="Wingdings" panose="05000000000000000000" pitchFamily="2" charset="2"/>
              <a:buChar char="ü"/>
            </a:pPr>
            <a:r>
              <a:rPr lang="en-US" dirty="0" smtClean="0"/>
              <a:t>View  the Labor Exchange Orientation Video</a:t>
            </a:r>
          </a:p>
          <a:p>
            <a:pPr>
              <a:buFont typeface="Wingdings" panose="05000000000000000000" pitchFamily="2" charset="2"/>
              <a:buChar char="ü"/>
            </a:pPr>
            <a:r>
              <a:rPr lang="en-US" dirty="0" smtClean="0"/>
              <a:t>Request to see a DVOP –There is one at every AJC </a:t>
            </a:r>
          </a:p>
          <a:p>
            <a:pPr marL="0" indent="0">
              <a:buNone/>
            </a:pPr>
            <a:endParaRPr lang="en-US" dirty="0" smtClean="0"/>
          </a:p>
          <a:p>
            <a:endParaRPr lang="en-US" dirty="0"/>
          </a:p>
        </p:txBody>
      </p:sp>
      <p:sp>
        <p:nvSpPr>
          <p:cNvPr id="2" name="Title 1"/>
          <p:cNvSpPr>
            <a:spLocks noGrp="1"/>
          </p:cNvSpPr>
          <p:nvPr>
            <p:ph type="title"/>
          </p:nvPr>
        </p:nvSpPr>
        <p:spPr/>
        <p:txBody>
          <a:bodyPr>
            <a:normAutofit/>
          </a:bodyPr>
          <a:lstStyle/>
          <a:p>
            <a:r>
              <a:rPr lang="en-US" dirty="0" smtClean="0"/>
              <a:t>Steps to Success </a:t>
            </a:r>
            <a:endParaRPr lang="en-US" dirty="0"/>
          </a:p>
        </p:txBody>
      </p:sp>
    </p:spTree>
    <p:extLst>
      <p:ext uri="{BB962C8B-B14F-4D97-AF65-F5344CB8AC3E}">
        <p14:creationId xmlns:p14="http://schemas.microsoft.com/office/powerpoint/2010/main" val="15281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Wingdings" panose="05000000000000000000" pitchFamily="2" charset="2"/>
              <a:buChar char="ü"/>
            </a:pPr>
            <a:r>
              <a:rPr lang="en-US" dirty="0" smtClean="0"/>
              <a:t>Hire a VET!!!!</a:t>
            </a:r>
          </a:p>
          <a:p>
            <a:pPr>
              <a:buFont typeface="Wingdings" panose="05000000000000000000" pitchFamily="2" charset="2"/>
              <a:buChar char="ü"/>
            </a:pPr>
            <a:r>
              <a:rPr lang="en-US" dirty="0" smtClean="0"/>
              <a:t>Register your job order with Delaware Job Link </a:t>
            </a:r>
          </a:p>
          <a:p>
            <a:pPr>
              <a:buFont typeface="Wingdings" panose="05000000000000000000" pitchFamily="2" charset="2"/>
              <a:buChar char="ü"/>
            </a:pPr>
            <a:r>
              <a:rPr lang="en-US" dirty="0" smtClean="0"/>
              <a:t>Request Veteran’s preference </a:t>
            </a:r>
          </a:p>
          <a:p>
            <a:pPr>
              <a:buFont typeface="Wingdings" panose="05000000000000000000" pitchFamily="2" charset="2"/>
              <a:buChar char="ü"/>
            </a:pPr>
            <a:r>
              <a:rPr lang="en-US" dirty="0" smtClean="0"/>
              <a:t>48 Hour Employment </a:t>
            </a:r>
            <a:r>
              <a:rPr lang="en-US" dirty="0" smtClean="0"/>
              <a:t>posting hold </a:t>
            </a:r>
            <a:r>
              <a:rPr lang="en-US" dirty="0" smtClean="0"/>
              <a:t>for Veterans</a:t>
            </a:r>
          </a:p>
          <a:p>
            <a:pPr>
              <a:buFont typeface="Wingdings" panose="05000000000000000000" pitchFamily="2" charset="2"/>
              <a:buChar char="ü"/>
            </a:pPr>
            <a:r>
              <a:rPr lang="en-US" dirty="0" smtClean="0"/>
              <a:t>DOL LVER’s are here to assist and will contact you !  </a:t>
            </a:r>
          </a:p>
          <a:p>
            <a:pPr marL="0" indent="0">
              <a:buNone/>
            </a:pPr>
            <a:r>
              <a:rPr lang="en-US" dirty="0" smtClean="0"/>
              <a:t> </a:t>
            </a:r>
            <a:endParaRPr lang="en-US" dirty="0"/>
          </a:p>
        </p:txBody>
      </p:sp>
      <p:sp>
        <p:nvSpPr>
          <p:cNvPr id="2" name="Title 1"/>
          <p:cNvSpPr>
            <a:spLocks noGrp="1"/>
          </p:cNvSpPr>
          <p:nvPr>
            <p:ph type="title"/>
          </p:nvPr>
        </p:nvSpPr>
        <p:spPr/>
        <p:txBody>
          <a:bodyPr/>
          <a:lstStyle/>
          <a:p>
            <a:r>
              <a:rPr lang="en-US" dirty="0" smtClean="0"/>
              <a:t>Our Employers</a:t>
            </a:r>
            <a:endParaRPr lang="en-US" dirty="0"/>
          </a:p>
        </p:txBody>
      </p:sp>
    </p:spTree>
    <p:extLst>
      <p:ext uri="{BB962C8B-B14F-4D97-AF65-F5344CB8AC3E}">
        <p14:creationId xmlns:p14="http://schemas.microsoft.com/office/powerpoint/2010/main" val="38098968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dirty="0"/>
              <a:t>Navy MSSN </a:t>
            </a:r>
            <a:r>
              <a:rPr lang="en-US" dirty="0" smtClean="0"/>
              <a:t>X, </a:t>
            </a:r>
            <a:r>
              <a:rPr lang="en-US" dirty="0"/>
              <a:t>separated from the Navy in 1994 after serving a tour in Iraq. Unfortunately, Mr</a:t>
            </a:r>
            <a:r>
              <a:rPr lang="en-US" dirty="0" smtClean="0"/>
              <a:t>. X  </a:t>
            </a:r>
            <a:r>
              <a:rPr lang="en-US" dirty="0"/>
              <a:t>had become a three time offender. Prior to his last incarceration he did receive his flagger certification, so after being released from prison in December of </a:t>
            </a:r>
            <a:r>
              <a:rPr lang="en-US" dirty="0" smtClean="0"/>
              <a:t>2014,he </a:t>
            </a:r>
            <a:r>
              <a:rPr lang="en-US" dirty="0"/>
              <a:t>came into the Department of Labor to a apply for a flagger position with Right Way.  Although he did not hear anything from Right Way, he did not get discouraged. He continued to submit his application for flagger through other companies. </a:t>
            </a:r>
            <a:r>
              <a:rPr lang="en-US" dirty="0" smtClean="0"/>
              <a:t>He </a:t>
            </a:r>
            <a:r>
              <a:rPr lang="en-US" dirty="0"/>
              <a:t>began working for Access Labor in May of 2015. He then went to work for Flagger Force for a short period of time. After submitting a second application with Right Way in June 2015, he was then interviewed and ultimately hired as of July 30, 2015. Mr. </a:t>
            </a:r>
            <a:r>
              <a:rPr lang="en-US" dirty="0" smtClean="0"/>
              <a:t>X </a:t>
            </a:r>
            <a:r>
              <a:rPr lang="en-US" dirty="0"/>
              <a:t>continues to work with Right Way in addition to working part time with </a:t>
            </a:r>
            <a:r>
              <a:rPr lang="en-US" dirty="0" smtClean="0"/>
              <a:t>another company  </a:t>
            </a:r>
            <a:r>
              <a:rPr lang="en-US" dirty="0"/>
              <a:t>as a dishwasher.   </a:t>
            </a:r>
          </a:p>
          <a:p>
            <a:pPr marL="0" indent="0">
              <a:buNone/>
            </a:pPr>
            <a:r>
              <a:rPr lang="en-US" sz="2900" dirty="0"/>
              <a:t> </a:t>
            </a:r>
            <a:r>
              <a:rPr lang="en-US" sz="2900" b="1" i="1" dirty="0" smtClean="0"/>
              <a:t>DOL Veteran Program remains available to assist him with his employment needs!</a:t>
            </a:r>
            <a:endParaRPr lang="en-US" sz="2900" b="1" i="1" dirty="0"/>
          </a:p>
          <a:p>
            <a:endParaRPr lang="en-US" sz="2900" dirty="0"/>
          </a:p>
        </p:txBody>
      </p:sp>
      <p:sp>
        <p:nvSpPr>
          <p:cNvPr id="2" name="Title 1"/>
          <p:cNvSpPr>
            <a:spLocks noGrp="1"/>
          </p:cNvSpPr>
          <p:nvPr>
            <p:ph type="title"/>
          </p:nvPr>
        </p:nvSpPr>
        <p:spPr/>
        <p:txBody>
          <a:bodyPr/>
          <a:lstStyle/>
          <a:p>
            <a:r>
              <a:rPr lang="en-US" dirty="0" smtClean="0"/>
              <a:t>Delaware Success </a:t>
            </a:r>
            <a:endParaRPr lang="en-US" dirty="0"/>
          </a:p>
        </p:txBody>
      </p:sp>
    </p:spTree>
    <p:extLst>
      <p:ext uri="{BB962C8B-B14F-4D97-AF65-F5344CB8AC3E}">
        <p14:creationId xmlns:p14="http://schemas.microsoft.com/office/powerpoint/2010/main" val="38865819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148</TotalTime>
  <Words>1419</Words>
  <Application>Microsoft Office PowerPoint</Application>
  <PresentationFormat>On-screen Show (4:3)</PresentationFormat>
  <Paragraphs>124</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Waveform</vt:lpstr>
      <vt:lpstr>                Delaware Jobs for Veteran State  Grant       Sherese Brewington-Carr, M.H.S.        </vt:lpstr>
      <vt:lpstr>  Jobs for Veterans State Grant Core  Services  </vt:lpstr>
      <vt:lpstr>Veterans Helping Veterans  </vt:lpstr>
      <vt:lpstr>Vets First  Priority of Service </vt:lpstr>
      <vt:lpstr>Where do I start ? Delaware Department of Labor  American Job Centers</vt:lpstr>
      <vt:lpstr>DET staff are available 8-4:30 Monday-Friday </vt:lpstr>
      <vt:lpstr>Steps to Success </vt:lpstr>
      <vt:lpstr>Our Employers</vt:lpstr>
      <vt:lpstr>Delaware Success </vt:lpstr>
      <vt:lpstr>Delaware Success </vt:lpstr>
      <vt:lpstr>       Questions and Answers </vt:lpstr>
      <vt:lpstr>PowerPoint Presentation</vt:lpstr>
    </vt:vector>
  </TitlesOfParts>
  <Company>Delaware Department of Labor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Delaware Jobs for Veteran State  Grant                           Sherese Brewington-Carr, M.H.S.                                                  Jim Tribbitt</dc:title>
  <dc:creator>Brewington-Carr, Sherese (DOL)</dc:creator>
  <cp:lastModifiedBy>Brewington-Carr, Sherese (DOL)</cp:lastModifiedBy>
  <cp:revision>14</cp:revision>
  <dcterms:created xsi:type="dcterms:W3CDTF">2016-04-05T14:07:27Z</dcterms:created>
  <dcterms:modified xsi:type="dcterms:W3CDTF">2016-04-05T17:59:38Z</dcterms:modified>
</cp:coreProperties>
</file>