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71" r:id="rId3"/>
    <p:sldId id="284" r:id="rId4"/>
    <p:sldId id="280" r:id="rId5"/>
    <p:sldId id="262" r:id="rId6"/>
    <p:sldId id="295" r:id="rId7"/>
    <p:sldId id="296" r:id="rId8"/>
    <p:sldId id="297" r:id="rId9"/>
    <p:sldId id="263" r:id="rId10"/>
    <p:sldId id="260" r:id="rId11"/>
    <p:sldId id="278" r:id="rId12"/>
    <p:sldId id="298" r:id="rId13"/>
    <p:sldId id="299" r:id="rId14"/>
    <p:sldId id="300" r:id="rId15"/>
    <p:sldId id="301" r:id="rId16"/>
    <p:sldId id="306" r:id="rId17"/>
    <p:sldId id="279" r:id="rId18"/>
    <p:sldId id="269" r:id="rId19"/>
    <p:sldId id="304" r:id="rId20"/>
    <p:sldId id="266" r:id="rId21"/>
    <p:sldId id="268" r:id="rId22"/>
    <p:sldId id="267" r:id="rId23"/>
    <p:sldId id="282" r:id="rId24"/>
    <p:sldId id="307" r:id="rId25"/>
    <p:sldId id="270" r:id="rId26"/>
    <p:sldId id="305" r:id="rId27"/>
    <p:sldId id="302" r:id="rId28"/>
    <p:sldId id="303" r:id="rId29"/>
    <p:sldId id="274" r:id="rId30"/>
    <p:sldId id="275" r:id="rId31"/>
    <p:sldId id="283" r:id="rId32"/>
    <p:sldId id="281" r:id="rId33"/>
    <p:sldId id="276" r:id="rId34"/>
    <p:sldId id="2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04F8A0-79D6-0211-C00A-FD761C55BE11}" name="Taylor Wright" initials="TW" userId="S::twright@abccreative.com::b83947db-2009-4190-b825-7249be9bdc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3"/>
    <a:srgbClr val="D6EDE5"/>
    <a:srgbClr val="B1E2EB"/>
    <a:srgbClr val="FFDF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5748" autoAdjust="0"/>
  </p:normalViewPr>
  <p:slideViewPr>
    <p:cSldViewPr snapToGrid="0" snapToObjects="1">
      <p:cViewPr varScale="1">
        <p:scale>
          <a:sx n="62" d="100"/>
          <a:sy n="62" d="100"/>
        </p:scale>
        <p:origin x="1072" y="5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nihan, Christopher R (DOL)" userId="c79791db-e4fd-47af-b3c1-93c778c1f1b6" providerId="ADAL" clId="{029FA61F-F2C5-400C-9FED-A7E70238F92F}"/>
    <pc:docChg chg="modSld">
      <pc:chgData name="Counihan, Christopher R (DOL)" userId="c79791db-e4fd-47af-b3c1-93c778c1f1b6" providerId="ADAL" clId="{029FA61F-F2C5-400C-9FED-A7E70238F92F}" dt="2024-10-21T13:23:27.080" v="3" actId="20577"/>
      <pc:docMkLst>
        <pc:docMk/>
      </pc:docMkLst>
      <pc:sldChg chg="modSp mod">
        <pc:chgData name="Counihan, Christopher R (DOL)" userId="c79791db-e4fd-47af-b3c1-93c778c1f1b6" providerId="ADAL" clId="{029FA61F-F2C5-400C-9FED-A7E70238F92F}" dt="2024-10-21T13:23:27.080" v="3" actId="20577"/>
        <pc:sldMkLst>
          <pc:docMk/>
          <pc:sldMk cId="2188552111" sldId="276"/>
        </pc:sldMkLst>
        <pc:spChg chg="mod">
          <ac:chgData name="Counihan, Christopher R (DOL)" userId="c79791db-e4fd-47af-b3c1-93c778c1f1b6" providerId="ADAL" clId="{029FA61F-F2C5-400C-9FED-A7E70238F92F}" dt="2024-10-21T13:23:27.080" v="3" actId="20577"/>
          <ac:spMkLst>
            <pc:docMk/>
            <pc:sldMk cId="2188552111" sldId="276"/>
            <ac:spMk id="4" creationId="{99FDAB55-40FB-DBE4-4CC9-2F02A5D1A2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3CD60-C63A-AE45-B401-0910EB8ACA2E}"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FB053-65E6-974C-8D62-7807D0B43393}" type="slidenum">
              <a:rPr lang="en-US" smtClean="0"/>
              <a:t>‹#›</a:t>
            </a:fld>
            <a:endParaRPr lang="en-US"/>
          </a:p>
        </p:txBody>
      </p:sp>
    </p:spTree>
    <p:extLst>
      <p:ext uri="{BB962C8B-B14F-4D97-AF65-F5344CB8AC3E}">
        <p14:creationId xmlns:p14="http://schemas.microsoft.com/office/powerpoint/2010/main" val="73309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a:t>
            </a:fld>
            <a:endParaRPr lang="en-US"/>
          </a:p>
        </p:txBody>
      </p:sp>
    </p:spTree>
    <p:extLst>
      <p:ext uri="{BB962C8B-B14F-4D97-AF65-F5344CB8AC3E}">
        <p14:creationId xmlns:p14="http://schemas.microsoft.com/office/powerpoint/2010/main" val="3629818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 Paid Leave runs “concurrently” with FMLA, meaning that our leave period overlaps with their leave period. For instance, if the employee uses six weeks of PFML medical leave, they could take an additional six weeks of unpaid FMLA leave, if they wished.</a:t>
            </a:r>
          </a:p>
          <a:p>
            <a:r>
              <a:rPr lang="en-US" dirty="0"/>
              <a:t>“Application period” has four different definitions under FMLA rules. Under both programs, employers are required to choose which definition they would like to follow. We recommend that if you currently have FMLA, you stick with the same definition for PFML that you use for FMLA. If you do not have FMLA, we recommend that you choose the calendar year to make it easier for yourself and your employees.</a:t>
            </a:r>
          </a:p>
        </p:txBody>
      </p:sp>
      <p:sp>
        <p:nvSpPr>
          <p:cNvPr id="4" name="Slide Number Placeholder 3"/>
          <p:cNvSpPr>
            <a:spLocks noGrp="1"/>
          </p:cNvSpPr>
          <p:nvPr>
            <p:ph type="sldNum" sz="quarter" idx="5"/>
          </p:nvPr>
        </p:nvSpPr>
        <p:spPr/>
        <p:txBody>
          <a:bodyPr/>
          <a:lstStyle/>
          <a:p>
            <a:fld id="{DB3FB053-65E6-974C-8D62-7807D0B43393}" type="slidenum">
              <a:rPr lang="en-US" smtClean="0"/>
              <a:t>10</a:t>
            </a:fld>
            <a:endParaRPr lang="en-US"/>
          </a:p>
        </p:txBody>
      </p:sp>
    </p:spTree>
    <p:extLst>
      <p:ext uri="{BB962C8B-B14F-4D97-AF65-F5344CB8AC3E}">
        <p14:creationId xmlns:p14="http://schemas.microsoft.com/office/powerpoint/2010/main" val="39309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11</a:t>
            </a:fld>
            <a:endParaRPr lang="en-US"/>
          </a:p>
        </p:txBody>
      </p:sp>
    </p:spTree>
    <p:extLst>
      <p:ext uri="{BB962C8B-B14F-4D97-AF65-F5344CB8AC3E}">
        <p14:creationId xmlns:p14="http://schemas.microsoft.com/office/powerpoint/2010/main" val="203536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12</a:t>
            </a:fld>
            <a:endParaRPr lang="en-US"/>
          </a:p>
        </p:txBody>
      </p:sp>
    </p:spTree>
    <p:extLst>
      <p:ext uri="{BB962C8B-B14F-4D97-AF65-F5344CB8AC3E}">
        <p14:creationId xmlns:p14="http://schemas.microsoft.com/office/powerpoint/2010/main" val="560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13</a:t>
            </a:fld>
            <a:endParaRPr lang="en-US"/>
          </a:p>
        </p:txBody>
      </p:sp>
    </p:spTree>
    <p:extLst>
      <p:ext uri="{BB962C8B-B14F-4D97-AF65-F5344CB8AC3E}">
        <p14:creationId xmlns:p14="http://schemas.microsoft.com/office/powerpoint/2010/main" val="295627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14</a:t>
            </a:fld>
            <a:endParaRPr lang="en-US"/>
          </a:p>
        </p:txBody>
      </p:sp>
    </p:spTree>
    <p:extLst>
      <p:ext uri="{BB962C8B-B14F-4D97-AF65-F5344CB8AC3E}">
        <p14:creationId xmlns:p14="http://schemas.microsoft.com/office/powerpoint/2010/main" val="169632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leave for each type of coverage (including family caregiver and QE) is taken separately according to its own schedule of benefits (each one gets a separate six weeks every 24 months). That is different from them being referred to as a combined “line of coverage”, which is based on how the coverage is provided. Each line of coverage can be provided by a different means. </a:t>
            </a:r>
          </a:p>
          <a:p>
            <a:r>
              <a:rPr lang="en-US" dirty="0"/>
              <a:t>For instance, you can provide medical leave through an insurance company, self-insure for parental leave, and provide family caregiver/QE coverage through the public plan. “QE” was not given a separate rate through the Act, so we combined it with family caregiver so that it would always be properly funded.</a:t>
            </a:r>
          </a:p>
        </p:txBody>
      </p:sp>
      <p:sp>
        <p:nvSpPr>
          <p:cNvPr id="4" name="Slide Number Placeholder 3"/>
          <p:cNvSpPr>
            <a:spLocks noGrp="1"/>
          </p:cNvSpPr>
          <p:nvPr>
            <p:ph type="sldNum" sz="quarter" idx="5"/>
          </p:nvPr>
        </p:nvSpPr>
        <p:spPr/>
        <p:txBody>
          <a:bodyPr/>
          <a:lstStyle/>
          <a:p>
            <a:fld id="{DB3FB053-65E6-974C-8D62-7807D0B43393}" type="slidenum">
              <a:rPr lang="en-US" smtClean="0"/>
              <a:t>15</a:t>
            </a:fld>
            <a:endParaRPr lang="en-US"/>
          </a:p>
        </p:txBody>
      </p:sp>
    </p:spTree>
    <p:extLst>
      <p:ext uri="{BB962C8B-B14F-4D97-AF65-F5344CB8AC3E}">
        <p14:creationId xmlns:p14="http://schemas.microsoft.com/office/powerpoint/2010/main" val="48390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 LaborFirst will track the number of days that are still available for employees to take their leave on any of these time frames. Reduced or intermittent medical and family caregiver leave must be medically necessary. Parental leave may only be taken on a reduced or intermittent schedule if permitted by the employer.</a:t>
            </a:r>
          </a:p>
        </p:txBody>
      </p:sp>
      <p:sp>
        <p:nvSpPr>
          <p:cNvPr id="4" name="Slide Number Placeholder 3"/>
          <p:cNvSpPr>
            <a:spLocks noGrp="1"/>
          </p:cNvSpPr>
          <p:nvPr>
            <p:ph type="sldNum" sz="quarter" idx="5"/>
          </p:nvPr>
        </p:nvSpPr>
        <p:spPr/>
        <p:txBody>
          <a:bodyPr/>
          <a:lstStyle/>
          <a:p>
            <a:fld id="{DB3FB053-65E6-974C-8D62-7807D0B43393}" type="slidenum">
              <a:rPr lang="en-US" smtClean="0"/>
              <a:t>16</a:t>
            </a:fld>
            <a:endParaRPr lang="en-US"/>
          </a:p>
        </p:txBody>
      </p:sp>
    </p:spTree>
    <p:extLst>
      <p:ext uri="{BB962C8B-B14F-4D97-AF65-F5344CB8AC3E}">
        <p14:creationId xmlns:p14="http://schemas.microsoft.com/office/powerpoint/2010/main" val="213648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17</a:t>
            </a:fld>
            <a:endParaRPr lang="en-US"/>
          </a:p>
        </p:txBody>
      </p:sp>
    </p:spTree>
    <p:extLst>
      <p:ext uri="{BB962C8B-B14F-4D97-AF65-F5344CB8AC3E}">
        <p14:creationId xmlns:p14="http://schemas.microsoft.com/office/powerpoint/2010/main" val="2397594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wage base for PFML is FICA, the same wage base that is used to calculate Social Security taxes. This means that the wage base includes compensation types such as tips, bonuses, and commissions. It also means that there is a cap on earnings above a set amount (in 2024, the cap is set at $168,400). However, it is important to note that the State of Delaware can only require that contributions be paid on wages that are earned in the territory of our state; we are not able to mandate contributions on extra-territorial wages.</a:t>
            </a:r>
          </a:p>
        </p:txBody>
      </p:sp>
      <p:sp>
        <p:nvSpPr>
          <p:cNvPr id="4" name="Slide Number Placeholder 3"/>
          <p:cNvSpPr>
            <a:spLocks noGrp="1"/>
          </p:cNvSpPr>
          <p:nvPr>
            <p:ph type="sldNum" sz="quarter" idx="5"/>
          </p:nvPr>
        </p:nvSpPr>
        <p:spPr/>
        <p:txBody>
          <a:bodyPr/>
          <a:lstStyle/>
          <a:p>
            <a:fld id="{DB3FB053-65E6-974C-8D62-7807D0B43393}" type="slidenum">
              <a:rPr lang="en-US" smtClean="0"/>
              <a:t>18</a:t>
            </a:fld>
            <a:endParaRPr lang="en-US"/>
          </a:p>
        </p:txBody>
      </p:sp>
    </p:spTree>
    <p:extLst>
      <p:ext uri="{BB962C8B-B14F-4D97-AF65-F5344CB8AC3E}">
        <p14:creationId xmlns:p14="http://schemas.microsoft.com/office/powerpoint/2010/main" val="68262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10 or more employees and are planning to stay in the public plan, then you do not have to register with Delaware LaborFirst until just before you make your first quarterly hours and wage report and contribution submission on April 30, 2025. </a:t>
            </a:r>
          </a:p>
          <a:p>
            <a:r>
              <a:rPr lang="en-US" dirty="0"/>
              <a:t>We do encourage you to join the plan ASAP as we are expecting many people to wait to register on April 30 and want you to avoid experiencing a “system overload” of our computer system on that day.</a:t>
            </a:r>
          </a:p>
        </p:txBody>
      </p:sp>
      <p:sp>
        <p:nvSpPr>
          <p:cNvPr id="4" name="Slide Number Placeholder 3"/>
          <p:cNvSpPr>
            <a:spLocks noGrp="1"/>
          </p:cNvSpPr>
          <p:nvPr>
            <p:ph type="sldNum" sz="quarter" idx="5"/>
          </p:nvPr>
        </p:nvSpPr>
        <p:spPr/>
        <p:txBody>
          <a:bodyPr/>
          <a:lstStyle/>
          <a:p>
            <a:fld id="{DB3FB053-65E6-974C-8D62-7807D0B43393}" type="slidenum">
              <a:rPr lang="en-US" smtClean="0"/>
              <a:t>19</a:t>
            </a:fld>
            <a:endParaRPr lang="en-US"/>
          </a:p>
        </p:txBody>
      </p:sp>
    </p:spTree>
    <p:extLst>
      <p:ext uri="{BB962C8B-B14F-4D97-AF65-F5344CB8AC3E}">
        <p14:creationId xmlns:p14="http://schemas.microsoft.com/office/powerpoint/2010/main" val="25973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a:t>
            </a:fld>
            <a:endParaRPr lang="en-US"/>
          </a:p>
        </p:txBody>
      </p:sp>
    </p:spTree>
    <p:extLst>
      <p:ext uri="{BB962C8B-B14F-4D97-AF65-F5344CB8AC3E}">
        <p14:creationId xmlns:p14="http://schemas.microsoft.com/office/powerpoint/2010/main" val="299564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20</a:t>
            </a:fld>
            <a:endParaRPr lang="en-US"/>
          </a:p>
        </p:txBody>
      </p:sp>
    </p:spTree>
    <p:extLst>
      <p:ext uri="{BB962C8B-B14F-4D97-AF65-F5344CB8AC3E}">
        <p14:creationId xmlns:p14="http://schemas.microsoft.com/office/powerpoint/2010/main" val="73060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employee gets paid by a W-2, they are included in the employee count. This includes owners, family members, h2a employees, nonprofits, religious/faith-based organizations.</a:t>
            </a:r>
          </a:p>
        </p:txBody>
      </p:sp>
      <p:sp>
        <p:nvSpPr>
          <p:cNvPr id="4" name="Slide Number Placeholder 3"/>
          <p:cNvSpPr>
            <a:spLocks noGrp="1"/>
          </p:cNvSpPr>
          <p:nvPr>
            <p:ph type="sldNum" sz="quarter" idx="5"/>
          </p:nvPr>
        </p:nvSpPr>
        <p:spPr/>
        <p:txBody>
          <a:bodyPr/>
          <a:lstStyle/>
          <a:p>
            <a:fld id="{DB3FB053-65E6-974C-8D62-7807D0B43393}" type="slidenum">
              <a:rPr lang="en-US" smtClean="0"/>
              <a:t>21</a:t>
            </a:fld>
            <a:endParaRPr lang="en-US"/>
          </a:p>
        </p:txBody>
      </p:sp>
    </p:spTree>
    <p:extLst>
      <p:ext uri="{BB962C8B-B14F-4D97-AF65-F5344CB8AC3E}">
        <p14:creationId xmlns:p14="http://schemas.microsoft.com/office/powerpoint/2010/main" val="3650719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10 or more ACTIVE employees who work primarily (at least 60% of their time) in the State of Delaware and they are not on waivers.</a:t>
            </a:r>
          </a:p>
          <a:p>
            <a:r>
              <a:rPr lang="en-US" dirty="0"/>
              <a:t>You may provide additional coverage than what’s required. </a:t>
            </a:r>
          </a:p>
        </p:txBody>
      </p:sp>
      <p:sp>
        <p:nvSpPr>
          <p:cNvPr id="4" name="Slide Number Placeholder 3"/>
          <p:cNvSpPr>
            <a:spLocks noGrp="1"/>
          </p:cNvSpPr>
          <p:nvPr>
            <p:ph type="sldNum" sz="quarter" idx="5"/>
          </p:nvPr>
        </p:nvSpPr>
        <p:spPr/>
        <p:txBody>
          <a:bodyPr/>
          <a:lstStyle/>
          <a:p>
            <a:fld id="{DB3FB053-65E6-974C-8D62-7807D0B43393}" type="slidenum">
              <a:rPr lang="en-US" smtClean="0"/>
              <a:t>22</a:t>
            </a:fld>
            <a:endParaRPr lang="en-US"/>
          </a:p>
        </p:txBody>
      </p:sp>
    </p:spTree>
    <p:extLst>
      <p:ext uri="{BB962C8B-B14F-4D97-AF65-F5344CB8AC3E}">
        <p14:creationId xmlns:p14="http://schemas.microsoft.com/office/powerpoint/2010/main" val="1356097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23</a:t>
            </a:fld>
            <a:endParaRPr lang="en-US"/>
          </a:p>
        </p:txBody>
      </p:sp>
    </p:spTree>
    <p:extLst>
      <p:ext uri="{BB962C8B-B14F-4D97-AF65-F5344CB8AC3E}">
        <p14:creationId xmlns:p14="http://schemas.microsoft.com/office/powerpoint/2010/main" val="362624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24</a:t>
            </a:fld>
            <a:endParaRPr lang="en-US"/>
          </a:p>
        </p:txBody>
      </p:sp>
    </p:spTree>
    <p:extLst>
      <p:ext uri="{BB962C8B-B14F-4D97-AF65-F5344CB8AC3E}">
        <p14:creationId xmlns:p14="http://schemas.microsoft.com/office/powerpoint/2010/main" val="265835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25</a:t>
            </a:fld>
            <a:endParaRPr lang="en-US"/>
          </a:p>
        </p:txBody>
      </p:sp>
    </p:spTree>
    <p:extLst>
      <p:ext uri="{BB962C8B-B14F-4D97-AF65-F5344CB8AC3E}">
        <p14:creationId xmlns:p14="http://schemas.microsoft.com/office/powerpoint/2010/main" val="3477169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A63"/>
                </a:solidFill>
                <a:latin typeface="Georgia" panose="02040502050405020303" pitchFamily="18" charset="0"/>
              </a:rPr>
              <a:t>Health care providers will not submit patient health information to employers and/or Delaware Paid Leave. This is to protect employers and the Division of Paid Leave against HIPAA noncompliance.</a:t>
            </a:r>
          </a:p>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26</a:t>
            </a:fld>
            <a:endParaRPr lang="en-US"/>
          </a:p>
        </p:txBody>
      </p:sp>
    </p:spTree>
    <p:extLst>
      <p:ext uri="{BB962C8B-B14F-4D97-AF65-F5344CB8AC3E}">
        <p14:creationId xmlns:p14="http://schemas.microsoft.com/office/powerpoint/2010/main" val="422723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27</a:t>
            </a:fld>
            <a:endParaRPr lang="en-US"/>
          </a:p>
        </p:txBody>
      </p:sp>
    </p:spTree>
    <p:extLst>
      <p:ext uri="{BB962C8B-B14F-4D97-AF65-F5344CB8AC3E}">
        <p14:creationId xmlns:p14="http://schemas.microsoft.com/office/powerpoint/2010/main" val="3759576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TPA must register in Delaware LaborFirst. Those that have completed the registration process will be listed on a drop-down list of available TPAs. If you don’t find your TPA in that list, please let them know that they must register in Delaware LaborFirst.</a:t>
            </a:r>
          </a:p>
          <a:p>
            <a:r>
              <a:rPr lang="en-US" dirty="0"/>
              <a:t>Private-plan carriers must apply with the Delaware DOI to have the PFML policies they wish to sell approved prior to the carrier and policy being listed on Delaware LaborFirst as a private plan option.</a:t>
            </a:r>
          </a:p>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28</a:t>
            </a:fld>
            <a:endParaRPr lang="en-US"/>
          </a:p>
        </p:txBody>
      </p:sp>
    </p:spTree>
    <p:extLst>
      <p:ext uri="{BB962C8B-B14F-4D97-AF65-F5344CB8AC3E}">
        <p14:creationId xmlns:p14="http://schemas.microsoft.com/office/powerpoint/2010/main" val="3522326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29</a:t>
            </a:fld>
            <a:endParaRPr lang="en-US"/>
          </a:p>
        </p:txBody>
      </p:sp>
    </p:spTree>
    <p:extLst>
      <p:ext uri="{BB962C8B-B14F-4D97-AF65-F5344CB8AC3E}">
        <p14:creationId xmlns:p14="http://schemas.microsoft.com/office/powerpoint/2010/main" val="244641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3</a:t>
            </a:fld>
            <a:endParaRPr lang="en-US"/>
          </a:p>
        </p:txBody>
      </p:sp>
    </p:spTree>
    <p:extLst>
      <p:ext uri="{BB962C8B-B14F-4D97-AF65-F5344CB8AC3E}">
        <p14:creationId xmlns:p14="http://schemas.microsoft.com/office/powerpoint/2010/main" val="2934995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30</a:t>
            </a:fld>
            <a:endParaRPr lang="en-US"/>
          </a:p>
        </p:txBody>
      </p:sp>
    </p:spTree>
    <p:extLst>
      <p:ext uri="{BB962C8B-B14F-4D97-AF65-F5344CB8AC3E}">
        <p14:creationId xmlns:p14="http://schemas.microsoft.com/office/powerpoint/2010/main" val="1651538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31</a:t>
            </a:fld>
            <a:endParaRPr lang="en-US"/>
          </a:p>
        </p:txBody>
      </p:sp>
    </p:spTree>
    <p:extLst>
      <p:ext uri="{BB962C8B-B14F-4D97-AF65-F5344CB8AC3E}">
        <p14:creationId xmlns:p14="http://schemas.microsoft.com/office/powerpoint/2010/main" val="581258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32</a:t>
            </a:fld>
            <a:endParaRPr lang="en-US"/>
          </a:p>
        </p:txBody>
      </p:sp>
    </p:spTree>
    <p:extLst>
      <p:ext uri="{BB962C8B-B14F-4D97-AF65-F5344CB8AC3E}">
        <p14:creationId xmlns:p14="http://schemas.microsoft.com/office/powerpoint/2010/main" val="2021718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33</a:t>
            </a:fld>
            <a:endParaRPr lang="en-US"/>
          </a:p>
        </p:txBody>
      </p:sp>
    </p:spTree>
    <p:extLst>
      <p:ext uri="{BB962C8B-B14F-4D97-AF65-F5344CB8AC3E}">
        <p14:creationId xmlns:p14="http://schemas.microsoft.com/office/powerpoint/2010/main" val="835459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FB053-65E6-974C-8D62-7807D0B433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60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4</a:t>
            </a:fld>
            <a:endParaRPr lang="en-US"/>
          </a:p>
        </p:txBody>
      </p:sp>
    </p:spTree>
    <p:extLst>
      <p:ext uri="{BB962C8B-B14F-4D97-AF65-F5344CB8AC3E}">
        <p14:creationId xmlns:p14="http://schemas.microsoft.com/office/powerpoint/2010/main" val="340191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5</a:t>
            </a:fld>
            <a:endParaRPr lang="en-US"/>
          </a:p>
        </p:txBody>
      </p:sp>
    </p:spTree>
    <p:extLst>
      <p:ext uri="{BB962C8B-B14F-4D97-AF65-F5344CB8AC3E}">
        <p14:creationId xmlns:p14="http://schemas.microsoft.com/office/powerpoint/2010/main" val="35465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6</a:t>
            </a:fld>
            <a:endParaRPr lang="en-US"/>
          </a:p>
        </p:txBody>
      </p:sp>
    </p:spTree>
    <p:extLst>
      <p:ext uri="{BB962C8B-B14F-4D97-AF65-F5344CB8AC3E}">
        <p14:creationId xmlns:p14="http://schemas.microsoft.com/office/powerpoint/2010/main" val="392862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drexel.edu</a:t>
            </a:r>
            <a:r>
              <a:rPr lang="en-US" dirty="0"/>
              <a:t>/hunger-free-center/research/briefs-and-reports/making-the-case-for-paid-family-leave/#:~:text=Child%20Physical%20Health,in%20post-neonatal%20mortality%20rates</a:t>
            </a:r>
          </a:p>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7</a:t>
            </a:fld>
            <a:endParaRPr lang="en-US"/>
          </a:p>
        </p:txBody>
      </p:sp>
    </p:spTree>
    <p:extLst>
      <p:ext uri="{BB962C8B-B14F-4D97-AF65-F5344CB8AC3E}">
        <p14:creationId xmlns:p14="http://schemas.microsoft.com/office/powerpoint/2010/main" val="89139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drexel.edu</a:t>
            </a:r>
            <a:r>
              <a:rPr lang="en-US" dirty="0"/>
              <a:t>/hunger-free-center/research/briefs-and-reports/making-the-case-for-paid-family-leave/#:~:text=Child%20Physical%20Health,in%20post-neonatal%20mortality%20rates</a:t>
            </a:r>
          </a:p>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8</a:t>
            </a:fld>
            <a:endParaRPr lang="en-US"/>
          </a:p>
        </p:txBody>
      </p:sp>
    </p:spTree>
    <p:extLst>
      <p:ext uri="{BB962C8B-B14F-4D97-AF65-F5344CB8AC3E}">
        <p14:creationId xmlns:p14="http://schemas.microsoft.com/office/powerpoint/2010/main" val="348029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B053-65E6-974C-8D62-7807D0B43393}" type="slidenum">
              <a:rPr lang="en-US" smtClean="0"/>
              <a:t>9</a:t>
            </a:fld>
            <a:endParaRPr lang="en-US"/>
          </a:p>
        </p:txBody>
      </p:sp>
    </p:spTree>
    <p:extLst>
      <p:ext uri="{BB962C8B-B14F-4D97-AF65-F5344CB8AC3E}">
        <p14:creationId xmlns:p14="http://schemas.microsoft.com/office/powerpoint/2010/main" val="236913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26432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57858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214036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D2316-15C4-0145-825C-7C558B0966E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4389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D2316-15C4-0145-825C-7C558B0966E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59738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D2316-15C4-0145-825C-7C558B0966E2}"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304853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D2316-15C4-0145-825C-7C558B0966E2}"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218230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D2316-15C4-0145-825C-7C558B0966E2}"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12150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2316-15C4-0145-825C-7C558B0966E2}"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30092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D2316-15C4-0145-825C-7C558B0966E2}"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388713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D2316-15C4-0145-825C-7C558B0966E2}"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3EE28-5C05-E144-BBD1-47E2623EAB34}" type="slidenum">
              <a:rPr lang="en-US" smtClean="0"/>
              <a:t>‹#›</a:t>
            </a:fld>
            <a:endParaRPr lang="en-US"/>
          </a:p>
        </p:txBody>
      </p:sp>
    </p:spTree>
    <p:extLst>
      <p:ext uri="{BB962C8B-B14F-4D97-AF65-F5344CB8AC3E}">
        <p14:creationId xmlns:p14="http://schemas.microsoft.com/office/powerpoint/2010/main" val="18517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D2316-15C4-0145-825C-7C558B0966E2}"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3EE28-5C05-E144-BBD1-47E2623EAB34}" type="slidenum">
              <a:rPr lang="en-US" smtClean="0"/>
              <a:t>‹#›</a:t>
            </a:fld>
            <a:endParaRPr lang="en-US"/>
          </a:p>
        </p:txBody>
      </p:sp>
    </p:spTree>
    <p:extLst>
      <p:ext uri="{BB962C8B-B14F-4D97-AF65-F5344CB8AC3E}">
        <p14:creationId xmlns:p14="http://schemas.microsoft.com/office/powerpoint/2010/main" val="294074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Christopher.Counihan@Delaware.gov"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24F01-59C1-CCAD-A4D7-7284F1C74042}"/>
              </a:ext>
            </a:extLst>
          </p:cNvPr>
          <p:cNvSpPr/>
          <p:nvPr/>
        </p:nvSpPr>
        <p:spPr>
          <a:xfrm>
            <a:off x="-29497" y="2934331"/>
            <a:ext cx="8839778" cy="786979"/>
          </a:xfrm>
          <a:prstGeom prst="rect">
            <a:avLst/>
          </a:prstGeom>
          <a:gradFill flip="none" rotWithShape="1">
            <a:gsLst>
              <a:gs pos="0">
                <a:srgbClr val="D6EDE5"/>
              </a:gs>
              <a:gs pos="61000">
                <a:srgbClr val="B1E2E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0EC70-9E9D-1A41-92C9-094DB5B920CA}"/>
              </a:ext>
            </a:extLst>
          </p:cNvPr>
          <p:cNvSpPr>
            <a:spLocks noGrp="1"/>
          </p:cNvSpPr>
          <p:nvPr>
            <p:ph type="ctrTitle"/>
          </p:nvPr>
        </p:nvSpPr>
        <p:spPr>
          <a:xfrm>
            <a:off x="545910" y="987483"/>
            <a:ext cx="11321412" cy="1541374"/>
          </a:xfrm>
        </p:spPr>
        <p:txBody>
          <a:bodyPr>
            <a:normAutofit/>
          </a:bodyPr>
          <a:lstStyle/>
          <a:p>
            <a:pPr algn="l"/>
            <a:r>
              <a:rPr lang="en-US" b="1" dirty="0">
                <a:solidFill>
                  <a:srgbClr val="003A63"/>
                </a:solidFill>
                <a:latin typeface="Georgia" panose="02040502050405020303" pitchFamily="18" charset="0"/>
              </a:rPr>
              <a:t>Delaware Paid Leave </a:t>
            </a:r>
            <a:br>
              <a:rPr lang="en-US" sz="5000" b="1" dirty="0">
                <a:solidFill>
                  <a:srgbClr val="003A63"/>
                </a:solidFill>
                <a:latin typeface="Georgia" panose="02040502050405020303" pitchFamily="18" charset="0"/>
              </a:rPr>
            </a:br>
            <a:r>
              <a:rPr lang="en-US" sz="4400" b="1" dirty="0">
                <a:solidFill>
                  <a:srgbClr val="003A63"/>
                </a:solidFill>
                <a:latin typeface="Georgia" panose="02040502050405020303" pitchFamily="18" charset="0"/>
              </a:rPr>
              <a:t>Insurance Program</a:t>
            </a:r>
            <a:endParaRPr lang="en-US" sz="5000" b="1" dirty="0">
              <a:solidFill>
                <a:srgbClr val="003A63"/>
              </a:solidFill>
              <a:latin typeface="Georgia" panose="02040502050405020303" pitchFamily="18" charset="0"/>
            </a:endParaRPr>
          </a:p>
        </p:txBody>
      </p:sp>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545910" y="3043726"/>
            <a:ext cx="8068701" cy="606703"/>
          </a:xfrm>
        </p:spPr>
        <p:txBody>
          <a:bodyPr>
            <a:noAutofit/>
          </a:bodyPr>
          <a:lstStyle/>
          <a:p>
            <a:pPr algn="l"/>
            <a:r>
              <a:rPr lang="en-US" sz="4000" b="1" i="1" dirty="0">
                <a:solidFill>
                  <a:srgbClr val="003A63"/>
                </a:solidFill>
                <a:latin typeface="Georgia" panose="02040502050405020303" pitchFamily="18" charset="0"/>
              </a:rPr>
              <a:t>When, Why, What, and Who</a:t>
            </a:r>
          </a:p>
        </p:txBody>
      </p:sp>
      <p:pic>
        <p:nvPicPr>
          <p:cNvPr id="4" name="Picture 3">
            <a:extLst>
              <a:ext uri="{FF2B5EF4-FFF2-40B4-BE49-F238E27FC236}">
                <a16:creationId xmlns:a16="http://schemas.microsoft.com/office/drawing/2014/main" id="{DBA0A476-DCF1-7A57-8CB9-21CEF973A611}"/>
              </a:ext>
            </a:extLst>
          </p:cNvPr>
          <p:cNvPicPr>
            <a:picLocks noChangeAspect="1"/>
          </p:cNvPicPr>
          <p:nvPr/>
        </p:nvPicPr>
        <p:blipFill>
          <a:blip r:embed="rId3"/>
          <a:stretch>
            <a:fillRect/>
          </a:stretch>
        </p:blipFill>
        <p:spPr>
          <a:xfrm>
            <a:off x="545910" y="4996163"/>
            <a:ext cx="3866036" cy="1298630"/>
          </a:xfrm>
          <a:prstGeom prst="rect">
            <a:avLst/>
          </a:prstGeom>
        </p:spPr>
      </p:pic>
      <p:pic>
        <p:nvPicPr>
          <p:cNvPr id="5" name="Picture 4">
            <a:extLst>
              <a:ext uri="{FF2B5EF4-FFF2-40B4-BE49-F238E27FC236}">
                <a16:creationId xmlns:a16="http://schemas.microsoft.com/office/drawing/2014/main" id="{82F2C2C5-BA83-8234-AAC1-18C741CA802B}"/>
              </a:ext>
            </a:extLst>
          </p:cNvPr>
          <p:cNvPicPr>
            <a:picLocks noChangeAspect="1"/>
          </p:cNvPicPr>
          <p:nvPr/>
        </p:nvPicPr>
        <p:blipFill rotWithShape="1">
          <a:blip r:embed="rId4"/>
          <a:srcRect t="-801" r="51088" b="67709"/>
          <a:stretch/>
        </p:blipFill>
        <p:spPr>
          <a:xfrm>
            <a:off x="7780056" y="3763437"/>
            <a:ext cx="4327481" cy="3013881"/>
          </a:xfrm>
          <a:prstGeom prst="rect">
            <a:avLst/>
          </a:prstGeom>
        </p:spPr>
      </p:pic>
      <p:pic>
        <p:nvPicPr>
          <p:cNvPr id="6" name="Picture 5">
            <a:extLst>
              <a:ext uri="{FF2B5EF4-FFF2-40B4-BE49-F238E27FC236}">
                <a16:creationId xmlns:a16="http://schemas.microsoft.com/office/drawing/2014/main" id="{18B2F645-C44C-5FAD-E4C0-8CCAB160D997}"/>
              </a:ext>
            </a:extLst>
          </p:cNvPr>
          <p:cNvPicPr>
            <a:picLocks noChangeAspect="1"/>
          </p:cNvPicPr>
          <p:nvPr/>
        </p:nvPicPr>
        <p:blipFill>
          <a:blip r:embed="rId5"/>
          <a:stretch>
            <a:fillRect/>
          </a:stretch>
        </p:blipFill>
        <p:spPr>
          <a:xfrm>
            <a:off x="9385688" y="5191974"/>
            <a:ext cx="2481634" cy="698534"/>
          </a:xfrm>
          <a:prstGeom prst="rect">
            <a:avLst/>
          </a:prstGeom>
        </p:spPr>
      </p:pic>
    </p:spTree>
    <p:extLst>
      <p:ext uri="{BB962C8B-B14F-4D97-AF65-F5344CB8AC3E}">
        <p14:creationId xmlns:p14="http://schemas.microsoft.com/office/powerpoint/2010/main" val="89049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D1589C2-DBE6-044D-EC5F-7529B2F626A3}"/>
              </a:ext>
            </a:extLst>
          </p:cNvPr>
          <p:cNvSpPr txBox="1">
            <a:spLocks/>
          </p:cNvSpPr>
          <p:nvPr/>
        </p:nvSpPr>
        <p:spPr>
          <a:xfrm>
            <a:off x="854430" y="3063396"/>
            <a:ext cx="10483140" cy="28428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1993 — The federal Family and Medical Leave Act for businesses </a:t>
            </a:r>
            <a:br>
              <a:rPr lang="en-US" sz="2200" dirty="0">
                <a:solidFill>
                  <a:srgbClr val="003A63"/>
                </a:solidFill>
                <a:latin typeface="Georgia" panose="02040502050405020303" pitchFamily="18" charset="0"/>
              </a:rPr>
            </a:br>
            <a:r>
              <a:rPr lang="en-US" sz="2200" dirty="0">
                <a:solidFill>
                  <a:srgbClr val="003A63"/>
                </a:solidFill>
                <a:latin typeface="Georgia" panose="02040502050405020303" pitchFamily="18" charset="0"/>
              </a:rPr>
              <a:t>with 50 or more employees was signed into law.</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New Jersey began mandating paid leave in the late 40</a:t>
            </a:r>
            <a:r>
              <a:rPr lang="en-US" sz="1800" dirty="0">
                <a:solidFill>
                  <a:srgbClr val="003A63"/>
                </a:solidFill>
                <a:latin typeface="Georgia" panose="02040502050405020303" pitchFamily="18" charset="0"/>
              </a:rPr>
              <a:t>s</a:t>
            </a:r>
            <a:r>
              <a:rPr lang="en-US" sz="2200" dirty="0">
                <a:solidFill>
                  <a:srgbClr val="003A63"/>
                </a:solidFill>
                <a:latin typeface="Georgia" panose="02040502050405020303" pitchFamily="18" charset="0"/>
              </a:rPr>
              <a:t>. California had the first modern paid leave program over 20 years ago.</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May 2022 — The Family and Medical Leave Insurance Program was </a:t>
            </a:r>
            <a:br>
              <a:rPr lang="en-US" sz="2200" dirty="0">
                <a:solidFill>
                  <a:srgbClr val="003A63"/>
                </a:solidFill>
                <a:latin typeface="Georgia" panose="02040502050405020303" pitchFamily="18" charset="0"/>
              </a:rPr>
            </a:br>
            <a:r>
              <a:rPr lang="en-US" sz="2200" dirty="0">
                <a:solidFill>
                  <a:srgbClr val="003A63"/>
                </a:solidFill>
                <a:latin typeface="Georgia" panose="02040502050405020303" pitchFamily="18" charset="0"/>
              </a:rPr>
              <a:t>signed into law in Delaware for businesses with 10 or more employees.</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Today, 14 jurisdictions in the U.S. have paid leave programs.</a:t>
            </a:r>
          </a:p>
        </p:txBody>
      </p:sp>
      <p:sp>
        <p:nvSpPr>
          <p:cNvPr id="5" name="Title 1">
            <a:extLst>
              <a:ext uri="{FF2B5EF4-FFF2-40B4-BE49-F238E27FC236}">
                <a16:creationId xmlns:a16="http://schemas.microsoft.com/office/drawing/2014/main" id="{6865A0CD-FFF6-BF93-A706-F97851BE9A5D}"/>
              </a:ext>
            </a:extLst>
          </p:cNvPr>
          <p:cNvSpPr txBox="1">
            <a:spLocks/>
          </p:cNvSpPr>
          <p:nvPr/>
        </p:nvSpPr>
        <p:spPr>
          <a:xfrm>
            <a:off x="854430" y="2180205"/>
            <a:ext cx="8702465" cy="786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i="1" dirty="0">
                <a:solidFill>
                  <a:srgbClr val="003A63"/>
                </a:solidFill>
                <a:latin typeface="Georgia" panose="02040502050405020303" pitchFamily="18" charset="0"/>
              </a:rPr>
              <a:t>First, a little history:</a:t>
            </a:r>
          </a:p>
        </p:txBody>
      </p:sp>
      <p:pic>
        <p:nvPicPr>
          <p:cNvPr id="12" name="Picture 11">
            <a:extLst>
              <a:ext uri="{FF2B5EF4-FFF2-40B4-BE49-F238E27FC236}">
                <a16:creationId xmlns:a16="http://schemas.microsoft.com/office/drawing/2014/main" id="{399AD4C3-1958-8283-5082-BEEB0C7E0BBB}"/>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605F9513-A582-CE82-875E-67DAA90F3330}"/>
              </a:ext>
            </a:extLst>
          </p:cNvPr>
          <p:cNvSpPr/>
          <p:nvPr/>
        </p:nvSpPr>
        <p:spPr>
          <a:xfrm>
            <a:off x="1" y="886967"/>
            <a:ext cx="267903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1B2B317A-5A4D-C76D-74CD-C9E756F118F3}"/>
              </a:ext>
            </a:extLst>
          </p:cNvPr>
          <p:cNvSpPr txBox="1">
            <a:spLocks/>
          </p:cNvSpPr>
          <p:nvPr/>
        </p:nvSpPr>
        <p:spPr>
          <a:xfrm>
            <a:off x="402017" y="940973"/>
            <a:ext cx="2277015"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History</a:t>
            </a:r>
          </a:p>
        </p:txBody>
      </p:sp>
    </p:spTree>
    <p:extLst>
      <p:ext uri="{BB962C8B-B14F-4D97-AF65-F5344CB8AC3E}">
        <p14:creationId xmlns:p14="http://schemas.microsoft.com/office/powerpoint/2010/main" val="425397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1205799" y="2645002"/>
            <a:ext cx="10181529" cy="33762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Delaware Paid Leave is really a bundle of separate lines of coverage: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Parental Leave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Medical Leave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Family Caregiver Leave</a:t>
            </a:r>
          </a:p>
          <a:p>
            <a:pPr marL="800100" lvl="1"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Qualified Exigency</a:t>
            </a:r>
            <a:endParaRPr lang="en-US" sz="22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Employees can receive no more than 12 total weeks of paid leave in 12 months.</a:t>
            </a:r>
          </a:p>
          <a:p>
            <a:pPr algn="l">
              <a:lnSpc>
                <a:spcPct val="100000"/>
              </a:lnSpc>
            </a:pPr>
            <a:r>
              <a:rPr lang="en-US" sz="2200" dirty="0">
                <a:solidFill>
                  <a:srgbClr val="003A63"/>
                </a:solidFill>
                <a:latin typeface="Georgia" panose="02040502050405020303" pitchFamily="18" charset="0"/>
              </a:rPr>
              <a:t>Employers can choose to offer more coverage than what’s </a:t>
            </a:r>
            <a:br>
              <a:rPr lang="en-US" sz="2200" dirty="0">
                <a:solidFill>
                  <a:srgbClr val="003A63"/>
                </a:solidFill>
                <a:latin typeface="Georgia" panose="02040502050405020303" pitchFamily="18" charset="0"/>
              </a:rPr>
            </a:br>
            <a:r>
              <a:rPr lang="en-US" sz="2200" dirty="0">
                <a:solidFill>
                  <a:srgbClr val="003A63"/>
                </a:solidFill>
                <a:latin typeface="Georgia" panose="02040502050405020303" pitchFamily="18" charset="0"/>
              </a:rPr>
              <a:t>included in Delaware Paid Leave.</a:t>
            </a:r>
          </a:p>
        </p:txBody>
      </p:sp>
      <p:sp>
        <p:nvSpPr>
          <p:cNvPr id="5" name="Title 1">
            <a:extLst>
              <a:ext uri="{FF2B5EF4-FFF2-40B4-BE49-F238E27FC236}">
                <a16:creationId xmlns:a16="http://schemas.microsoft.com/office/drawing/2014/main" id="{7FBF9F84-F873-139B-472B-A0A008246CD4}"/>
              </a:ext>
            </a:extLst>
          </p:cNvPr>
          <p:cNvSpPr txBox="1">
            <a:spLocks/>
          </p:cNvSpPr>
          <p:nvPr/>
        </p:nvSpPr>
        <p:spPr>
          <a:xfrm>
            <a:off x="393115" y="1765984"/>
            <a:ext cx="12701093" cy="786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b="1" dirty="0">
                <a:solidFill>
                  <a:srgbClr val="003A63"/>
                </a:solidFill>
                <a:latin typeface="Georgia" panose="02040502050405020303" pitchFamily="18" charset="0"/>
              </a:rPr>
              <a:t>Four types of leave, three lines of coverage</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F82AF0FB-9764-E160-E65B-7D76C81E51CD}"/>
              </a:ext>
            </a:extLst>
          </p:cNvPr>
          <p:cNvSpPr/>
          <p:nvPr/>
        </p:nvSpPr>
        <p:spPr>
          <a:xfrm>
            <a:off x="1" y="886967"/>
            <a:ext cx="43107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E43CEDBD-FE2B-CEB3-D728-C8F533771DFF}"/>
              </a:ext>
            </a:extLst>
          </p:cNvPr>
          <p:cNvSpPr txBox="1">
            <a:spLocks/>
          </p:cNvSpPr>
          <p:nvPr/>
        </p:nvSpPr>
        <p:spPr>
          <a:xfrm>
            <a:off x="402017" y="940973"/>
            <a:ext cx="39087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Types of Leave</a:t>
            </a:r>
          </a:p>
        </p:txBody>
      </p:sp>
      <p:sp>
        <p:nvSpPr>
          <p:cNvPr id="2" name="Rectangle: Rounded Corners 1">
            <a:extLst>
              <a:ext uri="{FF2B5EF4-FFF2-40B4-BE49-F238E27FC236}">
                <a16:creationId xmlns:a16="http://schemas.microsoft.com/office/drawing/2014/main" id="{645A0767-F645-EDA3-A1BB-351E5747A6AF}"/>
              </a:ext>
            </a:extLst>
          </p:cNvPr>
          <p:cNvSpPr/>
          <p:nvPr/>
        </p:nvSpPr>
        <p:spPr>
          <a:xfrm>
            <a:off x="1450428" y="3817809"/>
            <a:ext cx="4466896" cy="88031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12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7869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12 weeks every year </a:t>
            </a:r>
            <a:r>
              <a:rPr lang="en-US" sz="2200" dirty="0">
                <a:solidFill>
                  <a:srgbClr val="003A63"/>
                </a:solidFill>
                <a:latin typeface="Georgia" panose="02040502050405020303" pitchFamily="18" charset="0"/>
              </a:rPr>
              <a:t>to care for a new child. This includes birth, adoption, or fostering.</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43107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39087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Parental Leave</a:t>
            </a:r>
          </a:p>
        </p:txBody>
      </p:sp>
      <p:pic>
        <p:nvPicPr>
          <p:cNvPr id="3" name="Picture 2" descr="A pregnant person in a green dress&#10;&#10;Description automatically generated">
            <a:extLst>
              <a:ext uri="{FF2B5EF4-FFF2-40B4-BE49-F238E27FC236}">
                <a16:creationId xmlns:a16="http://schemas.microsoft.com/office/drawing/2014/main" id="{0A32A012-011B-1C23-D397-06D696CD847B}"/>
              </a:ext>
            </a:extLst>
          </p:cNvPr>
          <p:cNvPicPr>
            <a:picLocks noChangeAspect="1"/>
          </p:cNvPicPr>
          <p:nvPr/>
        </p:nvPicPr>
        <p:blipFill>
          <a:blip r:embed="rId4"/>
          <a:stretch>
            <a:fillRect/>
          </a:stretch>
        </p:blipFill>
        <p:spPr>
          <a:xfrm>
            <a:off x="1387365" y="2768252"/>
            <a:ext cx="6825825" cy="3839527"/>
          </a:xfrm>
          <a:prstGeom prst="rect">
            <a:avLst/>
          </a:prstGeom>
        </p:spPr>
      </p:pic>
    </p:spTree>
    <p:extLst>
      <p:ext uri="{BB962C8B-B14F-4D97-AF65-F5344CB8AC3E}">
        <p14:creationId xmlns:p14="http://schemas.microsoft.com/office/powerpoint/2010/main" val="304543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down with a nice line&#10;&#10;Description automatically generated">
            <a:extLst>
              <a:ext uri="{FF2B5EF4-FFF2-40B4-BE49-F238E27FC236}">
                <a16:creationId xmlns:a16="http://schemas.microsoft.com/office/drawing/2014/main" id="{E0BD50F5-06AF-F590-F167-76E0D8DDE05A}"/>
              </a:ext>
            </a:extLst>
          </p:cNvPr>
          <p:cNvPicPr>
            <a:picLocks noChangeAspect="1"/>
          </p:cNvPicPr>
          <p:nvPr/>
        </p:nvPicPr>
        <p:blipFill>
          <a:blip r:embed="rId3"/>
          <a:stretch>
            <a:fillRect/>
          </a:stretch>
        </p:blipFill>
        <p:spPr>
          <a:xfrm>
            <a:off x="1608082" y="2519883"/>
            <a:ext cx="6748517" cy="3796041"/>
          </a:xfrm>
          <a:prstGeom prst="rect">
            <a:avLst/>
          </a:prstGeom>
        </p:spPr>
      </p:pic>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9601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six weeks every two years </a:t>
            </a:r>
            <a:r>
              <a:rPr lang="en-US" sz="2200" dirty="0">
                <a:solidFill>
                  <a:srgbClr val="003A63"/>
                </a:solidFill>
                <a:latin typeface="Georgia" panose="02040502050405020303" pitchFamily="18" charset="0"/>
              </a:rPr>
              <a:t>to address a serious health condition. </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43107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39087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Medical Leave</a:t>
            </a:r>
          </a:p>
        </p:txBody>
      </p:sp>
    </p:spTree>
    <p:extLst>
      <p:ext uri="{BB962C8B-B14F-4D97-AF65-F5344CB8AC3E}">
        <p14:creationId xmlns:p14="http://schemas.microsoft.com/office/powerpoint/2010/main" val="54955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ushing a person in a wheelchair&#10;&#10;Description automatically generated">
            <a:extLst>
              <a:ext uri="{FF2B5EF4-FFF2-40B4-BE49-F238E27FC236}">
                <a16:creationId xmlns:a16="http://schemas.microsoft.com/office/drawing/2014/main" id="{66ADFAA8-39FB-A0D0-1CFD-A6DDB0815A1D}"/>
              </a:ext>
            </a:extLst>
          </p:cNvPr>
          <p:cNvPicPr>
            <a:picLocks noChangeAspect="1"/>
          </p:cNvPicPr>
          <p:nvPr/>
        </p:nvPicPr>
        <p:blipFill>
          <a:blip r:embed="rId3"/>
          <a:stretch>
            <a:fillRect/>
          </a:stretch>
        </p:blipFill>
        <p:spPr>
          <a:xfrm>
            <a:off x="1713185" y="2835107"/>
            <a:ext cx="7048769" cy="3964933"/>
          </a:xfrm>
          <a:prstGeom prst="rect">
            <a:avLst/>
          </a:prstGeom>
        </p:spPr>
      </p:pic>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12375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six weeks every two years </a:t>
            </a:r>
            <a:r>
              <a:rPr lang="en-US" sz="2200" dirty="0">
                <a:solidFill>
                  <a:srgbClr val="003A63"/>
                </a:solidFill>
                <a:latin typeface="Georgia" panose="02040502050405020303" pitchFamily="18" charset="0"/>
              </a:rPr>
              <a:t>to care for a family member with a serious illness or injury. This includes a child, spouse, or parent.</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627246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587044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Family Caregiver Leave</a:t>
            </a:r>
          </a:p>
        </p:txBody>
      </p:sp>
    </p:spTree>
    <p:extLst>
      <p:ext uri="{BB962C8B-B14F-4D97-AF65-F5344CB8AC3E}">
        <p14:creationId xmlns:p14="http://schemas.microsoft.com/office/powerpoint/2010/main" val="272689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running&#10;&#10;Description automatically generated">
            <a:extLst>
              <a:ext uri="{FF2B5EF4-FFF2-40B4-BE49-F238E27FC236}">
                <a16:creationId xmlns:a16="http://schemas.microsoft.com/office/drawing/2014/main" id="{410E0D3E-07A6-2BF2-31FB-824291DB6DE0}"/>
              </a:ext>
            </a:extLst>
          </p:cNvPr>
          <p:cNvPicPr>
            <a:picLocks noChangeAspect="1"/>
          </p:cNvPicPr>
          <p:nvPr/>
        </p:nvPicPr>
        <p:blipFill>
          <a:blip r:embed="rId3"/>
          <a:stretch>
            <a:fillRect/>
          </a:stretch>
        </p:blipFill>
        <p:spPr>
          <a:xfrm>
            <a:off x="584200" y="1890649"/>
            <a:ext cx="8685060" cy="4885346"/>
          </a:xfrm>
          <a:prstGeom prst="rect">
            <a:avLst/>
          </a:prstGeom>
        </p:spPr>
      </p:pic>
      <p:sp>
        <p:nvSpPr>
          <p:cNvPr id="4" name="Subtitle 2">
            <a:extLst>
              <a:ext uri="{FF2B5EF4-FFF2-40B4-BE49-F238E27FC236}">
                <a16:creationId xmlns:a16="http://schemas.microsoft.com/office/drawing/2014/main" id="{1840DA0C-1B10-066E-8FF4-0B795517C138}"/>
              </a:ext>
            </a:extLst>
          </p:cNvPr>
          <p:cNvSpPr txBox="1">
            <a:spLocks/>
          </p:cNvSpPr>
          <p:nvPr/>
        </p:nvSpPr>
        <p:spPr>
          <a:xfrm>
            <a:off x="584200" y="1890649"/>
            <a:ext cx="11023599" cy="12375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pPr>
            <a:r>
              <a:rPr lang="en-US" sz="2200" dirty="0">
                <a:solidFill>
                  <a:srgbClr val="003A63"/>
                </a:solidFill>
                <a:latin typeface="Georgia" panose="02040502050405020303" pitchFamily="18" charset="0"/>
              </a:rPr>
              <a:t>Delaware Paid Leave offers workers paid leave for </a:t>
            </a:r>
            <a:r>
              <a:rPr lang="en-US" sz="2200" b="1" dirty="0">
                <a:solidFill>
                  <a:srgbClr val="003A63"/>
                </a:solidFill>
                <a:latin typeface="Georgia" panose="02040502050405020303" pitchFamily="18" charset="0"/>
              </a:rPr>
              <a:t>six weeks every two years </a:t>
            </a:r>
            <a:r>
              <a:rPr lang="en-US" sz="2200" dirty="0">
                <a:solidFill>
                  <a:srgbClr val="003A63"/>
                </a:solidFill>
                <a:latin typeface="Georgia" panose="02040502050405020303" pitchFamily="18" charset="0"/>
              </a:rPr>
              <a:t>to deal with issues from an overseas military deployment. Family Caregiver Leave and Qualified Exigency coverage always go together.</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2573197A-01E3-59EF-E982-34739AEBE2AE}"/>
              </a:ext>
            </a:extLst>
          </p:cNvPr>
          <p:cNvSpPr/>
          <p:nvPr/>
        </p:nvSpPr>
        <p:spPr>
          <a:xfrm>
            <a:off x="1" y="886967"/>
            <a:ext cx="5213683"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CFF5999-2CC3-1240-26F9-C064B748D491}"/>
              </a:ext>
            </a:extLst>
          </p:cNvPr>
          <p:cNvSpPr txBox="1">
            <a:spLocks/>
          </p:cNvSpPr>
          <p:nvPr/>
        </p:nvSpPr>
        <p:spPr>
          <a:xfrm>
            <a:off x="402017" y="940973"/>
            <a:ext cx="4811667"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Qualified Exigency</a:t>
            </a:r>
          </a:p>
        </p:txBody>
      </p:sp>
    </p:spTree>
    <p:extLst>
      <p:ext uri="{BB962C8B-B14F-4D97-AF65-F5344CB8AC3E}">
        <p14:creationId xmlns:p14="http://schemas.microsoft.com/office/powerpoint/2010/main" val="200244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727610" y="2360345"/>
            <a:ext cx="11023599" cy="3610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Employees can take approved leave in three ways:</a:t>
            </a:r>
          </a:p>
          <a:p>
            <a:pPr marL="342900"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Continuous</a:t>
            </a:r>
            <a:r>
              <a:rPr lang="en-US" sz="2200" dirty="0">
                <a:solidFill>
                  <a:srgbClr val="003A63"/>
                </a:solidFill>
                <a:latin typeface="Georgia" panose="02040502050405020303" pitchFamily="18" charset="0"/>
              </a:rPr>
              <a:t>: leaving one day and returning several days (or weeks) later.</a:t>
            </a:r>
          </a:p>
          <a:p>
            <a:pPr marL="342900"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Reduced schedule</a:t>
            </a:r>
            <a:r>
              <a:rPr lang="en-US" sz="2200" dirty="0">
                <a:solidFill>
                  <a:srgbClr val="003A63"/>
                </a:solidFill>
                <a:latin typeface="Georgia" panose="02040502050405020303" pitchFamily="18" charset="0"/>
              </a:rPr>
              <a:t>: when the health care provider says the employee can not work their normal schedule but can work fewer hours per day or days per week.</a:t>
            </a:r>
          </a:p>
          <a:p>
            <a:pPr marL="342900"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Intermittent</a:t>
            </a:r>
            <a:r>
              <a:rPr lang="en-US" sz="2200" dirty="0">
                <a:solidFill>
                  <a:srgbClr val="003A63"/>
                </a:solidFill>
                <a:latin typeface="Georgia" panose="02040502050405020303" pitchFamily="18" charset="0"/>
              </a:rPr>
              <a:t>: enables the employee to take their leave as needs arise. Paid Family Medical Leave requires that employees take intermittent leave in increments of no less than a full day.</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AFC2DB51-8A05-A964-1F40-D63CF176EE38}"/>
              </a:ext>
            </a:extLst>
          </p:cNvPr>
          <p:cNvSpPr/>
          <p:nvPr/>
        </p:nvSpPr>
        <p:spPr>
          <a:xfrm>
            <a:off x="1" y="886967"/>
            <a:ext cx="6607276"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7ECE9AE-EFAD-7A60-7E7F-1DAF8F60BA6D}"/>
              </a:ext>
            </a:extLst>
          </p:cNvPr>
          <p:cNvSpPr txBox="1">
            <a:spLocks/>
          </p:cNvSpPr>
          <p:nvPr/>
        </p:nvSpPr>
        <p:spPr>
          <a:xfrm>
            <a:off x="402017" y="940973"/>
            <a:ext cx="74520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Taking Approved Leave</a:t>
            </a:r>
          </a:p>
        </p:txBody>
      </p:sp>
    </p:spTree>
    <p:extLst>
      <p:ext uri="{BB962C8B-B14F-4D97-AF65-F5344CB8AC3E}">
        <p14:creationId xmlns:p14="http://schemas.microsoft.com/office/powerpoint/2010/main" val="238668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727610" y="2067918"/>
            <a:ext cx="11023599" cy="35566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If an employee’s application for leave is approved, the state will pay:</a:t>
            </a:r>
          </a:p>
          <a:p>
            <a:pPr algn="l">
              <a:lnSpc>
                <a:spcPct val="100000"/>
              </a:lnSpc>
            </a:pPr>
            <a:endParaRPr lang="en-US" sz="200" dirty="0">
              <a:solidFill>
                <a:srgbClr val="003A63"/>
              </a:solidFill>
              <a:latin typeface="Georgia" panose="02040502050405020303" pitchFamily="18" charset="0"/>
            </a:endParaRPr>
          </a:p>
          <a:p>
            <a:pPr lvl="1" algn="l">
              <a:lnSpc>
                <a:spcPct val="100000"/>
              </a:lnSpc>
            </a:pPr>
            <a:r>
              <a:rPr lang="en-US" sz="2200" dirty="0">
                <a:solidFill>
                  <a:srgbClr val="003A63"/>
                </a:solidFill>
                <a:latin typeface="Georgia" panose="02040502050405020303" pitchFamily="18" charset="0"/>
              </a:rPr>
              <a:t>80% of their average annual weekly FICA wages</a:t>
            </a:r>
          </a:p>
          <a:p>
            <a:pPr marL="1257300" lvl="2" indent="-342900" algn="l">
              <a:lnSpc>
                <a:spcPct val="100000"/>
              </a:lnSpc>
              <a:buFont typeface="Arial" panose="020B0604020202020204" pitchFamily="34" charset="0"/>
              <a:buChar char="•"/>
            </a:pPr>
            <a:r>
              <a:rPr lang="en-US" sz="2200" b="1" dirty="0">
                <a:solidFill>
                  <a:srgbClr val="003A63"/>
                </a:solidFill>
                <a:latin typeface="Georgia" panose="02040502050405020303" pitchFamily="18" charset="0"/>
              </a:rPr>
              <a:t>Maximum</a:t>
            </a:r>
            <a:r>
              <a:rPr lang="en-US" sz="2200" dirty="0">
                <a:solidFill>
                  <a:srgbClr val="003A63"/>
                </a:solidFill>
                <a:latin typeface="Georgia" panose="02040502050405020303" pitchFamily="18" charset="0"/>
              </a:rPr>
              <a:t> </a:t>
            </a:r>
            <a:r>
              <a:rPr lang="en-US" sz="2000" dirty="0">
                <a:solidFill>
                  <a:srgbClr val="003A63"/>
                </a:solidFill>
                <a:effectLst/>
                <a:latin typeface="Helvetica" pitchFamily="2" charset="0"/>
              </a:rPr>
              <a:t>—</a:t>
            </a:r>
            <a:r>
              <a:rPr lang="en-US" sz="2200" dirty="0">
                <a:solidFill>
                  <a:srgbClr val="003A63"/>
                </a:solidFill>
                <a:latin typeface="Georgia" panose="02040502050405020303" pitchFamily="18" charset="0"/>
              </a:rPr>
              <a:t> no more than $900 per week. </a:t>
            </a:r>
          </a:p>
          <a:p>
            <a:pPr marL="1257300" lvl="2"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FICA includes base wages, commissions, bonuses, and tips</a:t>
            </a:r>
          </a:p>
          <a:p>
            <a:pPr marL="1714500" lvl="3" indent="-342900" algn="l">
              <a:lnSpc>
                <a:spcPct val="100000"/>
              </a:lnSpc>
              <a:buFont typeface="Arial" panose="020B0604020202020204" pitchFamily="34" charset="0"/>
              <a:buChar char="•"/>
            </a:pPr>
            <a:endParaRPr lang="en-US" sz="22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The benefit maximum will be indexed to inflation.</a:t>
            </a:r>
          </a:p>
          <a:p>
            <a:pPr algn="l">
              <a:lnSpc>
                <a:spcPct val="100000"/>
              </a:lnSpc>
            </a:pPr>
            <a:r>
              <a:rPr lang="en-US" sz="2200" dirty="0">
                <a:solidFill>
                  <a:srgbClr val="003A63"/>
                </a:solidFill>
                <a:latin typeface="Georgia" panose="02040502050405020303" pitchFamily="18" charset="0"/>
              </a:rPr>
              <a:t>If the employee makes less than $58,500 per year, they will receive 80% of their wages.  If they earn more than $58,500, they will receive $900 per week.</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AFC2DB51-8A05-A964-1F40-D63CF176EE38}"/>
              </a:ext>
            </a:extLst>
          </p:cNvPr>
          <p:cNvSpPr/>
          <p:nvPr/>
        </p:nvSpPr>
        <p:spPr>
          <a:xfrm>
            <a:off x="1" y="886967"/>
            <a:ext cx="78540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7ECE9AE-EFAD-7A60-7E7F-1DAF8F60BA6D}"/>
              </a:ext>
            </a:extLst>
          </p:cNvPr>
          <p:cNvSpPr txBox="1">
            <a:spLocks/>
          </p:cNvSpPr>
          <p:nvPr/>
        </p:nvSpPr>
        <p:spPr>
          <a:xfrm>
            <a:off x="402017" y="940973"/>
            <a:ext cx="74520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Income-Replacement Benefits</a:t>
            </a:r>
          </a:p>
        </p:txBody>
      </p:sp>
    </p:spTree>
    <p:extLst>
      <p:ext uri="{BB962C8B-B14F-4D97-AF65-F5344CB8AC3E}">
        <p14:creationId xmlns:p14="http://schemas.microsoft.com/office/powerpoint/2010/main" val="370106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2C10625E-B94C-0587-C8B4-93F87ED33F33}"/>
              </a:ext>
            </a:extLst>
          </p:cNvPr>
          <p:cNvSpPr txBox="1">
            <a:spLocks/>
          </p:cNvSpPr>
          <p:nvPr/>
        </p:nvSpPr>
        <p:spPr>
          <a:xfrm>
            <a:off x="1167518" y="3429000"/>
            <a:ext cx="9856963" cy="1447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Employers can have employees contribute up to 50% of the 0.8% of wages.</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Contributions must be withheld the week that they are earned.</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Employers are responsible for the full amount.</a:t>
            </a:r>
          </a:p>
        </p:txBody>
      </p:sp>
      <p:pic>
        <p:nvPicPr>
          <p:cNvPr id="15" name="Picture 14">
            <a:extLst>
              <a:ext uri="{FF2B5EF4-FFF2-40B4-BE49-F238E27FC236}">
                <a16:creationId xmlns:a16="http://schemas.microsoft.com/office/drawing/2014/main" id="{6FBE506F-D9CD-0E6C-BD65-F29C48241149}"/>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4" name="Rectangle 3">
            <a:extLst>
              <a:ext uri="{FF2B5EF4-FFF2-40B4-BE49-F238E27FC236}">
                <a16:creationId xmlns:a16="http://schemas.microsoft.com/office/drawing/2014/main" id="{825ACB40-EF79-0A3B-48BD-5F772C515651}"/>
              </a:ext>
            </a:extLst>
          </p:cNvPr>
          <p:cNvSpPr/>
          <p:nvPr/>
        </p:nvSpPr>
        <p:spPr>
          <a:xfrm>
            <a:off x="1" y="886967"/>
            <a:ext cx="8262256" cy="1856233"/>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E1A7308-3C3D-7F8A-5D4A-1D57DA14D03D}"/>
              </a:ext>
            </a:extLst>
          </p:cNvPr>
          <p:cNvSpPr txBox="1">
            <a:spLocks/>
          </p:cNvSpPr>
          <p:nvPr/>
        </p:nvSpPr>
        <p:spPr>
          <a:xfrm>
            <a:off x="402017" y="940973"/>
            <a:ext cx="7860240"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Delaware Paid Leave will be funded by less than 1% of an employee’s salary.</a:t>
            </a:r>
          </a:p>
        </p:txBody>
      </p:sp>
    </p:spTree>
    <p:extLst>
      <p:ext uri="{BB962C8B-B14F-4D97-AF65-F5344CB8AC3E}">
        <p14:creationId xmlns:p14="http://schemas.microsoft.com/office/powerpoint/2010/main" val="245773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840DA0C-1B10-066E-8FF4-0B795517C138}"/>
              </a:ext>
            </a:extLst>
          </p:cNvPr>
          <p:cNvSpPr txBox="1">
            <a:spLocks/>
          </p:cNvSpPr>
          <p:nvPr/>
        </p:nvSpPr>
        <p:spPr>
          <a:xfrm>
            <a:off x="727610" y="2360345"/>
            <a:ext cx="11023599" cy="32642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The public plan costs 0.8% of an employee’s FICA wages. If you break out the costs:</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Medical line of coverage = 0.4% of an employee’s wages</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Parental leave = 0.32% of an employee’s wages</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QE and family caregiver = 0.08% of an employee’s wages</a:t>
            </a:r>
          </a:p>
          <a:p>
            <a:pPr algn="l">
              <a:lnSpc>
                <a:spcPct val="100000"/>
              </a:lnSpc>
            </a:pPr>
            <a:endParaRPr lang="en-US" sz="22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Private plans do not have a maximum rate that can be charged to the employer. If an employee is required to contribute part of the cost of the plan, the private plan cannot charge them more than they would pay under the public plan.</a:t>
            </a:r>
          </a:p>
        </p:txBody>
      </p:sp>
      <p:pic>
        <p:nvPicPr>
          <p:cNvPr id="12" name="Picture 11">
            <a:extLst>
              <a:ext uri="{FF2B5EF4-FFF2-40B4-BE49-F238E27FC236}">
                <a16:creationId xmlns:a16="http://schemas.microsoft.com/office/drawing/2014/main" id="{23F313DA-B7CE-D863-A064-9745FF7D3AB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6" name="Rectangle 5">
            <a:extLst>
              <a:ext uri="{FF2B5EF4-FFF2-40B4-BE49-F238E27FC236}">
                <a16:creationId xmlns:a16="http://schemas.microsoft.com/office/drawing/2014/main" id="{AFC2DB51-8A05-A964-1F40-D63CF176EE38}"/>
              </a:ext>
            </a:extLst>
          </p:cNvPr>
          <p:cNvSpPr/>
          <p:nvPr/>
        </p:nvSpPr>
        <p:spPr>
          <a:xfrm>
            <a:off x="1" y="886967"/>
            <a:ext cx="78540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7ECE9AE-EFAD-7A60-7E7F-1DAF8F60BA6D}"/>
              </a:ext>
            </a:extLst>
          </p:cNvPr>
          <p:cNvSpPr txBox="1">
            <a:spLocks/>
          </p:cNvSpPr>
          <p:nvPr/>
        </p:nvSpPr>
        <p:spPr>
          <a:xfrm>
            <a:off x="402017" y="940973"/>
            <a:ext cx="7452026"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Public vs. Private Plans</a:t>
            </a:r>
          </a:p>
        </p:txBody>
      </p:sp>
    </p:spTree>
    <p:extLst>
      <p:ext uri="{BB962C8B-B14F-4D97-AF65-F5344CB8AC3E}">
        <p14:creationId xmlns:p14="http://schemas.microsoft.com/office/powerpoint/2010/main" val="298260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EDE5"/>
            </a:gs>
            <a:gs pos="61000">
              <a:srgbClr val="B1E2EB"/>
            </a:gs>
          </a:gsLst>
          <a:lin ang="0" scaled="1"/>
          <a:tileRect/>
        </a:gra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FF1D30D-2D8E-EC48-7644-472FD8865612}"/>
              </a:ext>
            </a:extLst>
          </p:cNvPr>
          <p:cNvSpPr txBox="1">
            <a:spLocks/>
          </p:cNvSpPr>
          <p:nvPr/>
        </p:nvSpPr>
        <p:spPr>
          <a:xfrm>
            <a:off x="1117777" y="1739059"/>
            <a:ext cx="7940879" cy="2326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8800" b="1" i="1" u="sng" dirty="0">
                <a:solidFill>
                  <a:srgbClr val="003A63"/>
                </a:solidFill>
                <a:latin typeface="Georgia" panose="02040502050405020303" pitchFamily="18" charset="0"/>
              </a:rPr>
              <a:t>When</a:t>
            </a:r>
            <a:r>
              <a:rPr lang="en-US" sz="5400" b="1" dirty="0">
                <a:solidFill>
                  <a:srgbClr val="003A63"/>
                </a:solidFill>
                <a:latin typeface="Georgia" panose="02040502050405020303" pitchFamily="18" charset="0"/>
              </a:rPr>
              <a:t> does </a:t>
            </a:r>
            <a:br>
              <a:rPr lang="en-US" sz="5400" b="1" dirty="0">
                <a:solidFill>
                  <a:srgbClr val="003A63"/>
                </a:solidFill>
                <a:latin typeface="Georgia" panose="02040502050405020303" pitchFamily="18" charset="0"/>
              </a:rPr>
            </a:br>
            <a:r>
              <a:rPr lang="en-US" sz="5400" b="1" dirty="0">
                <a:solidFill>
                  <a:srgbClr val="003A63"/>
                </a:solidFill>
                <a:latin typeface="Georgia" panose="02040502050405020303" pitchFamily="18" charset="0"/>
              </a:rPr>
              <a:t>Delaware Paid Leave take effect?</a:t>
            </a:r>
          </a:p>
        </p:txBody>
      </p:sp>
      <p:pic>
        <p:nvPicPr>
          <p:cNvPr id="5" name="Picture 4">
            <a:extLst>
              <a:ext uri="{FF2B5EF4-FFF2-40B4-BE49-F238E27FC236}">
                <a16:creationId xmlns:a16="http://schemas.microsoft.com/office/drawing/2014/main" id="{9CF7452B-45EA-26B3-2BBE-34505D1B2E99}"/>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79785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6EDE5"/>
            </a:gs>
            <a:gs pos="61000">
              <a:srgbClr val="B1E2EB"/>
            </a:gs>
          </a:gsLst>
          <a:lin ang="0" scaled="1"/>
        </a:gra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0021156-B669-6C8B-FC6B-88662FE3B44F}"/>
              </a:ext>
            </a:extLst>
          </p:cNvPr>
          <p:cNvSpPr txBox="1">
            <a:spLocks/>
          </p:cNvSpPr>
          <p:nvPr/>
        </p:nvSpPr>
        <p:spPr>
          <a:xfrm>
            <a:off x="1212440" y="1732857"/>
            <a:ext cx="9303159" cy="2724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8800" b="1" i="1" u="sng" dirty="0">
                <a:solidFill>
                  <a:srgbClr val="003A63"/>
                </a:solidFill>
                <a:latin typeface="Georgia" panose="02040502050405020303" pitchFamily="18" charset="0"/>
              </a:rPr>
              <a:t>Who</a:t>
            </a:r>
            <a:r>
              <a:rPr lang="en-US" sz="5400" b="1" dirty="0">
                <a:solidFill>
                  <a:srgbClr val="003A63"/>
                </a:solidFill>
                <a:latin typeface="Georgia" panose="02040502050405020303" pitchFamily="18" charset="0"/>
              </a:rPr>
              <a:t> is eligible for Delaware Paid Leave and who must comply?</a:t>
            </a:r>
          </a:p>
        </p:txBody>
      </p:sp>
      <p:pic>
        <p:nvPicPr>
          <p:cNvPr id="5" name="Picture 4">
            <a:extLst>
              <a:ext uri="{FF2B5EF4-FFF2-40B4-BE49-F238E27FC236}">
                <a16:creationId xmlns:a16="http://schemas.microsoft.com/office/drawing/2014/main" id="{F7080C79-0ABE-2A9B-9FD6-531E28247544}"/>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11030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070998" y="2429998"/>
            <a:ext cx="10050003" cy="24685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Work primarily in the state of Delaware</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Have worked for an employer for at least the past 12 months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Worked at least 1,250 hours (@ 25 hours per week) over the last 12 months</a:t>
            </a:r>
          </a:p>
          <a:p>
            <a:pPr algn="l">
              <a:lnSpc>
                <a:spcPct val="100000"/>
              </a:lnSpc>
            </a:pPr>
            <a:endParaRPr lang="en-US" sz="22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The online administrative system will help you track eligibility.</a:t>
            </a: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6095999"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5693983"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For employees who …</a:t>
            </a:r>
          </a:p>
        </p:txBody>
      </p:sp>
    </p:spTree>
    <p:extLst>
      <p:ext uri="{BB962C8B-B14F-4D97-AF65-F5344CB8AC3E}">
        <p14:creationId xmlns:p14="http://schemas.microsoft.com/office/powerpoint/2010/main" val="304957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D89748-DA15-BD93-9267-D891851B5C43}"/>
              </a:ext>
            </a:extLst>
          </p:cNvPr>
          <p:cNvSpPr txBox="1">
            <a:spLocks/>
          </p:cNvSpPr>
          <p:nvPr/>
        </p:nvSpPr>
        <p:spPr>
          <a:xfrm>
            <a:off x="824303" y="4847281"/>
            <a:ext cx="7441874" cy="774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Federal government employers and seasonal businesses (that shut down for a month or more) are exempt.</a:t>
            </a:r>
          </a:p>
        </p:txBody>
      </p:sp>
      <p:sp>
        <p:nvSpPr>
          <p:cNvPr id="11" name="Subtitle 2">
            <a:extLst>
              <a:ext uri="{FF2B5EF4-FFF2-40B4-BE49-F238E27FC236}">
                <a16:creationId xmlns:a16="http://schemas.microsoft.com/office/drawing/2014/main" id="{9408DBAC-6894-4C8B-10FA-3EE6D82942FE}"/>
              </a:ext>
            </a:extLst>
          </p:cNvPr>
          <p:cNvSpPr txBox="1">
            <a:spLocks/>
          </p:cNvSpPr>
          <p:nvPr/>
        </p:nvSpPr>
        <p:spPr>
          <a:xfrm>
            <a:off x="621793" y="2578407"/>
            <a:ext cx="4511238"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000" dirty="0">
                <a:solidFill>
                  <a:srgbClr val="003A63"/>
                </a:solidFill>
                <a:latin typeface="Georgia" panose="02040502050405020303" pitchFamily="18" charset="0"/>
              </a:rPr>
              <a:t>One to nine employees</a:t>
            </a:r>
          </a:p>
          <a:p>
            <a:pPr algn="r">
              <a:lnSpc>
                <a:spcPct val="100000"/>
              </a:lnSpc>
            </a:pPr>
            <a:r>
              <a:rPr lang="en-US" sz="3000" dirty="0">
                <a:solidFill>
                  <a:srgbClr val="003A63"/>
                </a:solidFill>
                <a:latin typeface="Georgia" panose="02040502050405020303" pitchFamily="18" charset="0"/>
              </a:rPr>
              <a:t>10 to 24 employees</a:t>
            </a:r>
          </a:p>
          <a:p>
            <a:pPr algn="r">
              <a:lnSpc>
                <a:spcPct val="100000"/>
              </a:lnSpc>
            </a:pPr>
            <a:r>
              <a:rPr lang="en-US" sz="3000" dirty="0">
                <a:solidFill>
                  <a:srgbClr val="003A63"/>
                </a:solidFill>
                <a:latin typeface="Georgia" panose="02040502050405020303" pitchFamily="18" charset="0"/>
              </a:rPr>
              <a:t>25+ employees</a:t>
            </a:r>
          </a:p>
        </p:txBody>
      </p:sp>
      <p:sp>
        <p:nvSpPr>
          <p:cNvPr id="12" name="Subtitle 2">
            <a:extLst>
              <a:ext uri="{FF2B5EF4-FFF2-40B4-BE49-F238E27FC236}">
                <a16:creationId xmlns:a16="http://schemas.microsoft.com/office/drawing/2014/main" id="{10113AD4-6515-2F98-62EB-40F9AA975A1F}"/>
              </a:ext>
            </a:extLst>
          </p:cNvPr>
          <p:cNvSpPr txBox="1">
            <a:spLocks/>
          </p:cNvSpPr>
          <p:nvPr/>
        </p:nvSpPr>
        <p:spPr>
          <a:xfrm>
            <a:off x="5504823" y="2578407"/>
            <a:ext cx="5304747"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000" dirty="0">
                <a:solidFill>
                  <a:srgbClr val="003A63"/>
                </a:solidFill>
                <a:latin typeface="Georgia" panose="02040502050405020303" pitchFamily="18" charset="0"/>
              </a:rPr>
              <a:t>Exempt but may opt in</a:t>
            </a:r>
          </a:p>
          <a:p>
            <a:pPr algn="l">
              <a:lnSpc>
                <a:spcPct val="100000"/>
              </a:lnSpc>
            </a:pPr>
            <a:r>
              <a:rPr lang="en-US" sz="3000" dirty="0">
                <a:solidFill>
                  <a:srgbClr val="003A63"/>
                </a:solidFill>
                <a:latin typeface="Georgia" panose="02040502050405020303" pitchFamily="18" charset="0"/>
              </a:rPr>
              <a:t>Parental leave coverage only</a:t>
            </a:r>
          </a:p>
          <a:p>
            <a:pPr algn="l">
              <a:lnSpc>
                <a:spcPct val="100000"/>
              </a:lnSpc>
            </a:pPr>
            <a:r>
              <a:rPr lang="en-US" sz="3000" dirty="0">
                <a:solidFill>
                  <a:srgbClr val="003A63"/>
                </a:solidFill>
                <a:latin typeface="Georgia" panose="02040502050405020303" pitchFamily="18" charset="0"/>
              </a:rPr>
              <a:t>All lines of coverage</a:t>
            </a:r>
          </a:p>
        </p:txBody>
      </p:sp>
      <p:pic>
        <p:nvPicPr>
          <p:cNvPr id="16" name="Picture 15">
            <a:extLst>
              <a:ext uri="{FF2B5EF4-FFF2-40B4-BE49-F238E27FC236}">
                <a16:creationId xmlns:a16="http://schemas.microsoft.com/office/drawing/2014/main" id="{420ECDA8-73DC-6F61-4F8D-C4E29B4B0919}"/>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4" name="Rectangle 3">
            <a:extLst>
              <a:ext uri="{FF2B5EF4-FFF2-40B4-BE49-F238E27FC236}">
                <a16:creationId xmlns:a16="http://schemas.microsoft.com/office/drawing/2014/main" id="{B97013DE-3900-7E43-B0A3-E0FBB8D66466}"/>
              </a:ext>
            </a:extLst>
          </p:cNvPr>
          <p:cNvSpPr/>
          <p:nvPr/>
        </p:nvSpPr>
        <p:spPr>
          <a:xfrm>
            <a:off x="1" y="886967"/>
            <a:ext cx="7004956" cy="1317390"/>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2B9CB47-DF05-6D32-9932-59ADB960485F}"/>
              </a:ext>
            </a:extLst>
          </p:cNvPr>
          <p:cNvSpPr txBox="1">
            <a:spLocks/>
          </p:cNvSpPr>
          <p:nvPr/>
        </p:nvSpPr>
        <p:spPr>
          <a:xfrm>
            <a:off x="402017" y="940973"/>
            <a:ext cx="6602940" cy="12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Mandatory for businesses with 10 or more employees.</a:t>
            </a:r>
          </a:p>
        </p:txBody>
      </p:sp>
    </p:spTree>
    <p:extLst>
      <p:ext uri="{BB962C8B-B14F-4D97-AF65-F5344CB8AC3E}">
        <p14:creationId xmlns:p14="http://schemas.microsoft.com/office/powerpoint/2010/main" val="4722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D89748-DA15-BD93-9267-D891851B5C43}"/>
              </a:ext>
            </a:extLst>
          </p:cNvPr>
          <p:cNvSpPr txBox="1">
            <a:spLocks/>
          </p:cNvSpPr>
          <p:nvPr/>
        </p:nvSpPr>
        <p:spPr>
          <a:xfrm>
            <a:off x="440791" y="4943915"/>
            <a:ext cx="8661006" cy="16001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600" b="1" dirty="0">
                <a:solidFill>
                  <a:srgbClr val="003A63"/>
                </a:solidFill>
                <a:latin typeface="Georgia" panose="02040502050405020303" pitchFamily="18" charset="0"/>
              </a:rPr>
              <a:t>Waivers</a:t>
            </a:r>
            <a:r>
              <a:rPr lang="en-US" sz="1600" dirty="0">
                <a:solidFill>
                  <a:srgbClr val="003A63"/>
                </a:solidFill>
                <a:latin typeface="Georgia" panose="02040502050405020303" pitchFamily="18" charset="0"/>
              </a:rPr>
              <a:t>: To exclude employees hired for a short time or for part-time work.</a:t>
            </a:r>
          </a:p>
          <a:p>
            <a:pPr algn="l">
              <a:lnSpc>
                <a:spcPct val="100000"/>
              </a:lnSpc>
            </a:pPr>
            <a:r>
              <a:rPr lang="en-US" sz="1600" b="1" dirty="0">
                <a:solidFill>
                  <a:srgbClr val="003A63"/>
                </a:solidFill>
                <a:latin typeface="Georgia" panose="02040502050405020303" pitchFamily="18" charset="0"/>
              </a:rPr>
              <a:t>Reclassification</a:t>
            </a:r>
            <a:r>
              <a:rPr lang="en-US" sz="1600" dirty="0">
                <a:solidFill>
                  <a:srgbClr val="003A63"/>
                </a:solidFill>
                <a:latin typeface="Georgia" panose="02040502050405020303" pitchFamily="18" charset="0"/>
              </a:rPr>
              <a:t>: For out-of-state telecommuters or those on an out-of-state assignment whom you wish to treat the same as your Delaware employees.</a:t>
            </a:r>
          </a:p>
          <a:p>
            <a:pPr algn="l">
              <a:lnSpc>
                <a:spcPct val="100000"/>
              </a:lnSpc>
            </a:pPr>
            <a:r>
              <a:rPr lang="en-US" sz="1600" dirty="0">
                <a:solidFill>
                  <a:srgbClr val="003A63"/>
                </a:solidFill>
                <a:latin typeface="Georgia" panose="02040502050405020303" pitchFamily="18" charset="0"/>
              </a:rPr>
              <a:t>If the circumstances of their employment change, employees can be taken off waivers to join the plan, or “declassified” so that they are no longer eligible for coverage.</a:t>
            </a:r>
          </a:p>
        </p:txBody>
      </p:sp>
      <p:sp>
        <p:nvSpPr>
          <p:cNvPr id="11" name="Subtitle 2">
            <a:extLst>
              <a:ext uri="{FF2B5EF4-FFF2-40B4-BE49-F238E27FC236}">
                <a16:creationId xmlns:a16="http://schemas.microsoft.com/office/drawing/2014/main" id="{9408DBAC-6894-4C8B-10FA-3EE6D82942FE}"/>
              </a:ext>
            </a:extLst>
          </p:cNvPr>
          <p:cNvSpPr txBox="1">
            <a:spLocks/>
          </p:cNvSpPr>
          <p:nvPr/>
        </p:nvSpPr>
        <p:spPr>
          <a:xfrm>
            <a:off x="1881042" y="2920519"/>
            <a:ext cx="3225157"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000" b="1" i="1" dirty="0">
                <a:solidFill>
                  <a:srgbClr val="003A63"/>
                </a:solidFill>
                <a:latin typeface="Georgia" panose="02040502050405020303" pitchFamily="18" charset="0"/>
              </a:rPr>
              <a:t>Starting point:</a:t>
            </a:r>
          </a:p>
          <a:p>
            <a:pPr algn="r">
              <a:lnSpc>
                <a:spcPct val="100000"/>
              </a:lnSpc>
            </a:pPr>
            <a:r>
              <a:rPr lang="en-US" sz="3000" b="1" i="1" dirty="0">
                <a:solidFill>
                  <a:srgbClr val="003A63"/>
                </a:solidFill>
                <a:latin typeface="Georgia" panose="02040502050405020303" pitchFamily="18" charset="0"/>
              </a:rPr>
              <a:t>Subtract:</a:t>
            </a:r>
          </a:p>
          <a:p>
            <a:pPr algn="r">
              <a:lnSpc>
                <a:spcPct val="100000"/>
              </a:lnSpc>
            </a:pPr>
            <a:r>
              <a:rPr lang="en-US" sz="3000" b="1" i="1" dirty="0">
                <a:solidFill>
                  <a:srgbClr val="003A63"/>
                </a:solidFill>
                <a:latin typeface="Georgia" panose="02040502050405020303" pitchFamily="18" charset="0"/>
              </a:rPr>
              <a:t>Add:</a:t>
            </a:r>
          </a:p>
        </p:txBody>
      </p:sp>
      <p:sp>
        <p:nvSpPr>
          <p:cNvPr id="12" name="Subtitle 2">
            <a:extLst>
              <a:ext uri="{FF2B5EF4-FFF2-40B4-BE49-F238E27FC236}">
                <a16:creationId xmlns:a16="http://schemas.microsoft.com/office/drawing/2014/main" id="{10113AD4-6515-2F98-62EB-40F9AA975A1F}"/>
              </a:ext>
            </a:extLst>
          </p:cNvPr>
          <p:cNvSpPr txBox="1">
            <a:spLocks/>
          </p:cNvSpPr>
          <p:nvPr/>
        </p:nvSpPr>
        <p:spPr>
          <a:xfrm>
            <a:off x="5106199" y="2915441"/>
            <a:ext cx="5695913" cy="18421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000" i="1" dirty="0">
                <a:solidFill>
                  <a:srgbClr val="003A63"/>
                </a:solidFill>
                <a:latin typeface="Georgia" panose="02040502050405020303" pitchFamily="18" charset="0"/>
              </a:rPr>
              <a:t>All employees </a:t>
            </a:r>
            <a:r>
              <a:rPr lang="en-US" sz="2000" i="1" dirty="0">
                <a:solidFill>
                  <a:srgbClr val="003A63"/>
                </a:solidFill>
                <a:latin typeface="Georgia" panose="02040502050405020303" pitchFamily="18" charset="0"/>
              </a:rPr>
              <a:t>(full time and part time)</a:t>
            </a:r>
          </a:p>
          <a:p>
            <a:pPr algn="l">
              <a:lnSpc>
                <a:spcPct val="100000"/>
              </a:lnSpc>
            </a:pPr>
            <a:r>
              <a:rPr lang="en-US" sz="3000" i="1" dirty="0">
                <a:solidFill>
                  <a:srgbClr val="003A63"/>
                </a:solidFill>
                <a:latin typeface="Georgia" panose="02040502050405020303" pitchFamily="18" charset="0"/>
              </a:rPr>
              <a:t>Employees on waivers</a:t>
            </a:r>
          </a:p>
          <a:p>
            <a:pPr algn="l">
              <a:lnSpc>
                <a:spcPct val="100000"/>
              </a:lnSpc>
            </a:pPr>
            <a:r>
              <a:rPr lang="en-US" sz="3000" i="1" dirty="0">
                <a:solidFill>
                  <a:srgbClr val="003A63"/>
                </a:solidFill>
                <a:latin typeface="Georgia" panose="02040502050405020303" pitchFamily="18" charset="0"/>
              </a:rPr>
              <a:t>Reclassified employees</a:t>
            </a:r>
          </a:p>
        </p:txBody>
      </p:sp>
      <p:pic>
        <p:nvPicPr>
          <p:cNvPr id="16" name="Picture 15">
            <a:extLst>
              <a:ext uri="{FF2B5EF4-FFF2-40B4-BE49-F238E27FC236}">
                <a16:creationId xmlns:a16="http://schemas.microsoft.com/office/drawing/2014/main" id="{420ECDA8-73DC-6F61-4F8D-C4E29B4B0919}"/>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4" name="Rectangle 3">
            <a:extLst>
              <a:ext uri="{FF2B5EF4-FFF2-40B4-BE49-F238E27FC236}">
                <a16:creationId xmlns:a16="http://schemas.microsoft.com/office/drawing/2014/main" id="{3C6E0A37-E98E-06EC-7DCD-92F156002B78}"/>
              </a:ext>
            </a:extLst>
          </p:cNvPr>
          <p:cNvSpPr/>
          <p:nvPr/>
        </p:nvSpPr>
        <p:spPr>
          <a:xfrm>
            <a:off x="1" y="886967"/>
            <a:ext cx="7406972" cy="1842134"/>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B37B849-43FB-7038-F408-F94580A323C7}"/>
              </a:ext>
            </a:extLst>
          </p:cNvPr>
          <p:cNvSpPr txBox="1">
            <a:spLocks/>
          </p:cNvSpPr>
          <p:nvPr/>
        </p:nvSpPr>
        <p:spPr>
          <a:xfrm>
            <a:off x="402017" y="940973"/>
            <a:ext cx="7004956" cy="12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Which employees count toward the 10-employee and 25-employee thresholds?</a:t>
            </a:r>
          </a:p>
        </p:txBody>
      </p:sp>
    </p:spTree>
    <p:extLst>
      <p:ext uri="{BB962C8B-B14F-4D97-AF65-F5344CB8AC3E}">
        <p14:creationId xmlns:p14="http://schemas.microsoft.com/office/powerpoint/2010/main" val="287293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070998" y="2194713"/>
            <a:ext cx="10050003" cy="41227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Delaware LaborFirst manages the process for the employer. </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The employer fills out their part of the form (either for waivers or for employee reclassification) on Delaware LaborFirst and electronically signs it.</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Delaware LaborFirst creates the waiver form and sends it to the employee by email for their signature. </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The employee signs the form electronically, and the system sends it back to the employer (and the Third-Party Administrator, if there is one).</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The system automatically marks the employee as “on waivers” and stops accumulating contributions to their wages.</a:t>
            </a:r>
          </a:p>
          <a:p>
            <a:pPr algn="l">
              <a:lnSpc>
                <a:spcPct val="100000"/>
              </a:lnSpc>
            </a:pPr>
            <a:endParaRPr lang="en-US" sz="2200" dirty="0">
              <a:solidFill>
                <a:srgbClr val="003A63"/>
              </a:solidFill>
              <a:latin typeface="Georgia" panose="02040502050405020303" pitchFamily="18" charset="0"/>
            </a:endParaRP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7241457"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6529725"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Waivers &amp; Reclassification</a:t>
            </a:r>
          </a:p>
        </p:txBody>
      </p:sp>
    </p:spTree>
    <p:extLst>
      <p:ext uri="{BB962C8B-B14F-4D97-AF65-F5344CB8AC3E}">
        <p14:creationId xmlns:p14="http://schemas.microsoft.com/office/powerpoint/2010/main" val="117851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B8067F2E-B00D-1A40-2408-F43CBE022337}"/>
              </a:ext>
            </a:extLst>
          </p:cNvPr>
          <p:cNvSpPr txBox="1">
            <a:spLocks/>
          </p:cNvSpPr>
          <p:nvPr/>
        </p:nvSpPr>
        <p:spPr>
          <a:xfrm>
            <a:off x="781440" y="3186651"/>
            <a:ext cx="10629120" cy="21702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Whether or not the leave qualifies under Delaware Paid Leave guidelines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How much compensation the employee should receive</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How many weeks of paid leave the employee should receive</a:t>
            </a:r>
          </a:p>
          <a:p>
            <a:pPr marL="457200" indent="-457200" algn="l">
              <a:lnSpc>
                <a:spcPct val="100000"/>
              </a:lnSpc>
              <a:buFont typeface="Arial" panose="020B0604020202020204" pitchFamily="34" charset="0"/>
              <a:buChar char="•"/>
            </a:pPr>
            <a:endParaRPr lang="en-US" sz="1000" dirty="0">
              <a:solidFill>
                <a:srgbClr val="003A63"/>
              </a:solidFill>
              <a:latin typeface="Georgia" panose="02040502050405020303" pitchFamily="18" charset="0"/>
            </a:endParaRPr>
          </a:p>
          <a:p>
            <a:pPr algn="l">
              <a:lnSpc>
                <a:spcPct val="100000"/>
              </a:lnSpc>
            </a:pPr>
            <a:r>
              <a:rPr lang="en-US" sz="2200" dirty="0">
                <a:solidFill>
                  <a:srgbClr val="003A63"/>
                </a:solidFill>
                <a:latin typeface="Georgia" panose="02040502050405020303" pitchFamily="18" charset="0"/>
              </a:rPr>
              <a:t>The online administrative system will provide claims advice.</a:t>
            </a:r>
          </a:p>
        </p:txBody>
      </p:sp>
      <p:pic>
        <p:nvPicPr>
          <p:cNvPr id="12" name="Picture 11">
            <a:extLst>
              <a:ext uri="{FF2B5EF4-FFF2-40B4-BE49-F238E27FC236}">
                <a16:creationId xmlns:a16="http://schemas.microsoft.com/office/drawing/2014/main" id="{C5D6A569-FBEE-C313-BCC8-03C84587D610}"/>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3" name="Rectangle 2">
            <a:extLst>
              <a:ext uri="{FF2B5EF4-FFF2-40B4-BE49-F238E27FC236}">
                <a16:creationId xmlns:a16="http://schemas.microsoft.com/office/drawing/2014/main" id="{4DBC1A28-DBEE-D1AF-3FAC-DF3689C32C8D}"/>
              </a:ext>
            </a:extLst>
          </p:cNvPr>
          <p:cNvSpPr/>
          <p:nvPr/>
        </p:nvSpPr>
        <p:spPr>
          <a:xfrm>
            <a:off x="1" y="886967"/>
            <a:ext cx="7004956" cy="1839904"/>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BC37EFB2-8083-437D-0756-74AF59BCC45C}"/>
              </a:ext>
            </a:extLst>
          </p:cNvPr>
          <p:cNvSpPr txBox="1">
            <a:spLocks/>
          </p:cNvSpPr>
          <p:nvPr/>
        </p:nvSpPr>
        <p:spPr>
          <a:xfrm>
            <a:off x="402017" y="940973"/>
            <a:ext cx="6437695" cy="12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Claims applications are handled by the employer to determine …</a:t>
            </a:r>
          </a:p>
        </p:txBody>
      </p:sp>
    </p:spTree>
    <p:extLst>
      <p:ext uri="{BB962C8B-B14F-4D97-AF65-F5344CB8AC3E}">
        <p14:creationId xmlns:p14="http://schemas.microsoft.com/office/powerpoint/2010/main" val="1119954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070998" y="2039517"/>
            <a:ext cx="10050003" cy="3877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Certifying health conditions is not the responsibility of the employer or Division of Paid Leave.</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Delaware LaborFirst will send a Certificate of Serious Health Condition to the patient’s health care provider.</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The health care provider will need to complete this certificate and decide if the illness or injury fits the definition of “serious health condition.”</a:t>
            </a:r>
          </a:p>
          <a:p>
            <a:pPr algn="l">
              <a:lnSpc>
                <a:spcPct val="100000"/>
              </a:lnSpc>
            </a:pPr>
            <a:r>
              <a:rPr lang="en-US" sz="2200" dirty="0">
                <a:solidFill>
                  <a:srgbClr val="003A63"/>
                </a:solidFill>
                <a:latin typeface="Georgia" panose="02040502050405020303" pitchFamily="18" charset="0"/>
              </a:rPr>
              <a:t>Health care providers will complete and submit the forms electronically through Delaware LaborFirst.</a:t>
            </a: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5117689"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4715673"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Claims Approvals</a:t>
            </a:r>
          </a:p>
        </p:txBody>
      </p:sp>
    </p:spTree>
    <p:extLst>
      <p:ext uri="{BB962C8B-B14F-4D97-AF65-F5344CB8AC3E}">
        <p14:creationId xmlns:p14="http://schemas.microsoft.com/office/powerpoint/2010/main" val="213616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070998" y="2039518"/>
            <a:ext cx="10050003" cy="31946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After enrolling, the employer will be responsible for administering the program, which includes the following:</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Determining employee eligibility</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Calculating the correct contribution amount</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Managing the claims adjudication process to determine if an employee’s application for leave is justified under the plan</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Tracking their employee’s hours and their in-state vs. out-of-state FICA wages</a:t>
            </a:r>
            <a:endParaRPr lang="en-US" sz="2200" dirty="0">
              <a:solidFill>
                <a:srgbClr val="FF0000"/>
              </a:solidFill>
              <a:latin typeface="Georgia" panose="02040502050405020303" pitchFamily="18" charset="0"/>
            </a:endParaRP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4586067"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4184051"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Employer’s Role</a:t>
            </a:r>
          </a:p>
        </p:txBody>
      </p:sp>
    </p:spTree>
    <p:extLst>
      <p:ext uri="{BB962C8B-B14F-4D97-AF65-F5344CB8AC3E}">
        <p14:creationId xmlns:p14="http://schemas.microsoft.com/office/powerpoint/2010/main" val="253017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883017-BF94-0211-C4C3-7DBD9F9DCE89}"/>
              </a:ext>
            </a:extLst>
          </p:cNvPr>
          <p:cNvSpPr txBox="1">
            <a:spLocks/>
          </p:cNvSpPr>
          <p:nvPr/>
        </p:nvSpPr>
        <p:spPr>
          <a:xfrm>
            <a:off x="1127561" y="2058055"/>
            <a:ext cx="9676719" cy="34962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dirty="0">
                <a:solidFill>
                  <a:srgbClr val="003A63"/>
                </a:solidFill>
                <a:latin typeface="Georgia" panose="02040502050405020303" pitchFamily="18" charset="0"/>
              </a:rPr>
              <a:t>TPA Handshake allows employers to choose from a list of TPAs registered with Delaware LaborFirst.</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Once an employer selects a TPA, the TPA will confirm the contractual relationship between them.</a:t>
            </a:r>
          </a:p>
          <a:p>
            <a:pPr marL="342900" indent="-3429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TPA Handshake allows both the employer and the TPA to agree on the specific administrative tasks that TPA will handle on behalf of the employer.</a:t>
            </a:r>
          </a:p>
          <a:p>
            <a:pPr marL="800100" lvl="1" indent="-342900" algn="l">
              <a:lnSpc>
                <a:spcPct val="100000"/>
              </a:lnSpc>
              <a:buFont typeface="Arial" panose="020B0604020202020204" pitchFamily="34" charset="0"/>
              <a:buChar char="•"/>
            </a:pPr>
            <a:r>
              <a:rPr lang="en-US" sz="1800" dirty="0">
                <a:solidFill>
                  <a:srgbClr val="003A63"/>
                </a:solidFill>
                <a:latin typeface="Georgia" panose="02040502050405020303" pitchFamily="18" charset="0"/>
              </a:rPr>
              <a:t>Employers have the option to work with multiple TPAs, each of whom can perform different administrative functions as needed.</a:t>
            </a:r>
          </a:p>
        </p:txBody>
      </p:sp>
      <p:pic>
        <p:nvPicPr>
          <p:cNvPr id="12" name="Picture 11">
            <a:extLst>
              <a:ext uri="{FF2B5EF4-FFF2-40B4-BE49-F238E27FC236}">
                <a16:creationId xmlns:a16="http://schemas.microsoft.com/office/drawing/2014/main" id="{F8E3106C-FDA3-F3B2-8C25-CBAEBE52735E}"/>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1C4FE37C-5ADD-F032-673C-5F148E5A1518}"/>
              </a:ext>
            </a:extLst>
          </p:cNvPr>
          <p:cNvSpPr/>
          <p:nvPr/>
        </p:nvSpPr>
        <p:spPr>
          <a:xfrm>
            <a:off x="1" y="886967"/>
            <a:ext cx="455793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F4593B8-4033-93BF-F427-9230572C215F}"/>
              </a:ext>
            </a:extLst>
          </p:cNvPr>
          <p:cNvSpPr txBox="1">
            <a:spLocks/>
          </p:cNvSpPr>
          <p:nvPr/>
        </p:nvSpPr>
        <p:spPr>
          <a:xfrm>
            <a:off x="402017" y="940973"/>
            <a:ext cx="5337601"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TPA Handshake</a:t>
            </a:r>
          </a:p>
        </p:txBody>
      </p:sp>
    </p:spTree>
    <p:extLst>
      <p:ext uri="{BB962C8B-B14F-4D97-AF65-F5344CB8AC3E}">
        <p14:creationId xmlns:p14="http://schemas.microsoft.com/office/powerpoint/2010/main" val="1298486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6EDE5"/>
            </a:gs>
            <a:gs pos="61000">
              <a:srgbClr val="B1E2EB"/>
            </a:gs>
          </a:gsLst>
          <a:lin ang="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0" y="3036259"/>
            <a:ext cx="12192000" cy="785482"/>
          </a:xfrm>
        </p:spPr>
        <p:txBody>
          <a:bodyPr>
            <a:noAutofit/>
          </a:bodyPr>
          <a:lstStyle/>
          <a:p>
            <a:r>
              <a:rPr lang="en-US" sz="6600" b="1" dirty="0">
                <a:solidFill>
                  <a:srgbClr val="003A63"/>
                </a:solidFill>
                <a:latin typeface="Georgia" panose="02040502050405020303" pitchFamily="18" charset="0"/>
              </a:rPr>
              <a:t>Help and Guidance</a:t>
            </a:r>
          </a:p>
        </p:txBody>
      </p:sp>
      <p:pic>
        <p:nvPicPr>
          <p:cNvPr id="5" name="Picture 4">
            <a:extLst>
              <a:ext uri="{FF2B5EF4-FFF2-40B4-BE49-F238E27FC236}">
                <a16:creationId xmlns:a16="http://schemas.microsoft.com/office/drawing/2014/main" id="{88C017EF-4657-8BD1-3808-6F2A0AB8FA0B}"/>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239431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996461" y="2118385"/>
            <a:ext cx="10199077" cy="3240206"/>
          </a:xfrm>
        </p:spPr>
        <p:txBody>
          <a:bodyPr>
            <a:noAutofit/>
          </a:bodyPr>
          <a:lstStyle/>
          <a:p>
            <a:pPr algn="l">
              <a:lnSpc>
                <a:spcPct val="120000"/>
              </a:lnSpc>
            </a:pPr>
            <a:r>
              <a:rPr lang="en-US" sz="2200" b="1" dirty="0">
                <a:solidFill>
                  <a:srgbClr val="003A63"/>
                </a:solidFill>
                <a:latin typeface="Georgia" panose="02040502050405020303" pitchFamily="18" charset="0"/>
              </a:rPr>
              <a:t>Sept. 1, 2024 </a:t>
            </a:r>
            <a:r>
              <a:rPr lang="en-US" sz="2200" dirty="0">
                <a:solidFill>
                  <a:srgbClr val="003A63"/>
                </a:solidFill>
                <a:latin typeface="Georgia" panose="02040502050405020303" pitchFamily="18" charset="0"/>
              </a:rPr>
              <a:t>— Portal opened for employers to either opt in to Delaware Paid Leave or apply for private plan approval. Closes on </a:t>
            </a:r>
            <a:r>
              <a:rPr lang="en-US" sz="2200" b="1" dirty="0">
                <a:solidFill>
                  <a:srgbClr val="003A63"/>
                </a:solidFill>
                <a:latin typeface="Georgia" panose="02040502050405020303" pitchFamily="18" charset="0"/>
              </a:rPr>
              <a:t>12/1/24.</a:t>
            </a:r>
            <a:r>
              <a:rPr lang="en-US" sz="2200" dirty="0">
                <a:solidFill>
                  <a:srgbClr val="003A63"/>
                </a:solidFill>
                <a:latin typeface="Georgia" panose="02040502050405020303" pitchFamily="18" charset="0"/>
              </a:rPr>
              <a:t> </a:t>
            </a:r>
          </a:p>
          <a:p>
            <a:pPr algn="l">
              <a:lnSpc>
                <a:spcPct val="120000"/>
              </a:lnSpc>
            </a:pPr>
            <a:r>
              <a:rPr lang="en-US" sz="2200" b="1" dirty="0">
                <a:solidFill>
                  <a:srgbClr val="003A63"/>
                </a:solidFill>
                <a:latin typeface="Georgia" panose="02040502050405020303" pitchFamily="18" charset="0"/>
              </a:rPr>
              <a:t>Jan. 1, 2025 </a:t>
            </a:r>
            <a:r>
              <a:rPr lang="en-US" sz="2200" dirty="0">
                <a:solidFill>
                  <a:srgbClr val="003A63"/>
                </a:solidFill>
                <a:latin typeface="Georgia" panose="02040502050405020303" pitchFamily="18" charset="0"/>
              </a:rPr>
              <a:t>— Contributions can begin to be assessed. Contributions and hours/wage information will be collected 30 days after the end of each quarter. First due date: </a:t>
            </a:r>
            <a:r>
              <a:rPr lang="en-US" sz="2200" b="1" dirty="0">
                <a:solidFill>
                  <a:srgbClr val="003A63"/>
                </a:solidFill>
                <a:latin typeface="Georgia" panose="02040502050405020303" pitchFamily="18" charset="0"/>
              </a:rPr>
              <a:t>4/30/2025.</a:t>
            </a:r>
          </a:p>
          <a:p>
            <a:pPr algn="l">
              <a:lnSpc>
                <a:spcPct val="120000"/>
              </a:lnSpc>
            </a:pPr>
            <a:r>
              <a:rPr lang="en-US" sz="2200" b="1" dirty="0">
                <a:solidFill>
                  <a:srgbClr val="003A63"/>
                </a:solidFill>
                <a:latin typeface="Georgia" panose="02040502050405020303" pitchFamily="18" charset="0"/>
              </a:rPr>
              <a:t>Jan. 1, 2026 </a:t>
            </a:r>
            <a:r>
              <a:rPr lang="en-US" sz="2200" dirty="0">
                <a:solidFill>
                  <a:srgbClr val="003A63"/>
                </a:solidFill>
                <a:latin typeface="Georgia" panose="02040502050405020303" pitchFamily="18" charset="0"/>
              </a:rPr>
              <a:t>— Employees can begin to submit claims applications through the online administrative system for employers to process.</a:t>
            </a:r>
          </a:p>
        </p:txBody>
      </p:sp>
      <p:sp>
        <p:nvSpPr>
          <p:cNvPr id="8" name="Rectangle 7">
            <a:extLst>
              <a:ext uri="{FF2B5EF4-FFF2-40B4-BE49-F238E27FC236}">
                <a16:creationId xmlns:a16="http://schemas.microsoft.com/office/drawing/2014/main" id="{BF4E2BDA-2A1C-0307-4F17-17485C4597D4}"/>
              </a:ext>
            </a:extLst>
          </p:cNvPr>
          <p:cNvSpPr/>
          <p:nvPr/>
        </p:nvSpPr>
        <p:spPr>
          <a:xfrm>
            <a:off x="-1" y="900517"/>
            <a:ext cx="3587262" cy="786979"/>
          </a:xfrm>
          <a:prstGeom prst="rect">
            <a:avLst/>
          </a:prstGeom>
          <a:gradFill flip="none" rotWithShape="1">
            <a:gsLst>
              <a:gs pos="0">
                <a:srgbClr val="D6EDE5"/>
              </a:gs>
              <a:gs pos="61000">
                <a:srgbClr val="B1E2E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FEA67BA-EF34-6BF5-688D-652B65AD9BC3}"/>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2" name="Subtitle 2">
            <a:extLst>
              <a:ext uri="{FF2B5EF4-FFF2-40B4-BE49-F238E27FC236}">
                <a16:creationId xmlns:a16="http://schemas.microsoft.com/office/drawing/2014/main" id="{AA3338AA-1D14-1987-348D-E10F6F8DA59C}"/>
              </a:ext>
            </a:extLst>
          </p:cNvPr>
          <p:cNvSpPr txBox="1">
            <a:spLocks/>
          </p:cNvSpPr>
          <p:nvPr/>
        </p:nvSpPr>
        <p:spPr>
          <a:xfrm>
            <a:off x="402017" y="940973"/>
            <a:ext cx="2783227"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Key Dates:</a:t>
            </a:r>
          </a:p>
        </p:txBody>
      </p:sp>
    </p:spTree>
    <p:extLst>
      <p:ext uri="{BB962C8B-B14F-4D97-AF65-F5344CB8AC3E}">
        <p14:creationId xmlns:p14="http://schemas.microsoft.com/office/powerpoint/2010/main" val="327335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3F88CF-CF09-F50E-743E-486EDABDA18A}"/>
              </a:ext>
            </a:extLst>
          </p:cNvPr>
          <p:cNvSpPr txBox="1">
            <a:spLocks/>
          </p:cNvSpPr>
          <p:nvPr/>
        </p:nvSpPr>
        <p:spPr>
          <a:xfrm>
            <a:off x="710526" y="3803146"/>
            <a:ext cx="8165250" cy="1821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If you have 50+ employees, you’ve been dealing with federal paid leave for years, so Delaware Paid Leave isn’t too much different from the federal program.</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If you have between 10 and 49 employees, you are thinking:</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Most of our staff is dedicated to training and education.</a:t>
            </a:r>
          </a:p>
        </p:txBody>
      </p:sp>
      <p:sp>
        <p:nvSpPr>
          <p:cNvPr id="5" name="Title 1">
            <a:extLst>
              <a:ext uri="{FF2B5EF4-FFF2-40B4-BE49-F238E27FC236}">
                <a16:creationId xmlns:a16="http://schemas.microsoft.com/office/drawing/2014/main" id="{0202F1DE-DF04-B8E7-FBE6-9AD2582F8099}"/>
              </a:ext>
            </a:extLst>
          </p:cNvPr>
          <p:cNvSpPr txBox="1">
            <a:spLocks/>
          </p:cNvSpPr>
          <p:nvPr/>
        </p:nvSpPr>
        <p:spPr>
          <a:xfrm>
            <a:off x="922798" y="1941175"/>
            <a:ext cx="10868150" cy="15947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400" b="1" dirty="0">
                <a:solidFill>
                  <a:srgbClr val="003A63"/>
                </a:solidFill>
                <a:latin typeface="Georgia" panose="02040502050405020303" pitchFamily="18" charset="0"/>
              </a:rPr>
              <a:t>If you have fewer than 50 employees, we know that all this is brand new.</a:t>
            </a:r>
          </a:p>
        </p:txBody>
      </p:sp>
      <p:pic>
        <p:nvPicPr>
          <p:cNvPr id="12" name="Picture 11">
            <a:extLst>
              <a:ext uri="{FF2B5EF4-FFF2-40B4-BE49-F238E27FC236}">
                <a16:creationId xmlns:a16="http://schemas.microsoft.com/office/drawing/2014/main" id="{F526E3EB-4786-1447-524F-4742EC6D6AF7}"/>
              </a:ext>
            </a:extLst>
          </p:cNvPr>
          <p:cNvPicPr>
            <a:picLocks noChangeAspect="1"/>
          </p:cNvPicPr>
          <p:nvPr/>
        </p:nvPicPr>
        <p:blipFill>
          <a:blip r:embed="rId3"/>
          <a:stretch>
            <a:fillRect/>
          </a:stretch>
        </p:blipFill>
        <p:spPr>
          <a:xfrm>
            <a:off x="9688539" y="5624600"/>
            <a:ext cx="2062670" cy="692866"/>
          </a:xfrm>
          <a:prstGeom prst="rect">
            <a:avLst/>
          </a:prstGeom>
        </p:spPr>
      </p:pic>
      <p:pic>
        <p:nvPicPr>
          <p:cNvPr id="7" name="Graphic 6" descr="Surprised face outline with solid fill">
            <a:extLst>
              <a:ext uri="{FF2B5EF4-FFF2-40B4-BE49-F238E27FC236}">
                <a16:creationId xmlns:a16="http://schemas.microsoft.com/office/drawing/2014/main" id="{64CE34FD-EF94-25D6-56A2-56B48E29BF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6282" y="4538472"/>
            <a:ext cx="914400" cy="914400"/>
          </a:xfrm>
          <a:prstGeom prst="rect">
            <a:avLst/>
          </a:prstGeom>
        </p:spPr>
      </p:pic>
      <p:pic>
        <p:nvPicPr>
          <p:cNvPr id="9" name="Graphic 8" descr="Dizzy face outline with solid fill">
            <a:extLst>
              <a:ext uri="{FF2B5EF4-FFF2-40B4-BE49-F238E27FC236}">
                <a16:creationId xmlns:a16="http://schemas.microsoft.com/office/drawing/2014/main" id="{5D021E86-37FF-960A-E9FF-5E7DCFBDBF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2451" y="4538472"/>
            <a:ext cx="914400" cy="914400"/>
          </a:xfrm>
          <a:prstGeom prst="rect">
            <a:avLst/>
          </a:prstGeom>
        </p:spPr>
      </p:pic>
      <p:pic>
        <p:nvPicPr>
          <p:cNvPr id="11" name="Graphic 10" descr="Scared face outline with solid fill">
            <a:extLst>
              <a:ext uri="{FF2B5EF4-FFF2-40B4-BE49-F238E27FC236}">
                <a16:creationId xmlns:a16="http://schemas.microsoft.com/office/drawing/2014/main" id="{1BFC1F43-95EF-99B7-5AA5-9D26243EFB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28619" y="4538472"/>
            <a:ext cx="914400" cy="914400"/>
          </a:xfrm>
          <a:prstGeom prst="rect">
            <a:avLst/>
          </a:prstGeom>
        </p:spPr>
      </p:pic>
      <p:sp>
        <p:nvSpPr>
          <p:cNvPr id="10" name="Rectangle 9">
            <a:extLst>
              <a:ext uri="{FF2B5EF4-FFF2-40B4-BE49-F238E27FC236}">
                <a16:creationId xmlns:a16="http://schemas.microsoft.com/office/drawing/2014/main" id="{516EE30D-7F66-0754-245F-6D6E70DCC273}"/>
              </a:ext>
            </a:extLst>
          </p:cNvPr>
          <p:cNvSpPr/>
          <p:nvPr/>
        </p:nvSpPr>
        <p:spPr>
          <a:xfrm>
            <a:off x="1" y="886967"/>
            <a:ext cx="535577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D1BD460D-35D0-4B9C-8053-FE39AF1BAFD5}"/>
              </a:ext>
            </a:extLst>
          </p:cNvPr>
          <p:cNvSpPr txBox="1">
            <a:spLocks/>
          </p:cNvSpPr>
          <p:nvPr/>
        </p:nvSpPr>
        <p:spPr>
          <a:xfrm>
            <a:off x="402018" y="940973"/>
            <a:ext cx="49537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A Dedicated Portal</a:t>
            </a:r>
          </a:p>
        </p:txBody>
      </p:sp>
    </p:spTree>
    <p:extLst>
      <p:ext uri="{BB962C8B-B14F-4D97-AF65-F5344CB8AC3E}">
        <p14:creationId xmlns:p14="http://schemas.microsoft.com/office/powerpoint/2010/main" val="280851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3F88CF-CF09-F50E-743E-486EDABDA18A}"/>
              </a:ext>
            </a:extLst>
          </p:cNvPr>
          <p:cNvSpPr txBox="1">
            <a:spLocks/>
          </p:cNvSpPr>
          <p:nvPr/>
        </p:nvSpPr>
        <p:spPr>
          <a:xfrm>
            <a:off x="922797" y="3803146"/>
            <a:ext cx="10483140" cy="1821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Eligibility and enrollment</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Contribution calculation</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Claims management</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Appeals</a:t>
            </a:r>
          </a:p>
        </p:txBody>
      </p:sp>
      <p:sp>
        <p:nvSpPr>
          <p:cNvPr id="5" name="Title 1">
            <a:extLst>
              <a:ext uri="{FF2B5EF4-FFF2-40B4-BE49-F238E27FC236}">
                <a16:creationId xmlns:a16="http://schemas.microsoft.com/office/drawing/2014/main" id="{0202F1DE-DF04-B8E7-FBE6-9AD2582F8099}"/>
              </a:ext>
            </a:extLst>
          </p:cNvPr>
          <p:cNvSpPr txBox="1">
            <a:spLocks/>
          </p:cNvSpPr>
          <p:nvPr/>
        </p:nvSpPr>
        <p:spPr>
          <a:xfrm>
            <a:off x="922798" y="1941175"/>
            <a:ext cx="10868150" cy="15947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500" b="1" dirty="0">
                <a:solidFill>
                  <a:srgbClr val="003A63"/>
                </a:solidFill>
                <a:latin typeface="Georgia" panose="02040502050405020303" pitchFamily="18" charset="0"/>
              </a:rPr>
              <a:t>An online portal will be available 24/7/365 for guidance on:</a:t>
            </a:r>
          </a:p>
        </p:txBody>
      </p:sp>
      <p:pic>
        <p:nvPicPr>
          <p:cNvPr id="12" name="Picture 11">
            <a:extLst>
              <a:ext uri="{FF2B5EF4-FFF2-40B4-BE49-F238E27FC236}">
                <a16:creationId xmlns:a16="http://schemas.microsoft.com/office/drawing/2014/main" id="{F526E3EB-4786-1447-524F-4742EC6D6AF7}"/>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3" name="Rectangle 2">
            <a:extLst>
              <a:ext uri="{FF2B5EF4-FFF2-40B4-BE49-F238E27FC236}">
                <a16:creationId xmlns:a16="http://schemas.microsoft.com/office/drawing/2014/main" id="{211E1D6C-1AD2-43D4-10CC-7A8E03D16564}"/>
              </a:ext>
            </a:extLst>
          </p:cNvPr>
          <p:cNvSpPr/>
          <p:nvPr/>
        </p:nvSpPr>
        <p:spPr>
          <a:xfrm>
            <a:off x="1" y="886967"/>
            <a:ext cx="535577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446BE00A-1AC1-DFFF-1B2A-D5C51357F22E}"/>
              </a:ext>
            </a:extLst>
          </p:cNvPr>
          <p:cNvSpPr txBox="1">
            <a:spLocks/>
          </p:cNvSpPr>
          <p:nvPr/>
        </p:nvSpPr>
        <p:spPr>
          <a:xfrm>
            <a:off x="402018" y="940973"/>
            <a:ext cx="49537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A Dedicated Portal</a:t>
            </a:r>
          </a:p>
        </p:txBody>
      </p:sp>
    </p:spTree>
    <p:extLst>
      <p:ext uri="{BB962C8B-B14F-4D97-AF65-F5344CB8AC3E}">
        <p14:creationId xmlns:p14="http://schemas.microsoft.com/office/powerpoint/2010/main" val="2269423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3F88CF-CF09-F50E-743E-486EDABDA18A}"/>
              </a:ext>
            </a:extLst>
          </p:cNvPr>
          <p:cNvSpPr txBox="1">
            <a:spLocks/>
          </p:cNvSpPr>
          <p:nvPr/>
        </p:nvSpPr>
        <p:spPr>
          <a:xfrm>
            <a:off x="922798" y="3308099"/>
            <a:ext cx="10483140" cy="1821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Animated video clips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How-to audio snippets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FAQs and articles</a:t>
            </a:r>
          </a:p>
          <a:p>
            <a:pPr marL="457200" indent="-457200" algn="l">
              <a:lnSpc>
                <a:spcPct val="100000"/>
              </a:lnSpc>
              <a:buFont typeface="Arial" panose="020B0604020202020204" pitchFamily="34" charset="0"/>
              <a:buChar char="•"/>
            </a:pPr>
            <a:r>
              <a:rPr lang="en-US" sz="2200" dirty="0">
                <a:solidFill>
                  <a:srgbClr val="003A63"/>
                </a:solidFill>
                <a:latin typeface="Georgia" panose="02040502050405020303" pitchFamily="18" charset="0"/>
              </a:rPr>
              <a:t>24/7/365 call center with chat feature</a:t>
            </a:r>
          </a:p>
          <a:p>
            <a:pPr marL="457200" indent="-457200" algn="l">
              <a:lnSpc>
                <a:spcPct val="100000"/>
              </a:lnSpc>
              <a:buFont typeface="Arial" panose="020B0604020202020204" pitchFamily="34" charset="0"/>
              <a:buChar char="•"/>
            </a:pPr>
            <a:endParaRPr lang="en-US" sz="2200" dirty="0">
              <a:solidFill>
                <a:srgbClr val="003A63"/>
              </a:solidFill>
              <a:latin typeface="Georgia" panose="02040502050405020303" pitchFamily="18" charset="0"/>
            </a:endParaRPr>
          </a:p>
        </p:txBody>
      </p:sp>
      <p:sp>
        <p:nvSpPr>
          <p:cNvPr id="5" name="Title 1">
            <a:extLst>
              <a:ext uri="{FF2B5EF4-FFF2-40B4-BE49-F238E27FC236}">
                <a16:creationId xmlns:a16="http://schemas.microsoft.com/office/drawing/2014/main" id="{0202F1DE-DF04-B8E7-FBE6-9AD2582F8099}"/>
              </a:ext>
            </a:extLst>
          </p:cNvPr>
          <p:cNvSpPr txBox="1">
            <a:spLocks/>
          </p:cNvSpPr>
          <p:nvPr/>
        </p:nvSpPr>
        <p:spPr>
          <a:xfrm>
            <a:off x="922798" y="1941175"/>
            <a:ext cx="10868150" cy="9756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500" b="1" dirty="0">
                <a:solidFill>
                  <a:srgbClr val="003A63"/>
                </a:solidFill>
                <a:latin typeface="Georgia" panose="02040502050405020303" pitchFamily="18" charset="0"/>
              </a:rPr>
              <a:t>Training and educational material</a:t>
            </a:r>
          </a:p>
        </p:txBody>
      </p:sp>
      <p:pic>
        <p:nvPicPr>
          <p:cNvPr id="12" name="Picture 11">
            <a:extLst>
              <a:ext uri="{FF2B5EF4-FFF2-40B4-BE49-F238E27FC236}">
                <a16:creationId xmlns:a16="http://schemas.microsoft.com/office/drawing/2014/main" id="{F526E3EB-4786-1447-524F-4742EC6D6AF7}"/>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3" name="Rectangle 2">
            <a:extLst>
              <a:ext uri="{FF2B5EF4-FFF2-40B4-BE49-F238E27FC236}">
                <a16:creationId xmlns:a16="http://schemas.microsoft.com/office/drawing/2014/main" id="{51A4C60F-F5F8-2E23-774A-3791617ED1B1}"/>
              </a:ext>
            </a:extLst>
          </p:cNvPr>
          <p:cNvSpPr/>
          <p:nvPr/>
        </p:nvSpPr>
        <p:spPr>
          <a:xfrm>
            <a:off x="1" y="886967"/>
            <a:ext cx="535577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9D8BFDA-B45F-AA06-5514-5552039400F5}"/>
              </a:ext>
            </a:extLst>
          </p:cNvPr>
          <p:cNvSpPr txBox="1">
            <a:spLocks/>
          </p:cNvSpPr>
          <p:nvPr/>
        </p:nvSpPr>
        <p:spPr>
          <a:xfrm>
            <a:off x="402018" y="940973"/>
            <a:ext cx="49537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A Dedicated Portal</a:t>
            </a:r>
          </a:p>
        </p:txBody>
      </p:sp>
    </p:spTree>
    <p:extLst>
      <p:ext uri="{BB962C8B-B14F-4D97-AF65-F5344CB8AC3E}">
        <p14:creationId xmlns:p14="http://schemas.microsoft.com/office/powerpoint/2010/main" val="189241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38041B-2A28-2AD8-4773-D29C8E2AF727}"/>
              </a:ext>
            </a:extLst>
          </p:cNvPr>
          <p:cNvSpPr txBox="1">
            <a:spLocks/>
          </p:cNvSpPr>
          <p:nvPr/>
        </p:nvSpPr>
        <p:spPr>
          <a:xfrm>
            <a:off x="4576407" y="2043535"/>
            <a:ext cx="7346731" cy="20284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1200"/>
              </a:spcBef>
            </a:pPr>
            <a:r>
              <a:rPr lang="en-US" sz="3200" b="1" dirty="0">
                <a:solidFill>
                  <a:srgbClr val="003A63"/>
                </a:solidFill>
                <a:latin typeface="Georgia" panose="02040502050405020303" pitchFamily="18" charset="0"/>
              </a:rPr>
              <a:t>Division of Paid Leave Director</a:t>
            </a:r>
          </a:p>
          <a:p>
            <a:pPr algn="l">
              <a:lnSpc>
                <a:spcPct val="100000"/>
              </a:lnSpc>
              <a:spcBef>
                <a:spcPts val="1200"/>
              </a:spcBef>
            </a:pPr>
            <a:r>
              <a:rPr lang="en-US" sz="3200" dirty="0">
                <a:latin typeface="Georgia" panose="02040502050405020303" pitchFamily="18" charset="0"/>
                <a:hlinkClick r:id="rId3">
                  <a:extLst>
                    <a:ext uri="{A12FA001-AC4F-418D-AE19-62706E023703}">
                      <ahyp:hlinkClr xmlns:ahyp="http://schemas.microsoft.com/office/drawing/2018/hyperlinkcolor" val="tx"/>
                    </a:ext>
                  </a:extLst>
                </a:hlinkClick>
              </a:rPr>
              <a:t>Christopher.Counihan@Delaware.gov</a:t>
            </a:r>
            <a:endParaRPr lang="en-US" sz="3200" dirty="0">
              <a:latin typeface="Georgia" panose="02040502050405020303" pitchFamily="18" charset="0"/>
            </a:endParaRPr>
          </a:p>
          <a:p>
            <a:pPr algn="l">
              <a:lnSpc>
                <a:spcPct val="100000"/>
              </a:lnSpc>
              <a:spcBef>
                <a:spcPts val="1200"/>
              </a:spcBef>
            </a:pPr>
            <a:r>
              <a:rPr lang="en-US" sz="3200" dirty="0">
                <a:latin typeface="Georgia" panose="02040502050405020303" pitchFamily="18" charset="0"/>
              </a:rPr>
              <a:t>(302) 338-8430</a:t>
            </a:r>
          </a:p>
          <a:p>
            <a:pPr algn="l">
              <a:lnSpc>
                <a:spcPct val="150000"/>
              </a:lnSpc>
            </a:pPr>
            <a:endParaRPr lang="en-US" sz="800" b="1" dirty="0">
              <a:solidFill>
                <a:srgbClr val="003A63"/>
              </a:solidFill>
              <a:latin typeface="Georgia" panose="02040502050405020303" pitchFamily="18" charset="0"/>
            </a:endParaRPr>
          </a:p>
        </p:txBody>
      </p:sp>
      <p:pic>
        <p:nvPicPr>
          <p:cNvPr id="12" name="Picture 11">
            <a:extLst>
              <a:ext uri="{FF2B5EF4-FFF2-40B4-BE49-F238E27FC236}">
                <a16:creationId xmlns:a16="http://schemas.microsoft.com/office/drawing/2014/main" id="{1156B464-78AA-0CF3-AE3A-5FD00F0F7098}"/>
              </a:ext>
            </a:extLst>
          </p:cNvPr>
          <p:cNvPicPr>
            <a:picLocks noChangeAspect="1"/>
          </p:cNvPicPr>
          <p:nvPr/>
        </p:nvPicPr>
        <p:blipFill>
          <a:blip r:embed="rId4"/>
          <a:stretch>
            <a:fillRect/>
          </a:stretch>
        </p:blipFill>
        <p:spPr>
          <a:xfrm>
            <a:off x="9688539" y="5624600"/>
            <a:ext cx="2062670" cy="692866"/>
          </a:xfrm>
          <a:prstGeom prst="rect">
            <a:avLst/>
          </a:prstGeom>
        </p:spPr>
      </p:pic>
      <p:sp>
        <p:nvSpPr>
          <p:cNvPr id="2" name="Rectangle 1">
            <a:extLst>
              <a:ext uri="{FF2B5EF4-FFF2-40B4-BE49-F238E27FC236}">
                <a16:creationId xmlns:a16="http://schemas.microsoft.com/office/drawing/2014/main" id="{711641B3-FA31-4AD9-1FA4-457EE4E85A0E}"/>
              </a:ext>
            </a:extLst>
          </p:cNvPr>
          <p:cNvSpPr/>
          <p:nvPr/>
        </p:nvSpPr>
        <p:spPr>
          <a:xfrm>
            <a:off x="2" y="886967"/>
            <a:ext cx="4996542"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CF968C8-31C3-FE52-4437-8506D416FE49}"/>
              </a:ext>
            </a:extLst>
          </p:cNvPr>
          <p:cNvSpPr txBox="1">
            <a:spLocks/>
          </p:cNvSpPr>
          <p:nvPr/>
        </p:nvSpPr>
        <p:spPr>
          <a:xfrm>
            <a:off x="402018" y="940973"/>
            <a:ext cx="4594525"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Dedicated People</a:t>
            </a:r>
          </a:p>
        </p:txBody>
      </p:sp>
      <p:sp>
        <p:nvSpPr>
          <p:cNvPr id="4" name="TextBox 3">
            <a:extLst>
              <a:ext uri="{FF2B5EF4-FFF2-40B4-BE49-F238E27FC236}">
                <a16:creationId xmlns:a16="http://schemas.microsoft.com/office/drawing/2014/main" id="{99FDAB55-40FB-DBE4-4CC9-2F02A5D1A2D5}"/>
              </a:ext>
            </a:extLst>
          </p:cNvPr>
          <p:cNvSpPr txBox="1"/>
          <p:nvPr/>
        </p:nvSpPr>
        <p:spPr>
          <a:xfrm>
            <a:off x="1107993" y="4495627"/>
            <a:ext cx="7346731" cy="1692771"/>
          </a:xfrm>
          <a:prstGeom prst="rect">
            <a:avLst/>
          </a:prstGeom>
          <a:noFill/>
        </p:spPr>
        <p:txBody>
          <a:bodyPr wrap="square" rtlCol="0">
            <a:spAutoFit/>
          </a:bodyPr>
          <a:lstStyle/>
          <a:p>
            <a:pPr>
              <a:spcAft>
                <a:spcPts val="1200"/>
              </a:spcAft>
            </a:pPr>
            <a:r>
              <a:rPr lang="en-US" sz="2800" b="1" dirty="0">
                <a:latin typeface="Georgia" panose="02040502050405020303" pitchFamily="18" charset="0"/>
              </a:rPr>
              <a:t>General Phone Number: </a:t>
            </a:r>
            <a:r>
              <a:rPr lang="en-US" sz="2800" dirty="0">
                <a:latin typeface="Georgia" panose="02040502050405020303" pitchFamily="18" charset="0"/>
              </a:rPr>
              <a:t>(302) 761-8375</a:t>
            </a:r>
          </a:p>
          <a:p>
            <a:pPr>
              <a:spcAft>
                <a:spcPts val="1200"/>
              </a:spcAft>
            </a:pPr>
            <a:r>
              <a:rPr lang="en-US" sz="2800" b="1" dirty="0">
                <a:latin typeface="Georgia" panose="02040502050405020303" pitchFamily="18" charset="0"/>
              </a:rPr>
              <a:t>General Webpage: </a:t>
            </a:r>
            <a:r>
              <a:rPr lang="en-US" sz="2800" dirty="0">
                <a:latin typeface="Georgia" panose="02040502050405020303" pitchFamily="18" charset="0"/>
              </a:rPr>
              <a:t>DE.gov/</a:t>
            </a:r>
            <a:r>
              <a:rPr lang="en-US" sz="2800" dirty="0" err="1">
                <a:latin typeface="Georgia" panose="02040502050405020303" pitchFamily="18" charset="0"/>
              </a:rPr>
              <a:t>PaidLeave</a:t>
            </a:r>
            <a:endParaRPr lang="en-US" sz="2800" dirty="0">
              <a:latin typeface="Georgia" panose="02040502050405020303" pitchFamily="18" charset="0"/>
            </a:endParaRPr>
          </a:p>
          <a:p>
            <a:r>
              <a:rPr lang="en-US" sz="2800" b="1" dirty="0">
                <a:latin typeface="Georgia" panose="02040502050405020303" pitchFamily="18" charset="0"/>
              </a:rPr>
              <a:t>Technical Webpage: </a:t>
            </a:r>
            <a:r>
              <a:rPr lang="en-US" sz="2800" dirty="0" err="1">
                <a:latin typeface="Georgia" panose="02040502050405020303" pitchFamily="18" charset="0"/>
              </a:rPr>
              <a:t>DE.gov</a:t>
            </a:r>
            <a:r>
              <a:rPr lang="en-US" sz="2800" dirty="0">
                <a:latin typeface="Georgia" panose="02040502050405020303" pitchFamily="18" charset="0"/>
              </a:rPr>
              <a:t>/LaborFirst</a:t>
            </a:r>
          </a:p>
        </p:txBody>
      </p:sp>
    </p:spTree>
    <p:extLst>
      <p:ext uri="{BB962C8B-B14F-4D97-AF65-F5344CB8AC3E}">
        <p14:creationId xmlns:p14="http://schemas.microsoft.com/office/powerpoint/2010/main" val="2188552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building&#10;&#10;Description automatically generated">
            <a:extLst>
              <a:ext uri="{FF2B5EF4-FFF2-40B4-BE49-F238E27FC236}">
                <a16:creationId xmlns:a16="http://schemas.microsoft.com/office/drawing/2014/main" id="{59E68D75-1487-448A-E63B-957883C3C16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30EC70-9E9D-1A41-92C9-094DB5B920CA}"/>
              </a:ext>
            </a:extLst>
          </p:cNvPr>
          <p:cNvSpPr>
            <a:spLocks noGrp="1"/>
          </p:cNvSpPr>
          <p:nvPr>
            <p:ph type="ctrTitle"/>
          </p:nvPr>
        </p:nvSpPr>
        <p:spPr>
          <a:xfrm>
            <a:off x="664046" y="2702953"/>
            <a:ext cx="4218595" cy="1008420"/>
          </a:xfrm>
        </p:spPr>
        <p:txBody>
          <a:bodyPr>
            <a:normAutofit fontScale="90000"/>
          </a:bodyPr>
          <a:lstStyle/>
          <a:p>
            <a:pPr algn="l"/>
            <a:r>
              <a:rPr lang="en-US" b="1" dirty="0">
                <a:solidFill>
                  <a:srgbClr val="003A63"/>
                </a:solidFill>
                <a:latin typeface="Georgia" panose="02040502050405020303" pitchFamily="18" charset="0"/>
              </a:rPr>
              <a:t>Thank you.</a:t>
            </a:r>
          </a:p>
        </p:txBody>
      </p:sp>
      <p:pic>
        <p:nvPicPr>
          <p:cNvPr id="4" name="Picture 3">
            <a:extLst>
              <a:ext uri="{FF2B5EF4-FFF2-40B4-BE49-F238E27FC236}">
                <a16:creationId xmlns:a16="http://schemas.microsoft.com/office/drawing/2014/main" id="{DBA0A476-DCF1-7A57-8CB9-21CEF973A611}"/>
              </a:ext>
            </a:extLst>
          </p:cNvPr>
          <p:cNvPicPr>
            <a:picLocks noChangeAspect="1"/>
          </p:cNvPicPr>
          <p:nvPr/>
        </p:nvPicPr>
        <p:blipFill>
          <a:blip r:embed="rId4"/>
          <a:stretch>
            <a:fillRect/>
          </a:stretch>
        </p:blipFill>
        <p:spPr>
          <a:xfrm>
            <a:off x="5345573" y="2331709"/>
            <a:ext cx="5212470" cy="1750907"/>
          </a:xfrm>
          <a:prstGeom prst="rect">
            <a:avLst/>
          </a:prstGeom>
        </p:spPr>
      </p:pic>
      <p:pic>
        <p:nvPicPr>
          <p:cNvPr id="5" name="Picture 4">
            <a:extLst>
              <a:ext uri="{FF2B5EF4-FFF2-40B4-BE49-F238E27FC236}">
                <a16:creationId xmlns:a16="http://schemas.microsoft.com/office/drawing/2014/main" id="{82F2C2C5-BA83-8234-AAC1-18C741CA802B}"/>
              </a:ext>
            </a:extLst>
          </p:cNvPr>
          <p:cNvPicPr>
            <a:picLocks noChangeAspect="1"/>
          </p:cNvPicPr>
          <p:nvPr/>
        </p:nvPicPr>
        <p:blipFill rotWithShape="1">
          <a:blip r:embed="rId5"/>
          <a:srcRect l="1940" r="50135" b="66077"/>
          <a:stretch/>
        </p:blipFill>
        <p:spPr>
          <a:xfrm>
            <a:off x="7951808" y="3856703"/>
            <a:ext cx="4240192" cy="3001297"/>
          </a:xfrm>
          <a:prstGeom prst="rect">
            <a:avLst/>
          </a:prstGeom>
        </p:spPr>
      </p:pic>
      <p:pic>
        <p:nvPicPr>
          <p:cNvPr id="6" name="Picture 5">
            <a:extLst>
              <a:ext uri="{FF2B5EF4-FFF2-40B4-BE49-F238E27FC236}">
                <a16:creationId xmlns:a16="http://schemas.microsoft.com/office/drawing/2014/main" id="{18B2F645-C44C-5FAD-E4C0-8CCAB160D997}"/>
              </a:ext>
            </a:extLst>
          </p:cNvPr>
          <p:cNvPicPr>
            <a:picLocks noChangeAspect="1"/>
          </p:cNvPicPr>
          <p:nvPr/>
        </p:nvPicPr>
        <p:blipFill>
          <a:blip r:embed="rId6"/>
          <a:stretch>
            <a:fillRect/>
          </a:stretch>
        </p:blipFill>
        <p:spPr>
          <a:xfrm>
            <a:off x="9385688" y="5191974"/>
            <a:ext cx="2481634" cy="698534"/>
          </a:xfrm>
          <a:prstGeom prst="rect">
            <a:avLst/>
          </a:prstGeom>
        </p:spPr>
      </p:pic>
    </p:spTree>
    <p:extLst>
      <p:ext uri="{BB962C8B-B14F-4D97-AF65-F5344CB8AC3E}">
        <p14:creationId xmlns:p14="http://schemas.microsoft.com/office/powerpoint/2010/main" val="65055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5B21398-617C-7A2F-5195-41F6F84653C5}"/>
              </a:ext>
            </a:extLst>
          </p:cNvPr>
          <p:cNvSpPr txBox="1">
            <a:spLocks/>
          </p:cNvSpPr>
          <p:nvPr/>
        </p:nvSpPr>
        <p:spPr>
          <a:xfrm>
            <a:off x="1065578" y="2133368"/>
            <a:ext cx="10060844" cy="3305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solidFill>
                  <a:srgbClr val="003A63"/>
                </a:solidFill>
                <a:latin typeface="Georgia" panose="02040502050405020303" pitchFamily="18" charset="0"/>
              </a:rPr>
              <a:t>Voluntarily Enroll</a:t>
            </a:r>
          </a:p>
          <a:p>
            <a:pPr algn="l">
              <a:lnSpc>
                <a:spcPct val="100000"/>
              </a:lnSpc>
            </a:pPr>
            <a:r>
              <a:rPr lang="en-US" sz="2000" dirty="0">
                <a:solidFill>
                  <a:srgbClr val="003A63"/>
                </a:solidFill>
                <a:latin typeface="Georgia" panose="02040502050405020303" pitchFamily="18" charset="0"/>
              </a:rPr>
              <a:t>Smaller employers can join Delaware Paid Leave to provide coverages that they are not required to give their employees.</a:t>
            </a:r>
          </a:p>
          <a:p>
            <a:pPr algn="l">
              <a:lnSpc>
                <a:spcPct val="100000"/>
              </a:lnSpc>
            </a:pPr>
            <a:r>
              <a:rPr lang="en-US" sz="2200" b="1" dirty="0">
                <a:solidFill>
                  <a:srgbClr val="003A63"/>
                </a:solidFill>
                <a:latin typeface="Georgia" panose="02040502050405020303" pitchFamily="18" charset="0"/>
              </a:rPr>
              <a:t>Applying for Private Plan Approval</a:t>
            </a:r>
          </a:p>
          <a:p>
            <a:pPr algn="l">
              <a:lnSpc>
                <a:spcPct val="100000"/>
              </a:lnSpc>
            </a:pPr>
            <a:r>
              <a:rPr lang="en-US" sz="2000" dirty="0">
                <a:solidFill>
                  <a:srgbClr val="003A63"/>
                </a:solidFill>
                <a:latin typeface="Georgia" panose="02040502050405020303" pitchFamily="18" charset="0"/>
              </a:rPr>
              <a:t>Employers can choose to provide paid leave through a private plan, either a DOI-approved insurance policy or a DOL-approved self-insured plan.</a:t>
            </a:r>
          </a:p>
          <a:p>
            <a:pPr algn="l">
              <a:lnSpc>
                <a:spcPct val="100000"/>
              </a:lnSpc>
              <a:spcBef>
                <a:spcPts val="0"/>
              </a:spcBef>
            </a:pPr>
            <a:endParaRPr lang="en-US" sz="1000" dirty="0">
              <a:solidFill>
                <a:srgbClr val="003A63"/>
              </a:solidFill>
              <a:latin typeface="Georgia" panose="02040502050405020303" pitchFamily="18" charset="0"/>
            </a:endParaRPr>
          </a:p>
          <a:p>
            <a:pPr algn="l">
              <a:lnSpc>
                <a:spcPct val="100000"/>
              </a:lnSpc>
            </a:pPr>
            <a:r>
              <a:rPr lang="en-US" sz="2000" dirty="0">
                <a:solidFill>
                  <a:srgbClr val="003A63"/>
                </a:solidFill>
                <a:latin typeface="Georgia" panose="02040502050405020303" pitchFamily="18" charset="0"/>
              </a:rPr>
              <a:t>The online portal will help you through the process. Employers have until Dec. 1, 2024, to opt in or apply for private plan approval.</a:t>
            </a:r>
          </a:p>
        </p:txBody>
      </p:sp>
      <p:pic>
        <p:nvPicPr>
          <p:cNvPr id="20" name="Picture 19">
            <a:extLst>
              <a:ext uri="{FF2B5EF4-FFF2-40B4-BE49-F238E27FC236}">
                <a16:creationId xmlns:a16="http://schemas.microsoft.com/office/drawing/2014/main" id="{39E85A2D-FA53-8880-BF47-97353B074705}"/>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7" name="Rectangle 6">
            <a:extLst>
              <a:ext uri="{FF2B5EF4-FFF2-40B4-BE49-F238E27FC236}">
                <a16:creationId xmlns:a16="http://schemas.microsoft.com/office/drawing/2014/main" id="{B0275147-612F-4310-168C-8BABAE1AF31C}"/>
              </a:ext>
            </a:extLst>
          </p:cNvPr>
          <p:cNvSpPr/>
          <p:nvPr/>
        </p:nvSpPr>
        <p:spPr>
          <a:xfrm>
            <a:off x="-1" y="886967"/>
            <a:ext cx="10462861"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5F10B90F-577A-9480-3F71-7160B1FC16E7}"/>
              </a:ext>
            </a:extLst>
          </p:cNvPr>
          <p:cNvSpPr txBox="1">
            <a:spLocks/>
          </p:cNvSpPr>
          <p:nvPr/>
        </p:nvSpPr>
        <p:spPr>
          <a:xfrm>
            <a:off x="402017" y="940973"/>
            <a:ext cx="1006084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Opt-In / Opt-Out Portal</a:t>
            </a:r>
          </a:p>
        </p:txBody>
      </p:sp>
    </p:spTree>
    <p:extLst>
      <p:ext uri="{BB962C8B-B14F-4D97-AF65-F5344CB8AC3E}">
        <p14:creationId xmlns:p14="http://schemas.microsoft.com/office/powerpoint/2010/main" val="309642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ok cover with a house and text&#10;&#10;Description automatically generated">
            <a:extLst>
              <a:ext uri="{FF2B5EF4-FFF2-40B4-BE49-F238E27FC236}">
                <a16:creationId xmlns:a16="http://schemas.microsoft.com/office/drawing/2014/main" id="{11862169-F65B-E014-A0B1-3508A8186AF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436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0958F9-011F-B8EC-8382-5988A0EF7612}"/>
              </a:ext>
            </a:extLst>
          </p:cNvPr>
          <p:cNvSpPr/>
          <p:nvPr/>
        </p:nvSpPr>
        <p:spPr>
          <a:xfrm>
            <a:off x="0" y="886967"/>
            <a:ext cx="9270610"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1034904" y="2611192"/>
            <a:ext cx="10742568" cy="2681244"/>
          </a:xfrm>
        </p:spPr>
        <p:txBody>
          <a:bodyPr>
            <a:noAutofit/>
          </a:bodyPr>
          <a:lstStyle/>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Maryland, New Jersey, and New York have paid family leave programs.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Pennsylvania and 35 other states do not have paid family leave plans.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It’s designed to help Delaware employers </a:t>
            </a:r>
            <a:r>
              <a:rPr lang="en-US" sz="2200" b="1" dirty="0">
                <a:solidFill>
                  <a:srgbClr val="003A63"/>
                </a:solidFill>
                <a:latin typeface="Georgia" panose="02040502050405020303" pitchFamily="18" charset="0"/>
              </a:rPr>
              <a:t>attract and retain </a:t>
            </a:r>
            <a:r>
              <a:rPr lang="en-US" sz="2200" dirty="0">
                <a:solidFill>
                  <a:srgbClr val="003A63"/>
                </a:solidFill>
                <a:latin typeface="Georgia" panose="02040502050405020303" pitchFamily="18" charset="0"/>
              </a:rPr>
              <a:t>quality employees.</a:t>
            </a:r>
          </a:p>
          <a:p>
            <a:pPr algn="l">
              <a:lnSpc>
                <a:spcPct val="110000"/>
              </a:lnSpc>
            </a:pPr>
            <a:endParaRPr lang="en-US" sz="1000" dirty="0">
              <a:solidFill>
                <a:srgbClr val="003A63"/>
              </a:solidFill>
              <a:latin typeface="Georgia" panose="02040502050405020303" pitchFamily="18" charset="0"/>
            </a:endParaRPr>
          </a:p>
          <a:p>
            <a:pPr algn="l">
              <a:lnSpc>
                <a:spcPct val="110000"/>
              </a:lnSpc>
            </a:pPr>
            <a:r>
              <a:rPr lang="en-US" sz="2200" dirty="0">
                <a:solidFill>
                  <a:srgbClr val="003A63"/>
                </a:solidFill>
                <a:latin typeface="Georgia" panose="02040502050405020303" pitchFamily="18" charset="0"/>
              </a:rPr>
              <a:t>By supporting happier, healthy employees, Delaware Paid Leave fosters a more productive and loyal employee team for an employer.</a:t>
            </a:r>
          </a:p>
        </p:txBody>
      </p:sp>
      <p:pic>
        <p:nvPicPr>
          <p:cNvPr id="9" name="Picture 8">
            <a:extLst>
              <a:ext uri="{FF2B5EF4-FFF2-40B4-BE49-F238E27FC236}">
                <a16:creationId xmlns:a16="http://schemas.microsoft.com/office/drawing/2014/main" id="{71B1EE7E-627E-3225-3644-AB291643C78B}"/>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8" name="Subtitle 2">
            <a:extLst>
              <a:ext uri="{FF2B5EF4-FFF2-40B4-BE49-F238E27FC236}">
                <a16:creationId xmlns:a16="http://schemas.microsoft.com/office/drawing/2014/main" id="{F0D9E802-7A9D-1BC9-E99A-2C43FC23C250}"/>
              </a:ext>
            </a:extLst>
          </p:cNvPr>
          <p:cNvSpPr txBox="1">
            <a:spLocks/>
          </p:cNvSpPr>
          <p:nvPr/>
        </p:nvSpPr>
        <p:spPr>
          <a:xfrm>
            <a:off x="402017" y="940973"/>
            <a:ext cx="8868592"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Employers Need a Competitive Edge</a:t>
            </a:r>
          </a:p>
        </p:txBody>
      </p:sp>
    </p:spTree>
    <p:extLst>
      <p:ext uri="{BB962C8B-B14F-4D97-AF65-F5344CB8AC3E}">
        <p14:creationId xmlns:p14="http://schemas.microsoft.com/office/powerpoint/2010/main" val="254823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768543" y="2000514"/>
            <a:ext cx="10654914" cy="3970519"/>
          </a:xfrm>
        </p:spPr>
        <p:txBody>
          <a:bodyPr>
            <a:noAutofit/>
          </a:bodyPr>
          <a:lstStyle/>
          <a:p>
            <a:pPr algn="l">
              <a:lnSpc>
                <a:spcPct val="110000"/>
              </a:lnSpc>
            </a:pPr>
            <a:r>
              <a:rPr lang="en-US" sz="2200" dirty="0">
                <a:solidFill>
                  <a:srgbClr val="003A63"/>
                </a:solidFill>
                <a:latin typeface="Georgia" panose="02040502050405020303" pitchFamily="18" charset="0"/>
              </a:rPr>
              <a:t>Drexel’s </a:t>
            </a:r>
            <a:r>
              <a:rPr lang="en-US" sz="2200" b="1" i="1" dirty="0">
                <a:solidFill>
                  <a:srgbClr val="003A63"/>
                </a:solidFill>
                <a:latin typeface="Georgia" panose="02040502050405020303" pitchFamily="18" charset="0"/>
              </a:rPr>
              <a:t>Center for Hunger-Free Communities </a:t>
            </a:r>
            <a:r>
              <a:rPr lang="en-US" sz="2200" dirty="0">
                <a:solidFill>
                  <a:srgbClr val="003A63"/>
                </a:solidFill>
                <a:latin typeface="Georgia" panose="02040502050405020303" pitchFamily="18" charset="0"/>
              </a:rPr>
              <a:t>released a study in 2023 that makes a case for paid family leave. It reported the following benefits: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Improved health outcomes for children</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Improved mental health and academic outcomes for children</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Positive impacts on maternal health</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Improved mental health outcomes for parents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Positive impacts on family financial health</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Positive impacts on overall family relationships</a:t>
            </a:r>
          </a:p>
        </p:txBody>
      </p:sp>
      <p:pic>
        <p:nvPicPr>
          <p:cNvPr id="9" name="Picture 8">
            <a:extLst>
              <a:ext uri="{FF2B5EF4-FFF2-40B4-BE49-F238E27FC236}">
                <a16:creationId xmlns:a16="http://schemas.microsoft.com/office/drawing/2014/main" id="{71B1EE7E-627E-3225-3644-AB291643C78B}"/>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5" name="Rectangle 4">
            <a:extLst>
              <a:ext uri="{FF2B5EF4-FFF2-40B4-BE49-F238E27FC236}">
                <a16:creationId xmlns:a16="http://schemas.microsoft.com/office/drawing/2014/main" id="{A5FBCC47-45B8-52CE-FCB5-F65E8E48383D}"/>
              </a:ext>
            </a:extLst>
          </p:cNvPr>
          <p:cNvSpPr/>
          <p:nvPr/>
        </p:nvSpPr>
        <p:spPr>
          <a:xfrm>
            <a:off x="0" y="886967"/>
            <a:ext cx="8010144"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83C63888-119B-7028-460F-414787D2ACB4}"/>
              </a:ext>
            </a:extLst>
          </p:cNvPr>
          <p:cNvSpPr txBox="1">
            <a:spLocks/>
          </p:cNvSpPr>
          <p:nvPr/>
        </p:nvSpPr>
        <p:spPr>
          <a:xfrm>
            <a:off x="402016" y="940973"/>
            <a:ext cx="7791007"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Benefits and Positive Outcomes</a:t>
            </a:r>
          </a:p>
        </p:txBody>
      </p:sp>
    </p:spTree>
    <p:extLst>
      <p:ext uri="{BB962C8B-B14F-4D97-AF65-F5344CB8AC3E}">
        <p14:creationId xmlns:p14="http://schemas.microsoft.com/office/powerpoint/2010/main" val="142841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545327" y="2020379"/>
            <a:ext cx="11101346" cy="3896648"/>
          </a:xfrm>
        </p:spPr>
        <p:txBody>
          <a:bodyPr>
            <a:noAutofit/>
          </a:bodyPr>
          <a:lstStyle/>
          <a:p>
            <a:pPr algn="l">
              <a:lnSpc>
                <a:spcPct val="110000"/>
              </a:lnSpc>
            </a:pPr>
            <a:r>
              <a:rPr lang="en-US" sz="2200" dirty="0">
                <a:solidFill>
                  <a:srgbClr val="003A63"/>
                </a:solidFill>
                <a:latin typeface="Georgia" panose="02040502050405020303" pitchFamily="18" charset="0"/>
              </a:rPr>
              <a:t>The same study reported the following impacts on businesses: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Reinforcing company values and improving the brand</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Increased staff recruitment, retention, and productivity</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No effect on profitability/the many benefits outweigh the cost to the business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Almost half of parental-leave takers said they took less time than needed because of concerns about passing work responsibilities to coworkers</a:t>
            </a:r>
          </a:p>
          <a:p>
            <a:pPr marL="342900" indent="-342900" algn="l">
              <a:lnSpc>
                <a:spcPct val="110000"/>
              </a:lnSpc>
              <a:buFont typeface="Arial" panose="020B0604020202020204" pitchFamily="34" charset="0"/>
              <a:buChar char="•"/>
            </a:pPr>
            <a:r>
              <a:rPr lang="en-US" sz="2200" dirty="0">
                <a:solidFill>
                  <a:srgbClr val="003A63"/>
                </a:solidFill>
                <a:latin typeface="Georgia" panose="02040502050405020303" pitchFamily="18" charset="0"/>
              </a:rPr>
              <a:t>Additional oversight provided less opportunity for fraud </a:t>
            </a:r>
          </a:p>
          <a:p>
            <a:pPr marL="800100" lvl="1" indent="-342900" algn="l">
              <a:lnSpc>
                <a:spcPct val="110000"/>
              </a:lnSpc>
              <a:buFont typeface="Arial" panose="020B0604020202020204" pitchFamily="34" charset="0"/>
              <a:buChar char="•"/>
            </a:pPr>
            <a:r>
              <a:rPr lang="en-US" sz="1800" dirty="0">
                <a:solidFill>
                  <a:srgbClr val="003A63"/>
                </a:solidFill>
                <a:latin typeface="Georgia" panose="02040502050405020303" pitchFamily="18" charset="0"/>
              </a:rPr>
              <a:t>(e.g., forged documents and workers taking more leave than necessary)</a:t>
            </a:r>
          </a:p>
        </p:txBody>
      </p:sp>
      <p:pic>
        <p:nvPicPr>
          <p:cNvPr id="9" name="Picture 8">
            <a:extLst>
              <a:ext uri="{FF2B5EF4-FFF2-40B4-BE49-F238E27FC236}">
                <a16:creationId xmlns:a16="http://schemas.microsoft.com/office/drawing/2014/main" id="{71B1EE7E-627E-3225-3644-AB291643C78B}"/>
              </a:ext>
            </a:extLst>
          </p:cNvPr>
          <p:cNvPicPr>
            <a:picLocks noChangeAspect="1"/>
          </p:cNvPicPr>
          <p:nvPr/>
        </p:nvPicPr>
        <p:blipFill>
          <a:blip r:embed="rId3"/>
          <a:stretch>
            <a:fillRect/>
          </a:stretch>
        </p:blipFill>
        <p:spPr>
          <a:xfrm>
            <a:off x="9688539" y="5624600"/>
            <a:ext cx="2062670" cy="692866"/>
          </a:xfrm>
          <a:prstGeom prst="rect">
            <a:avLst/>
          </a:prstGeom>
        </p:spPr>
      </p:pic>
      <p:sp>
        <p:nvSpPr>
          <p:cNvPr id="2" name="Rectangle 1">
            <a:extLst>
              <a:ext uri="{FF2B5EF4-FFF2-40B4-BE49-F238E27FC236}">
                <a16:creationId xmlns:a16="http://schemas.microsoft.com/office/drawing/2014/main" id="{5BCE815D-4251-5FAF-1070-E7B68B0269DF}"/>
              </a:ext>
            </a:extLst>
          </p:cNvPr>
          <p:cNvSpPr/>
          <p:nvPr/>
        </p:nvSpPr>
        <p:spPr>
          <a:xfrm>
            <a:off x="1" y="886967"/>
            <a:ext cx="6096000" cy="786979"/>
          </a:xfrm>
          <a:prstGeom prst="rect">
            <a:avLst/>
          </a:prstGeom>
          <a:gradFill>
            <a:gsLst>
              <a:gs pos="0">
                <a:srgbClr val="D6EDE5"/>
              </a:gs>
              <a:gs pos="61000">
                <a:srgbClr val="B1E2EB"/>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47ACF11A-66E0-F2AA-CAED-AAE9AD7B5FAB}"/>
              </a:ext>
            </a:extLst>
          </p:cNvPr>
          <p:cNvSpPr txBox="1">
            <a:spLocks/>
          </p:cNvSpPr>
          <p:nvPr/>
        </p:nvSpPr>
        <p:spPr>
          <a:xfrm>
            <a:off x="402017" y="940973"/>
            <a:ext cx="6969454" cy="678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500" b="1" i="1" dirty="0">
                <a:solidFill>
                  <a:srgbClr val="003A63"/>
                </a:solidFill>
                <a:latin typeface="Georgia" panose="02040502050405020303" pitchFamily="18" charset="0"/>
              </a:rPr>
              <a:t>Impacts on Businesses</a:t>
            </a:r>
          </a:p>
        </p:txBody>
      </p:sp>
    </p:spTree>
    <p:extLst>
      <p:ext uri="{BB962C8B-B14F-4D97-AF65-F5344CB8AC3E}">
        <p14:creationId xmlns:p14="http://schemas.microsoft.com/office/powerpoint/2010/main" val="59442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6EDE5"/>
            </a:gs>
            <a:gs pos="61000">
              <a:srgbClr val="B1E2EB"/>
            </a:gs>
          </a:gsLst>
          <a:lin ang="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11164-BB09-2246-B820-5924CA8FA1A2}"/>
              </a:ext>
            </a:extLst>
          </p:cNvPr>
          <p:cNvSpPr>
            <a:spLocks noGrp="1"/>
          </p:cNvSpPr>
          <p:nvPr>
            <p:ph type="subTitle" idx="1"/>
          </p:nvPr>
        </p:nvSpPr>
        <p:spPr>
          <a:xfrm>
            <a:off x="1212440" y="1662518"/>
            <a:ext cx="8333896" cy="2724072"/>
          </a:xfrm>
        </p:spPr>
        <p:txBody>
          <a:bodyPr>
            <a:noAutofit/>
          </a:bodyPr>
          <a:lstStyle/>
          <a:p>
            <a:pPr algn="l">
              <a:lnSpc>
                <a:spcPct val="100000"/>
              </a:lnSpc>
            </a:pPr>
            <a:r>
              <a:rPr lang="en-US" sz="8800" b="1" i="1" u="sng" dirty="0">
                <a:solidFill>
                  <a:srgbClr val="003A63"/>
                </a:solidFill>
                <a:latin typeface="Georgia" panose="02040502050405020303" pitchFamily="18" charset="0"/>
              </a:rPr>
              <a:t>What</a:t>
            </a:r>
            <a:r>
              <a:rPr lang="en-US" sz="5400" b="1" dirty="0">
                <a:solidFill>
                  <a:srgbClr val="003A63"/>
                </a:solidFill>
                <a:latin typeface="Georgia" panose="02040502050405020303" pitchFamily="18" charset="0"/>
              </a:rPr>
              <a:t> is </a:t>
            </a:r>
            <a:br>
              <a:rPr lang="en-US" sz="5400" b="1" dirty="0">
                <a:solidFill>
                  <a:srgbClr val="003A63"/>
                </a:solidFill>
                <a:latin typeface="Georgia" panose="02040502050405020303" pitchFamily="18" charset="0"/>
              </a:rPr>
            </a:br>
            <a:r>
              <a:rPr lang="en-US" sz="5400" b="1" dirty="0">
                <a:solidFill>
                  <a:srgbClr val="003A63"/>
                </a:solidFill>
                <a:latin typeface="Georgia" panose="02040502050405020303" pitchFamily="18" charset="0"/>
              </a:rPr>
              <a:t>Delaware Paid Leave?</a:t>
            </a:r>
          </a:p>
        </p:txBody>
      </p:sp>
      <p:pic>
        <p:nvPicPr>
          <p:cNvPr id="5" name="Picture 4">
            <a:extLst>
              <a:ext uri="{FF2B5EF4-FFF2-40B4-BE49-F238E27FC236}">
                <a16:creationId xmlns:a16="http://schemas.microsoft.com/office/drawing/2014/main" id="{F15C69ED-5BCB-F905-BFDF-B72B0A292042}"/>
              </a:ext>
            </a:extLst>
          </p:cNvPr>
          <p:cNvPicPr>
            <a:picLocks noChangeAspect="1"/>
          </p:cNvPicPr>
          <p:nvPr/>
        </p:nvPicPr>
        <p:blipFill>
          <a:blip r:embed="rId3"/>
          <a:stretch>
            <a:fillRect/>
          </a:stretch>
        </p:blipFill>
        <p:spPr>
          <a:xfrm>
            <a:off x="9688539" y="5624600"/>
            <a:ext cx="2062670" cy="692866"/>
          </a:xfrm>
          <a:prstGeom prst="rect">
            <a:avLst/>
          </a:prstGeom>
        </p:spPr>
      </p:pic>
    </p:spTree>
    <p:extLst>
      <p:ext uri="{BB962C8B-B14F-4D97-AF65-F5344CB8AC3E}">
        <p14:creationId xmlns:p14="http://schemas.microsoft.com/office/powerpoint/2010/main" val="202771743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4132</TotalTime>
  <Words>2580</Words>
  <Application>Microsoft Office PowerPoint</Application>
  <PresentationFormat>Widescreen</PresentationFormat>
  <Paragraphs>214</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Helvetica</vt:lpstr>
      <vt:lpstr>Office 2013 - 2022 Theme</vt:lpstr>
      <vt:lpstr>Delaware Paid Leave  Insurance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Delaware’s Paid Family Leave Insurance Program:</dc:title>
  <dc:creator>Lynda Rudolph</dc:creator>
  <cp:lastModifiedBy>Counihan, Christopher R (DOL)</cp:lastModifiedBy>
  <cp:revision>204</cp:revision>
  <dcterms:created xsi:type="dcterms:W3CDTF">2023-06-07T12:21:16Z</dcterms:created>
  <dcterms:modified xsi:type="dcterms:W3CDTF">2024-10-21T13:23:32Z</dcterms:modified>
</cp:coreProperties>
</file>