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6_8BBC2159.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4_FD8E7E7B.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A_B585B0CF.xml" ContentType="application/vnd.ms-powerpoint.comments+xml"/>
  <Override PartName="/ppt/notesSlides/notesSlide13.xml" ContentType="application/vnd.openxmlformats-officedocument.presentationml.notesSlide+xml"/>
  <Override PartName="/ppt/comments/modernComment_12B_20C17F49.xml" ContentType="application/vnd.ms-powerpoint.comments+xml"/>
  <Override PartName="/ppt/notesSlides/notesSlide14.xml" ContentType="application/vnd.openxmlformats-officedocument.presentationml.notesSlide+xml"/>
  <Override PartName="/ppt/comments/modernComment_12C_A2890C1C.xml" ContentType="application/vnd.ms-powerpoint.comments+xml"/>
  <Override PartName="/ppt/notesSlides/notesSlide15.xml" ContentType="application/vnd.openxmlformats-officedocument.presentationml.notesSlide+xml"/>
  <Override PartName="/ppt/comments/modernComment_12D_775AD45F.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71" r:id="rId3"/>
    <p:sldId id="284" r:id="rId4"/>
    <p:sldId id="280" r:id="rId5"/>
    <p:sldId id="262" r:id="rId6"/>
    <p:sldId id="295" r:id="rId7"/>
    <p:sldId id="296" r:id="rId8"/>
    <p:sldId id="297" r:id="rId9"/>
    <p:sldId id="263" r:id="rId10"/>
    <p:sldId id="260" r:id="rId11"/>
    <p:sldId id="278" r:id="rId12"/>
    <p:sldId id="298" r:id="rId13"/>
    <p:sldId id="299" r:id="rId14"/>
    <p:sldId id="300" r:id="rId15"/>
    <p:sldId id="301" r:id="rId16"/>
    <p:sldId id="279" r:id="rId17"/>
    <p:sldId id="269" r:id="rId18"/>
    <p:sldId id="266" r:id="rId19"/>
    <p:sldId id="268" r:id="rId20"/>
    <p:sldId id="267" r:id="rId21"/>
    <p:sldId id="282" r:id="rId22"/>
    <p:sldId id="270" r:id="rId23"/>
    <p:sldId id="302" r:id="rId24"/>
    <p:sldId id="303" r:id="rId25"/>
    <p:sldId id="274" r:id="rId26"/>
    <p:sldId id="275" r:id="rId27"/>
    <p:sldId id="283" r:id="rId28"/>
    <p:sldId id="281" r:id="rId29"/>
    <p:sldId id="276" r:id="rId30"/>
    <p:sldId id="29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04F8A0-79D6-0211-C00A-FD761C55BE11}" name="Taylor Wright" initials="TW" userId="S::twright@abccreative.com::b83947db-2009-4190-b825-7249be9bdc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3"/>
    <a:srgbClr val="D6EDE5"/>
    <a:srgbClr val="B1E2EB"/>
    <a:srgbClr val="FFDF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5"/>
    <p:restoredTop sz="83050" autoAdjust="0"/>
  </p:normalViewPr>
  <p:slideViewPr>
    <p:cSldViewPr snapToGrid="0" snapToObjects="1">
      <p:cViewPr varScale="1">
        <p:scale>
          <a:sx n="91" d="100"/>
          <a:sy n="91" d="100"/>
        </p:scale>
        <p:origin x="728" y="19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omments/modernComment_104_FD8E7E7B.xml><?xml version="1.0" encoding="utf-8"?>
<p188:cmLst xmlns:a="http://schemas.openxmlformats.org/drawingml/2006/main" xmlns:r="http://schemas.openxmlformats.org/officeDocument/2006/relationships" xmlns:p188="http://schemas.microsoft.com/office/powerpoint/2018/8/main">
  <p188:cm id="{56319F7E-1858-B44A-9580-6C6DE04BD4A2}" authorId="{EA04F8A0-79D6-0211-C00A-FD761C55BE11}" created="2024-06-05T18:46:12.923">
    <pc:sldMkLst xmlns:pc="http://schemas.microsoft.com/office/powerpoint/2013/main/command">
      <pc:docMk/>
      <pc:sldMk cId="4253974139" sldId="260"/>
    </pc:sldMkLst>
    <p188:txBody>
      <a:bodyPr/>
      <a:lstStyle/>
      <a:p>
        <a:r>
          <a:rPr lang="en-US"/>
          <a:t>Do not include this slide for presentations with chambers and associations. Most have already attended a presentation during 2023.</a:t>
        </a:r>
      </a:p>
    </p188:txBody>
  </p188:cm>
</p188:cmLst>
</file>

<file path=ppt/comments/modernComment_106_8BBC2159.xml><?xml version="1.0" encoding="utf-8"?>
<p188:cmLst xmlns:a="http://schemas.openxmlformats.org/drawingml/2006/main" xmlns:r="http://schemas.openxmlformats.org/officeDocument/2006/relationships" xmlns:p188="http://schemas.microsoft.com/office/powerpoint/2018/8/main">
  <p188:cm id="{522039B6-68DC-754F-9608-86439F3C21A4}" authorId="{EA04F8A0-79D6-0211-C00A-FD761C55BE11}" created="2024-06-05T18:15:48.319">
    <pc:sldMkLst xmlns:pc="http://schemas.microsoft.com/office/powerpoint/2013/main/command">
      <pc:docMk/>
      <pc:sldMk cId="2344362329" sldId="262"/>
    </pc:sldMkLst>
    <p188:txBody>
      <a:bodyPr/>
      <a:lstStyle/>
      <a:p>
        <a:r>
          <a:rPr lang="en-US"/>
          <a:t>Refresh with new image or align with other “title” slides? Something that aligns with new creative?</a:t>
        </a:r>
      </a:p>
    </p188:txBody>
  </p188:cm>
</p188:cmLst>
</file>

<file path=ppt/comments/modernComment_12A_B585B0CF.xml><?xml version="1.0" encoding="utf-8"?>
<p188:cmLst xmlns:a="http://schemas.openxmlformats.org/drawingml/2006/main" xmlns:r="http://schemas.openxmlformats.org/officeDocument/2006/relationships" xmlns:p188="http://schemas.microsoft.com/office/powerpoint/2018/8/main">
  <p188:cm id="{9B7B1011-6AA6-A84C-91A5-B56AA868BBD8}" authorId="{EA04F8A0-79D6-0211-C00A-FD761C55BE11}" created="2024-06-05T18:52:05.701">
    <pc:sldMkLst xmlns:pc="http://schemas.microsoft.com/office/powerpoint/2013/main/command">
      <pc:docMk/>
      <pc:sldMk cId="3045437647" sldId="298"/>
    </pc:sldMkLst>
    <p188:txBody>
      <a:bodyPr/>
      <a:lstStyle/>
      <a:p>
        <a:r>
          <a:rPr lang="en-US"/>
          <a:t>See note in red.</a:t>
        </a:r>
      </a:p>
    </p188:txBody>
  </p188:cm>
</p188:cmLst>
</file>

<file path=ppt/comments/modernComment_12B_20C17F49.xml><?xml version="1.0" encoding="utf-8"?>
<p188:cmLst xmlns:a="http://schemas.openxmlformats.org/drawingml/2006/main" xmlns:r="http://schemas.openxmlformats.org/officeDocument/2006/relationships" xmlns:p188="http://schemas.microsoft.com/office/powerpoint/2018/8/main">
  <p188:cm id="{0793F2AC-AC51-594D-A7E6-B887626838DC}" authorId="{EA04F8A0-79D6-0211-C00A-FD761C55BE11}" created="2024-06-05T18:52:05.701">
    <pc:sldMkLst xmlns:pc="http://schemas.microsoft.com/office/powerpoint/2013/main/command">
      <pc:docMk/>
      <pc:sldMk cId="3045437647" sldId="298"/>
    </pc:sldMkLst>
    <p188:txBody>
      <a:bodyPr/>
      <a:lstStyle/>
      <a:p>
        <a:r>
          <a:rPr lang="en-US"/>
          <a:t>See note in red.</a:t>
        </a:r>
      </a:p>
    </p188:txBody>
  </p188:cm>
</p188:cmLst>
</file>

<file path=ppt/comments/modernComment_12C_A2890C1C.xml><?xml version="1.0" encoding="utf-8"?>
<p188:cmLst xmlns:a="http://schemas.openxmlformats.org/drawingml/2006/main" xmlns:r="http://schemas.openxmlformats.org/officeDocument/2006/relationships" xmlns:p188="http://schemas.microsoft.com/office/powerpoint/2018/8/main">
  <p188:cm id="{A373092C-6A60-0B47-A3C2-1BD31D02F279}" authorId="{EA04F8A0-79D6-0211-C00A-FD761C55BE11}" created="2024-06-05T18:52:05.701">
    <pc:sldMkLst xmlns:pc="http://schemas.microsoft.com/office/powerpoint/2013/main/command">
      <pc:docMk/>
      <pc:sldMk cId="3045437647" sldId="298"/>
    </pc:sldMkLst>
    <p188:txBody>
      <a:bodyPr/>
      <a:lstStyle/>
      <a:p>
        <a:r>
          <a:rPr lang="en-US"/>
          <a:t>See note in red.</a:t>
        </a:r>
      </a:p>
    </p188:txBody>
  </p188:cm>
</p188:cmLst>
</file>

<file path=ppt/comments/modernComment_12D_775AD45F.xml><?xml version="1.0" encoding="utf-8"?>
<p188:cmLst xmlns:a="http://schemas.openxmlformats.org/drawingml/2006/main" xmlns:r="http://schemas.openxmlformats.org/officeDocument/2006/relationships" xmlns:p188="http://schemas.microsoft.com/office/powerpoint/2018/8/main">
  <p188:cm id="{4902F33D-422D-4A45-96DB-B8D98A141FEF}" authorId="{EA04F8A0-79D6-0211-C00A-FD761C55BE11}" created="2024-06-05T18:52:05.701">
    <pc:sldMkLst xmlns:pc="http://schemas.microsoft.com/office/powerpoint/2013/main/command">
      <pc:docMk/>
      <pc:sldMk cId="3045437647" sldId="298"/>
    </pc:sldMkLst>
    <p188:txBody>
      <a:bodyPr/>
      <a:lstStyle/>
      <a:p>
        <a:r>
          <a:rPr lang="en-US"/>
          <a:t>See note in red.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3CD60-C63A-AE45-B401-0910EB8ACA2E}" type="datetimeFigureOut">
              <a:rPr lang="en-US" smtClean="0"/>
              <a:t>7/30/24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FB053-65E6-974C-8D62-7807D0B43393}" type="slidenum">
              <a:rPr lang="en-US" smtClean="0"/>
              <a:t>‹#›</a:t>
            </a:fld>
            <a:endParaRPr lang="en-US"/>
          </a:p>
        </p:txBody>
      </p:sp>
    </p:spTree>
    <p:extLst>
      <p:ext uri="{BB962C8B-B14F-4D97-AF65-F5344CB8AC3E}">
        <p14:creationId xmlns:p14="http://schemas.microsoft.com/office/powerpoint/2010/main" val="73309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law was passed in Delaware that’s going to help your business be more competitive when it comes to recruiting and retaining quality employees. This presentation will hopefully give you good background on why the legislation is important to all of us—and how the rollout is going to affect your business.</a:t>
            </a:r>
          </a:p>
        </p:txBody>
      </p:sp>
      <p:sp>
        <p:nvSpPr>
          <p:cNvPr id="4" name="Slide Number Placeholder 3"/>
          <p:cNvSpPr>
            <a:spLocks noGrp="1"/>
          </p:cNvSpPr>
          <p:nvPr>
            <p:ph type="sldNum" sz="quarter" idx="5"/>
          </p:nvPr>
        </p:nvSpPr>
        <p:spPr/>
        <p:txBody>
          <a:bodyPr/>
          <a:lstStyle/>
          <a:p>
            <a:fld id="{DB3FB053-65E6-974C-8D62-7807D0B43393}" type="slidenum">
              <a:rPr lang="en-US" smtClean="0"/>
              <a:t>1</a:t>
            </a:fld>
            <a:endParaRPr lang="en-US"/>
          </a:p>
        </p:txBody>
      </p:sp>
    </p:spTree>
    <p:extLst>
      <p:ext uri="{BB962C8B-B14F-4D97-AF65-F5344CB8AC3E}">
        <p14:creationId xmlns:p14="http://schemas.microsoft.com/office/powerpoint/2010/main" val="3629818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give you some historical context, the federal Family and Medical Leave Act of 1993 required employers with 50 or more employees to provide 12 weeks of protective leave but didn’t help pay the bills. This new program will do just that. </a:t>
            </a:r>
          </a:p>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10</a:t>
            </a:fld>
            <a:endParaRPr lang="en-US"/>
          </a:p>
        </p:txBody>
      </p:sp>
    </p:spTree>
    <p:extLst>
      <p:ext uri="{BB962C8B-B14F-4D97-AF65-F5344CB8AC3E}">
        <p14:creationId xmlns:p14="http://schemas.microsoft.com/office/powerpoint/2010/main" val="393090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Delaware’s Paid Leave is really four types of Leave in one program.  Parental Leave is like Maternity Leave that many employers traditionally gave, except that it is offered regardless of the employee’s sex, gender, or marital status.  Medical Leave is a lot like Short Term Disability and will likely result in the redesign of most existing STD plans.  Family Caregiver and QE leave are not often provided by many employers but will be a lifesaver for employees caring for their loved ones or trying to keep a household together during a family member’s overseas military deployment.</a:t>
            </a:r>
          </a:p>
        </p:txBody>
      </p:sp>
      <p:sp>
        <p:nvSpPr>
          <p:cNvPr id="4" name="Slide Number Placeholder 3"/>
          <p:cNvSpPr>
            <a:spLocks noGrp="1"/>
          </p:cNvSpPr>
          <p:nvPr>
            <p:ph type="sldNum" sz="quarter" idx="5"/>
          </p:nvPr>
        </p:nvSpPr>
        <p:spPr/>
        <p:txBody>
          <a:bodyPr/>
          <a:lstStyle/>
          <a:p>
            <a:fld id="{DB3FB053-65E6-974C-8D62-7807D0B43393}" type="slidenum">
              <a:rPr lang="en-US" smtClean="0"/>
              <a:t>11</a:t>
            </a:fld>
            <a:endParaRPr lang="en-US"/>
          </a:p>
        </p:txBody>
      </p:sp>
    </p:spTree>
    <p:extLst>
      <p:ext uri="{BB962C8B-B14F-4D97-AF65-F5344CB8AC3E}">
        <p14:creationId xmlns:p14="http://schemas.microsoft.com/office/powerpoint/2010/main" val="203536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12</a:t>
            </a:fld>
            <a:endParaRPr lang="en-US"/>
          </a:p>
        </p:txBody>
      </p:sp>
    </p:spTree>
    <p:extLst>
      <p:ext uri="{BB962C8B-B14F-4D97-AF65-F5344CB8AC3E}">
        <p14:creationId xmlns:p14="http://schemas.microsoft.com/office/powerpoint/2010/main" val="5606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13</a:t>
            </a:fld>
            <a:endParaRPr lang="en-US"/>
          </a:p>
        </p:txBody>
      </p:sp>
    </p:spTree>
    <p:extLst>
      <p:ext uri="{BB962C8B-B14F-4D97-AF65-F5344CB8AC3E}">
        <p14:creationId xmlns:p14="http://schemas.microsoft.com/office/powerpoint/2010/main" val="2956275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14</a:t>
            </a:fld>
            <a:endParaRPr lang="en-US"/>
          </a:p>
        </p:txBody>
      </p:sp>
    </p:spTree>
    <p:extLst>
      <p:ext uri="{BB962C8B-B14F-4D97-AF65-F5344CB8AC3E}">
        <p14:creationId xmlns:p14="http://schemas.microsoft.com/office/powerpoint/2010/main" val="169632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15</a:t>
            </a:fld>
            <a:endParaRPr lang="en-US"/>
          </a:p>
        </p:txBody>
      </p:sp>
    </p:spTree>
    <p:extLst>
      <p:ext uri="{BB962C8B-B14F-4D97-AF65-F5344CB8AC3E}">
        <p14:creationId xmlns:p14="http://schemas.microsoft.com/office/powerpoint/2010/main" val="48390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Delaware’s Paid Leave Program helps to give your employees a safety net when a new baby or child becomes part of the family, when a sick relative needs caregiving, when the employee himself or herself is dealing with a serious illness or when a family member is getting ready for military deployment. Eligible employees can potentially receive 80% of their weekly wages, up to $900 per week.  The PFML fund will pay their salary while they are on approved leave, not the employer.  Due to the raise in Delaware’s minimum wage, there likely won’t be any eligible employees who will face the minimum weekly benefit amount.</a:t>
            </a:r>
          </a:p>
        </p:txBody>
      </p:sp>
      <p:sp>
        <p:nvSpPr>
          <p:cNvPr id="4" name="Slide Number Placeholder 3"/>
          <p:cNvSpPr>
            <a:spLocks noGrp="1"/>
          </p:cNvSpPr>
          <p:nvPr>
            <p:ph type="sldNum" sz="quarter" idx="5"/>
          </p:nvPr>
        </p:nvSpPr>
        <p:spPr/>
        <p:txBody>
          <a:bodyPr/>
          <a:lstStyle/>
          <a:p>
            <a:fld id="{DB3FB053-65E6-974C-8D62-7807D0B43393}" type="slidenum">
              <a:rPr lang="en-US" smtClean="0"/>
              <a:t>16</a:t>
            </a:fld>
            <a:endParaRPr lang="en-US"/>
          </a:p>
        </p:txBody>
      </p:sp>
    </p:spTree>
    <p:extLst>
      <p:ext uri="{BB962C8B-B14F-4D97-AF65-F5344CB8AC3E}">
        <p14:creationId xmlns:p14="http://schemas.microsoft.com/office/powerpoint/2010/main" val="2397594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Delaware’s Paid Leave program will be funded through a combination of employer and employee contributions.  If an employee’s paystub is too small to pay for their share of the contributions (which could easily happen for employees who receive most of their total income from tips), the employer is still responsible for the full contribution amount.</a:t>
            </a:r>
          </a:p>
        </p:txBody>
      </p:sp>
      <p:sp>
        <p:nvSpPr>
          <p:cNvPr id="4" name="Slide Number Placeholder 3"/>
          <p:cNvSpPr>
            <a:spLocks noGrp="1"/>
          </p:cNvSpPr>
          <p:nvPr>
            <p:ph type="sldNum" sz="quarter" idx="5"/>
          </p:nvPr>
        </p:nvSpPr>
        <p:spPr/>
        <p:txBody>
          <a:bodyPr/>
          <a:lstStyle/>
          <a:p>
            <a:fld id="{DB3FB053-65E6-974C-8D62-7807D0B43393}" type="slidenum">
              <a:rPr lang="en-US" smtClean="0"/>
              <a:t>17</a:t>
            </a:fld>
            <a:endParaRPr lang="en-US"/>
          </a:p>
        </p:txBody>
      </p:sp>
    </p:spTree>
    <p:extLst>
      <p:ext uri="{BB962C8B-B14F-4D97-AF65-F5344CB8AC3E}">
        <p14:creationId xmlns:p14="http://schemas.microsoft.com/office/powerpoint/2010/main" val="68262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businesses with 10 or more employees must comply with the Paid Leave program. Here are some of the details you need to know.</a:t>
            </a:r>
          </a:p>
        </p:txBody>
      </p:sp>
      <p:sp>
        <p:nvSpPr>
          <p:cNvPr id="4" name="Slide Number Placeholder 3"/>
          <p:cNvSpPr>
            <a:spLocks noGrp="1"/>
          </p:cNvSpPr>
          <p:nvPr>
            <p:ph type="sldNum" sz="quarter" idx="5"/>
          </p:nvPr>
        </p:nvSpPr>
        <p:spPr/>
        <p:txBody>
          <a:bodyPr/>
          <a:lstStyle/>
          <a:p>
            <a:fld id="{DB3FB053-65E6-974C-8D62-7807D0B43393}" type="slidenum">
              <a:rPr lang="en-US" smtClean="0"/>
              <a:t>18</a:t>
            </a:fld>
            <a:endParaRPr lang="en-US"/>
          </a:p>
        </p:txBody>
      </p:sp>
    </p:spTree>
    <p:extLst>
      <p:ext uri="{BB962C8B-B14F-4D97-AF65-F5344CB8AC3E}">
        <p14:creationId xmlns:p14="http://schemas.microsoft.com/office/powerpoint/2010/main" val="730602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eligible for the program, employees must have worked for you at least one year and at least 25 hours per week for that year. Those who work less hours are exempt from the payroll tax and not eligible for paid leave, but if those conditions change, they can opt into the program at a later time.</a:t>
            </a:r>
          </a:p>
        </p:txBody>
      </p:sp>
      <p:sp>
        <p:nvSpPr>
          <p:cNvPr id="4" name="Slide Number Placeholder 3"/>
          <p:cNvSpPr>
            <a:spLocks noGrp="1"/>
          </p:cNvSpPr>
          <p:nvPr>
            <p:ph type="sldNum" sz="quarter" idx="5"/>
          </p:nvPr>
        </p:nvSpPr>
        <p:spPr/>
        <p:txBody>
          <a:bodyPr/>
          <a:lstStyle/>
          <a:p>
            <a:fld id="{DB3FB053-65E6-974C-8D62-7807D0B43393}" type="slidenum">
              <a:rPr lang="en-US" smtClean="0"/>
              <a:t>19</a:t>
            </a:fld>
            <a:endParaRPr lang="en-US"/>
          </a:p>
        </p:txBody>
      </p:sp>
    </p:spTree>
    <p:extLst>
      <p:ext uri="{BB962C8B-B14F-4D97-AF65-F5344CB8AC3E}">
        <p14:creationId xmlns:p14="http://schemas.microsoft.com/office/powerpoint/2010/main" val="365071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businesses with 10 or more employees must comply with the Paid Leave program. Here are some of the deadlines and details you need to know.</a:t>
            </a:r>
          </a:p>
        </p:txBody>
      </p:sp>
      <p:sp>
        <p:nvSpPr>
          <p:cNvPr id="4" name="Slide Number Placeholder 3"/>
          <p:cNvSpPr>
            <a:spLocks noGrp="1"/>
          </p:cNvSpPr>
          <p:nvPr>
            <p:ph type="sldNum" sz="quarter" idx="5"/>
          </p:nvPr>
        </p:nvSpPr>
        <p:spPr/>
        <p:txBody>
          <a:bodyPr/>
          <a:lstStyle/>
          <a:p>
            <a:fld id="{DB3FB053-65E6-974C-8D62-7807D0B43393}" type="slidenum">
              <a:rPr lang="en-US" smtClean="0"/>
              <a:t>2</a:t>
            </a:fld>
            <a:endParaRPr lang="en-US"/>
          </a:p>
        </p:txBody>
      </p:sp>
    </p:spTree>
    <p:extLst>
      <p:ext uri="{BB962C8B-B14F-4D97-AF65-F5344CB8AC3E}">
        <p14:creationId xmlns:p14="http://schemas.microsoft.com/office/powerpoint/2010/main" val="2995647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Delaware’s Paid Leave program is mandatory for most businesses with 10 or more employees. The exceptions include businesses with employees of the federal government, railroad workers, tribal government EEs and employees who work for businesses that are seasonal operations that shut down for a month or more.</a:t>
            </a:r>
          </a:p>
        </p:txBody>
      </p:sp>
      <p:sp>
        <p:nvSpPr>
          <p:cNvPr id="4" name="Slide Number Placeholder 3"/>
          <p:cNvSpPr>
            <a:spLocks noGrp="1"/>
          </p:cNvSpPr>
          <p:nvPr>
            <p:ph type="sldNum" sz="quarter" idx="5"/>
          </p:nvPr>
        </p:nvSpPr>
        <p:spPr/>
        <p:txBody>
          <a:bodyPr/>
          <a:lstStyle/>
          <a:p>
            <a:fld id="{DB3FB053-65E6-974C-8D62-7807D0B43393}" type="slidenum">
              <a:rPr lang="en-US" smtClean="0"/>
              <a:t>20</a:t>
            </a:fld>
            <a:endParaRPr lang="en-US"/>
          </a:p>
        </p:txBody>
      </p:sp>
    </p:spTree>
    <p:extLst>
      <p:ext uri="{BB962C8B-B14F-4D97-AF65-F5344CB8AC3E}">
        <p14:creationId xmlns:p14="http://schemas.microsoft.com/office/powerpoint/2010/main" val="1356097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is designed so that benefits are easy for the employees to gain, but difficult to lose.  Thirty days after the group’s employee count rises above the next threshold number, the employees all gain the additional benefits that they are due and they keep those benefits for at least 12 months.  In thirteenth month, if they’ve fallen below and stayed below their threshold number, they will lose the coverage.</a:t>
            </a:r>
          </a:p>
        </p:txBody>
      </p:sp>
      <p:sp>
        <p:nvSpPr>
          <p:cNvPr id="4" name="Slide Number Placeholder 3"/>
          <p:cNvSpPr>
            <a:spLocks noGrp="1"/>
          </p:cNvSpPr>
          <p:nvPr>
            <p:ph type="sldNum" sz="quarter" idx="5"/>
          </p:nvPr>
        </p:nvSpPr>
        <p:spPr/>
        <p:txBody>
          <a:bodyPr/>
          <a:lstStyle/>
          <a:p>
            <a:fld id="{DB3FB053-65E6-974C-8D62-7807D0B43393}" type="slidenum">
              <a:rPr lang="en-US" smtClean="0"/>
              <a:t>21</a:t>
            </a:fld>
            <a:endParaRPr lang="en-US"/>
          </a:p>
        </p:txBody>
      </p:sp>
    </p:spTree>
    <p:extLst>
      <p:ext uri="{BB962C8B-B14F-4D97-AF65-F5344CB8AC3E}">
        <p14:creationId xmlns:p14="http://schemas.microsoft.com/office/powerpoint/2010/main" val="3626240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are in control when it comes to claim decisions. </a:t>
            </a:r>
          </a:p>
        </p:txBody>
      </p:sp>
      <p:sp>
        <p:nvSpPr>
          <p:cNvPr id="4" name="Slide Number Placeholder 3"/>
          <p:cNvSpPr>
            <a:spLocks noGrp="1"/>
          </p:cNvSpPr>
          <p:nvPr>
            <p:ph type="sldNum" sz="quarter" idx="5"/>
          </p:nvPr>
        </p:nvSpPr>
        <p:spPr/>
        <p:txBody>
          <a:bodyPr/>
          <a:lstStyle/>
          <a:p>
            <a:fld id="{DB3FB053-65E6-974C-8D62-7807D0B43393}" type="slidenum">
              <a:rPr lang="en-US" smtClean="0"/>
              <a:t>22</a:t>
            </a:fld>
            <a:endParaRPr lang="en-US"/>
          </a:p>
        </p:txBody>
      </p:sp>
    </p:spTree>
    <p:extLst>
      <p:ext uri="{BB962C8B-B14F-4D97-AF65-F5344CB8AC3E}">
        <p14:creationId xmlns:p14="http://schemas.microsoft.com/office/powerpoint/2010/main" val="3477169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23</a:t>
            </a:fld>
            <a:endParaRPr lang="en-US"/>
          </a:p>
        </p:txBody>
      </p:sp>
    </p:spTree>
    <p:extLst>
      <p:ext uri="{BB962C8B-B14F-4D97-AF65-F5344CB8AC3E}">
        <p14:creationId xmlns:p14="http://schemas.microsoft.com/office/powerpoint/2010/main" val="3759576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24</a:t>
            </a:fld>
            <a:endParaRPr lang="en-US"/>
          </a:p>
        </p:txBody>
      </p:sp>
    </p:spTree>
    <p:extLst>
      <p:ext uri="{BB962C8B-B14F-4D97-AF65-F5344CB8AC3E}">
        <p14:creationId xmlns:p14="http://schemas.microsoft.com/office/powerpoint/2010/main" val="3522326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 is available online and in person if you need it.</a:t>
            </a:r>
          </a:p>
        </p:txBody>
      </p:sp>
      <p:sp>
        <p:nvSpPr>
          <p:cNvPr id="4" name="Slide Number Placeholder 3"/>
          <p:cNvSpPr>
            <a:spLocks noGrp="1"/>
          </p:cNvSpPr>
          <p:nvPr>
            <p:ph type="sldNum" sz="quarter" idx="5"/>
          </p:nvPr>
        </p:nvSpPr>
        <p:spPr/>
        <p:txBody>
          <a:bodyPr/>
          <a:lstStyle/>
          <a:p>
            <a:fld id="{DB3FB053-65E6-974C-8D62-7807D0B43393}" type="slidenum">
              <a:rPr lang="en-US" smtClean="0"/>
              <a:t>25</a:t>
            </a:fld>
            <a:endParaRPr lang="en-US"/>
          </a:p>
        </p:txBody>
      </p:sp>
    </p:spTree>
    <p:extLst>
      <p:ext uri="{BB962C8B-B14F-4D97-AF65-F5344CB8AC3E}">
        <p14:creationId xmlns:p14="http://schemas.microsoft.com/office/powerpoint/2010/main" val="2446415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Larger employers with 50 or more employees have been doing FMLA for years (decades, even) and should be comfortable with this new program (although there are some important differences).  However, employers between 10 – 49 employees have never had to deal with anything like this before and are likely very apprehensive.  We completely understand and we’ve built the Division of Paid Leave to help you manage this plan as easily as possible.</a:t>
            </a:r>
          </a:p>
        </p:txBody>
      </p:sp>
      <p:sp>
        <p:nvSpPr>
          <p:cNvPr id="4" name="Slide Number Placeholder 3"/>
          <p:cNvSpPr>
            <a:spLocks noGrp="1"/>
          </p:cNvSpPr>
          <p:nvPr>
            <p:ph type="sldNum" sz="quarter" idx="5"/>
          </p:nvPr>
        </p:nvSpPr>
        <p:spPr/>
        <p:txBody>
          <a:bodyPr/>
          <a:lstStyle/>
          <a:p>
            <a:fld id="{DB3FB053-65E6-974C-8D62-7807D0B43393}" type="slidenum">
              <a:rPr lang="en-US" smtClean="0"/>
              <a:t>26</a:t>
            </a:fld>
            <a:endParaRPr lang="en-US"/>
          </a:p>
        </p:txBody>
      </p:sp>
    </p:spTree>
    <p:extLst>
      <p:ext uri="{BB962C8B-B14F-4D97-AF65-F5344CB8AC3E}">
        <p14:creationId xmlns:p14="http://schemas.microsoft.com/office/powerpoint/2010/main" val="1651538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online portal will be your go-to source for all things Family and Medical Leave Insurance program related. There, you will find information on business and employee eligibility, taxes, grandfathering in, claims and more. This portal will also act as a single point for data input including unemployment insurance, workers comp, state employer tax collection and more.</a:t>
            </a:r>
          </a:p>
        </p:txBody>
      </p:sp>
      <p:sp>
        <p:nvSpPr>
          <p:cNvPr id="4" name="Slide Number Placeholder 3"/>
          <p:cNvSpPr>
            <a:spLocks noGrp="1"/>
          </p:cNvSpPr>
          <p:nvPr>
            <p:ph type="sldNum" sz="quarter" idx="5"/>
          </p:nvPr>
        </p:nvSpPr>
        <p:spPr/>
        <p:txBody>
          <a:bodyPr/>
          <a:lstStyle/>
          <a:p>
            <a:fld id="{DB3FB053-65E6-974C-8D62-7807D0B43393}" type="slidenum">
              <a:rPr lang="en-US" smtClean="0"/>
              <a:t>27</a:t>
            </a:fld>
            <a:endParaRPr lang="en-US"/>
          </a:p>
        </p:txBody>
      </p:sp>
    </p:spTree>
    <p:extLst>
      <p:ext uri="{BB962C8B-B14F-4D97-AF65-F5344CB8AC3E}">
        <p14:creationId xmlns:p14="http://schemas.microsoft.com/office/powerpoint/2010/main" val="581258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employers with 50 or more employees, this will not be new to you as you have been doing FMLA for the past 30 years.  However, if you have between 10 &amp; 49 employees (and there are over 8.500 Delaware firms in that category), you’ve never administered FMLA so all of this is brand new.  A large portion of our staff is dedicated to help, especially, these employers learn how to provide these benefits to your employees.</a:t>
            </a:r>
          </a:p>
        </p:txBody>
      </p:sp>
      <p:sp>
        <p:nvSpPr>
          <p:cNvPr id="4" name="Slide Number Placeholder 3"/>
          <p:cNvSpPr>
            <a:spLocks noGrp="1"/>
          </p:cNvSpPr>
          <p:nvPr>
            <p:ph type="sldNum" sz="quarter" idx="5"/>
          </p:nvPr>
        </p:nvSpPr>
        <p:spPr/>
        <p:txBody>
          <a:bodyPr/>
          <a:lstStyle/>
          <a:p>
            <a:fld id="{DB3FB053-65E6-974C-8D62-7807D0B43393}" type="slidenum">
              <a:rPr lang="en-US" smtClean="0"/>
              <a:t>28</a:t>
            </a:fld>
            <a:endParaRPr lang="en-US"/>
          </a:p>
        </p:txBody>
      </p:sp>
    </p:spTree>
    <p:extLst>
      <p:ext uri="{BB962C8B-B14F-4D97-AF65-F5344CB8AC3E}">
        <p14:creationId xmlns:p14="http://schemas.microsoft.com/office/powerpoint/2010/main" val="2021718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have me and a dedicated staff of the Division of Paid Leave to help you every step of the way. I welcome your questions, concerns and ideas you may have to help make this transition easier and more convenient for you!</a:t>
            </a:r>
          </a:p>
        </p:txBody>
      </p:sp>
      <p:sp>
        <p:nvSpPr>
          <p:cNvPr id="4" name="Slide Number Placeholder 3"/>
          <p:cNvSpPr>
            <a:spLocks noGrp="1"/>
          </p:cNvSpPr>
          <p:nvPr>
            <p:ph type="sldNum" sz="quarter" idx="5"/>
          </p:nvPr>
        </p:nvSpPr>
        <p:spPr/>
        <p:txBody>
          <a:bodyPr/>
          <a:lstStyle/>
          <a:p>
            <a:fld id="{DB3FB053-65E6-974C-8D62-7807D0B43393}" type="slidenum">
              <a:rPr lang="en-US" smtClean="0"/>
              <a:t>29</a:t>
            </a:fld>
            <a:endParaRPr lang="en-US"/>
          </a:p>
        </p:txBody>
      </p:sp>
    </p:spTree>
    <p:extLst>
      <p:ext uri="{BB962C8B-B14F-4D97-AF65-F5344CB8AC3E}">
        <p14:creationId xmlns:p14="http://schemas.microsoft.com/office/powerpoint/2010/main" val="83545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rollout of the Paid Leave Program has been staggered to make it easier on businesses. You’ll see that there is roughly one year between specific tasks. The program will be fully operational by January of 2026.</a:t>
            </a:r>
          </a:p>
        </p:txBody>
      </p:sp>
      <p:sp>
        <p:nvSpPr>
          <p:cNvPr id="4" name="Slide Number Placeholder 3"/>
          <p:cNvSpPr>
            <a:spLocks noGrp="1"/>
          </p:cNvSpPr>
          <p:nvPr>
            <p:ph type="sldNum" sz="quarter" idx="5"/>
          </p:nvPr>
        </p:nvSpPr>
        <p:spPr/>
        <p:txBody>
          <a:bodyPr/>
          <a:lstStyle/>
          <a:p>
            <a:fld id="{DB3FB053-65E6-974C-8D62-7807D0B43393}" type="slidenum">
              <a:rPr lang="en-US" smtClean="0"/>
              <a:t>3</a:t>
            </a:fld>
            <a:endParaRPr lang="en-US"/>
          </a:p>
        </p:txBody>
      </p:sp>
    </p:spTree>
    <p:extLst>
      <p:ext uri="{BB962C8B-B14F-4D97-AF65-F5344CB8AC3E}">
        <p14:creationId xmlns:p14="http://schemas.microsoft.com/office/powerpoint/2010/main" val="2934995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FB053-65E6-974C-8D62-7807D0B433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60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9/1/24 to 12/1/24, the Division will open an online portal to guide employers through the process of either Opting-in or Opting-out of the Public Plan.  Smaller companies can opt in to provide any or all coverages that are available through the Delaware Paid Leave program but for which they are not required to provide to their employees.  Larger employers can choose to opt-out of the Delaware Paid Leave program for some or all of the lines of coverage that they may be required to provide.  The Department of Insurance will certify that certain PFML plans meet the minimum requirements of the Act and employers will be able to purchase them to satisfy their mandate.  If an employer has over 100 Delaware employees, they may be able to meet their obligations through a self-insured plan that has a dedicated, pre-funded claims payment account and a surety bond.</a:t>
            </a:r>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4</a:t>
            </a:fld>
            <a:endParaRPr lang="en-US"/>
          </a:p>
        </p:txBody>
      </p:sp>
    </p:spTree>
    <p:extLst>
      <p:ext uri="{BB962C8B-B14F-4D97-AF65-F5344CB8AC3E}">
        <p14:creationId xmlns:p14="http://schemas.microsoft.com/office/powerpoint/2010/main" val="340191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this guy. He's exhausted. He's got a newborn baby on one side and an aging parent on another. At some point in our lives, we will ALL be this guy. And this is the reason why we're all here today. Your employees find themselves struggling. Many of them are living paycheck to paycheck. They have trouble meeting the physical and mental demands of taking care of themselves and other people.</a:t>
            </a:r>
          </a:p>
        </p:txBody>
      </p:sp>
      <p:sp>
        <p:nvSpPr>
          <p:cNvPr id="4" name="Slide Number Placeholder 3"/>
          <p:cNvSpPr>
            <a:spLocks noGrp="1"/>
          </p:cNvSpPr>
          <p:nvPr>
            <p:ph type="sldNum" sz="quarter" idx="5"/>
          </p:nvPr>
        </p:nvSpPr>
        <p:spPr/>
        <p:txBody>
          <a:bodyPr/>
          <a:lstStyle/>
          <a:p>
            <a:fld id="{DB3FB053-65E6-974C-8D62-7807D0B43393}" type="slidenum">
              <a:rPr lang="en-US" smtClean="0"/>
              <a:t>5</a:t>
            </a:fld>
            <a:endParaRPr lang="en-US"/>
          </a:p>
        </p:txBody>
      </p:sp>
    </p:spTree>
    <p:extLst>
      <p:ext uri="{BB962C8B-B14F-4D97-AF65-F5344CB8AC3E}">
        <p14:creationId xmlns:p14="http://schemas.microsoft.com/office/powerpoint/2010/main" val="35465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Neighboring states have already stepped up by offering some form of paid leave to current and recruited employees. But, just as important, a large number of states in the U.S. don’t have programs of this type. It gives Delaware a competitive advantage.</a:t>
            </a:r>
          </a:p>
          <a:p>
            <a:r>
              <a:rPr lang="en-US" dirty="0"/>
              <a:t>Most of all, it’s just the right thing to do to give the people who do jobs for us a break when the quality of their lives depends on it.</a:t>
            </a:r>
          </a:p>
        </p:txBody>
      </p:sp>
      <p:sp>
        <p:nvSpPr>
          <p:cNvPr id="4" name="Slide Number Placeholder 3"/>
          <p:cNvSpPr>
            <a:spLocks noGrp="1"/>
          </p:cNvSpPr>
          <p:nvPr>
            <p:ph type="sldNum" sz="quarter" idx="5"/>
          </p:nvPr>
        </p:nvSpPr>
        <p:spPr/>
        <p:txBody>
          <a:bodyPr/>
          <a:lstStyle/>
          <a:p>
            <a:fld id="{DB3FB053-65E6-974C-8D62-7807D0B43393}" type="slidenum">
              <a:rPr lang="en-US" smtClean="0"/>
              <a:t>6</a:t>
            </a:fld>
            <a:endParaRPr lang="en-US"/>
          </a:p>
        </p:txBody>
      </p:sp>
    </p:spTree>
    <p:extLst>
      <p:ext uri="{BB962C8B-B14F-4D97-AF65-F5344CB8AC3E}">
        <p14:creationId xmlns:p14="http://schemas.microsoft.com/office/powerpoint/2010/main" val="392862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drexel.edu</a:t>
            </a:r>
            <a:r>
              <a:rPr lang="en-US" dirty="0"/>
              <a:t>/hunger-free-center/research/briefs-and-reports/making-the-case-for-paid-family-leave/#:~:text=Child%20Physical%20Health,in%20post-neonatal%20mortality%20rates</a:t>
            </a:r>
          </a:p>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7</a:t>
            </a:fld>
            <a:endParaRPr lang="en-US"/>
          </a:p>
        </p:txBody>
      </p:sp>
    </p:spTree>
    <p:extLst>
      <p:ext uri="{BB962C8B-B14F-4D97-AF65-F5344CB8AC3E}">
        <p14:creationId xmlns:p14="http://schemas.microsoft.com/office/powerpoint/2010/main" val="89139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drexel.edu</a:t>
            </a:r>
            <a:r>
              <a:rPr lang="en-US" dirty="0"/>
              <a:t>/hunger-free-center/research/briefs-and-reports/making-the-case-for-paid-family-leave/#:~:text=Child%20Physical%20Health,in%20post-neonatal%20mortality%20rates</a:t>
            </a:r>
          </a:p>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8</a:t>
            </a:fld>
            <a:endParaRPr lang="en-US"/>
          </a:p>
        </p:txBody>
      </p:sp>
    </p:spTree>
    <p:extLst>
      <p:ext uri="{BB962C8B-B14F-4D97-AF65-F5344CB8AC3E}">
        <p14:creationId xmlns:p14="http://schemas.microsoft.com/office/powerpoint/2010/main" val="348029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exactly what is the Paid Family and Medical Leave Insurance Program? Let’s go over some of the basics.</a:t>
            </a:r>
          </a:p>
        </p:txBody>
      </p:sp>
      <p:sp>
        <p:nvSpPr>
          <p:cNvPr id="4" name="Slide Number Placeholder 3"/>
          <p:cNvSpPr>
            <a:spLocks noGrp="1"/>
          </p:cNvSpPr>
          <p:nvPr>
            <p:ph type="sldNum" sz="quarter" idx="5"/>
          </p:nvPr>
        </p:nvSpPr>
        <p:spPr/>
        <p:txBody>
          <a:bodyPr/>
          <a:lstStyle/>
          <a:p>
            <a:fld id="{DB3FB053-65E6-974C-8D62-7807D0B43393}" type="slidenum">
              <a:rPr lang="en-US" smtClean="0"/>
              <a:t>9</a:t>
            </a:fld>
            <a:endParaRPr lang="en-US"/>
          </a:p>
        </p:txBody>
      </p:sp>
    </p:spTree>
    <p:extLst>
      <p:ext uri="{BB962C8B-B14F-4D97-AF65-F5344CB8AC3E}">
        <p14:creationId xmlns:p14="http://schemas.microsoft.com/office/powerpoint/2010/main" val="236913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6D2316-15C4-0145-825C-7C558B0966E2}"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26432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D2316-15C4-0145-825C-7C558B0966E2}"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57858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D2316-15C4-0145-825C-7C558B0966E2}"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214036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D2316-15C4-0145-825C-7C558B0966E2}"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14389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D2316-15C4-0145-825C-7C558B0966E2}"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159738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6D2316-15C4-0145-825C-7C558B0966E2}"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304853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6D2316-15C4-0145-825C-7C558B0966E2}" type="datetimeFigureOut">
              <a:rPr lang="en-US" smtClean="0"/>
              <a:t>7/30/24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218230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6D2316-15C4-0145-825C-7C558B0966E2}" type="datetimeFigureOut">
              <a:rPr lang="en-US" smtClean="0"/>
              <a:t>7/30/24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112150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D2316-15C4-0145-825C-7C558B0966E2}" type="datetimeFigureOut">
              <a:rPr lang="en-US" smtClean="0"/>
              <a:t>7/30/24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130092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6D2316-15C4-0145-825C-7C558B0966E2}"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388713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6D2316-15C4-0145-825C-7C558B0966E2}"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185179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D2316-15C4-0145-825C-7C558B0966E2}" type="datetimeFigureOut">
              <a:rPr lang="en-US" smtClean="0"/>
              <a:t>7/30/24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3EE28-5C05-E144-BBD1-47E2623EAB34}" type="slidenum">
              <a:rPr lang="en-US" smtClean="0"/>
              <a:t>‹#›</a:t>
            </a:fld>
            <a:endParaRPr lang="en-US"/>
          </a:p>
        </p:txBody>
      </p:sp>
    </p:spTree>
    <p:extLst>
      <p:ext uri="{BB962C8B-B14F-4D97-AF65-F5344CB8AC3E}">
        <p14:creationId xmlns:p14="http://schemas.microsoft.com/office/powerpoint/2010/main" val="2940743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microsoft.com/office/2018/10/relationships/comments" Target="../comments/modernComment_104_FD8E7E7B.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2A_B585B0CF.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microsoft.com/office/2018/10/relationships/comments" Target="../comments/modernComment_12B_20C17F49.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microsoft.com/office/2018/10/relationships/comments" Target="../comments/modernComment_12C_A2890C1C.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microsoft.com/office/2018/10/relationships/comments" Target="../comments/modernComment_12D_775AD45F.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emf"/><Relationship Id="rId7" Type="http://schemas.openxmlformats.org/officeDocument/2006/relationships/image" Target="../media/image12.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Christopher.Counihan@Delaware.gov"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6_8BBC2159.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224F01-59C1-CCAD-A4D7-7284F1C74042}"/>
              </a:ext>
            </a:extLst>
          </p:cNvPr>
          <p:cNvSpPr/>
          <p:nvPr/>
        </p:nvSpPr>
        <p:spPr>
          <a:xfrm>
            <a:off x="-29497" y="2934331"/>
            <a:ext cx="8839778" cy="786979"/>
          </a:xfrm>
          <a:prstGeom prst="rect">
            <a:avLst/>
          </a:prstGeom>
          <a:gradFill flip="none" rotWithShape="1">
            <a:gsLst>
              <a:gs pos="0">
                <a:srgbClr val="D6EDE5"/>
              </a:gs>
              <a:gs pos="61000">
                <a:srgbClr val="B1E2E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0EC70-9E9D-1A41-92C9-094DB5B920CA}"/>
              </a:ext>
            </a:extLst>
          </p:cNvPr>
          <p:cNvSpPr>
            <a:spLocks noGrp="1"/>
          </p:cNvSpPr>
          <p:nvPr>
            <p:ph type="ctrTitle"/>
          </p:nvPr>
        </p:nvSpPr>
        <p:spPr>
          <a:xfrm>
            <a:off x="545910" y="987483"/>
            <a:ext cx="11321412" cy="1541374"/>
          </a:xfrm>
        </p:spPr>
        <p:txBody>
          <a:bodyPr>
            <a:normAutofit/>
          </a:bodyPr>
          <a:lstStyle/>
          <a:p>
            <a:pPr algn="l"/>
            <a:r>
              <a:rPr lang="en-US" b="1" dirty="0">
                <a:solidFill>
                  <a:srgbClr val="003A63"/>
                </a:solidFill>
                <a:latin typeface="Georgia" panose="02040502050405020303" pitchFamily="18" charset="0"/>
              </a:rPr>
              <a:t>Delaware Paid Leave </a:t>
            </a:r>
            <a:br>
              <a:rPr lang="en-US" sz="5000" b="1" dirty="0">
                <a:solidFill>
                  <a:srgbClr val="003A63"/>
                </a:solidFill>
                <a:latin typeface="Georgia" panose="02040502050405020303" pitchFamily="18" charset="0"/>
              </a:rPr>
            </a:br>
            <a:r>
              <a:rPr lang="en-US" sz="4400" b="1" dirty="0">
                <a:solidFill>
                  <a:srgbClr val="003A63"/>
                </a:solidFill>
                <a:latin typeface="Georgia" panose="02040502050405020303" pitchFamily="18" charset="0"/>
              </a:rPr>
              <a:t>Insurance Program</a:t>
            </a:r>
            <a:endParaRPr lang="en-US" sz="5000" b="1" dirty="0">
              <a:solidFill>
                <a:srgbClr val="003A63"/>
              </a:solidFill>
              <a:latin typeface="Georgia" panose="02040502050405020303" pitchFamily="18" charset="0"/>
            </a:endParaRPr>
          </a:p>
        </p:txBody>
      </p:sp>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545910" y="3043726"/>
            <a:ext cx="8068701" cy="606703"/>
          </a:xfrm>
        </p:spPr>
        <p:txBody>
          <a:bodyPr>
            <a:noAutofit/>
          </a:bodyPr>
          <a:lstStyle/>
          <a:p>
            <a:pPr algn="l"/>
            <a:r>
              <a:rPr lang="en-US" sz="4000" b="1" i="1" dirty="0">
                <a:solidFill>
                  <a:srgbClr val="003A63"/>
                </a:solidFill>
                <a:latin typeface="Georgia" panose="02040502050405020303" pitchFamily="18" charset="0"/>
              </a:rPr>
              <a:t>When, Why, What, and Who</a:t>
            </a:r>
          </a:p>
        </p:txBody>
      </p:sp>
      <p:pic>
        <p:nvPicPr>
          <p:cNvPr id="4" name="Picture 3">
            <a:extLst>
              <a:ext uri="{FF2B5EF4-FFF2-40B4-BE49-F238E27FC236}">
                <a16:creationId xmlns:a16="http://schemas.microsoft.com/office/drawing/2014/main" id="{DBA0A476-DCF1-7A57-8CB9-21CEF973A611}"/>
              </a:ext>
            </a:extLst>
          </p:cNvPr>
          <p:cNvPicPr>
            <a:picLocks noChangeAspect="1"/>
          </p:cNvPicPr>
          <p:nvPr/>
        </p:nvPicPr>
        <p:blipFill>
          <a:blip r:embed="rId3"/>
          <a:stretch>
            <a:fillRect/>
          </a:stretch>
        </p:blipFill>
        <p:spPr>
          <a:xfrm>
            <a:off x="545910" y="4996163"/>
            <a:ext cx="3866036" cy="1298630"/>
          </a:xfrm>
          <a:prstGeom prst="rect">
            <a:avLst/>
          </a:prstGeom>
        </p:spPr>
      </p:pic>
      <p:pic>
        <p:nvPicPr>
          <p:cNvPr id="5" name="Picture 4">
            <a:extLst>
              <a:ext uri="{FF2B5EF4-FFF2-40B4-BE49-F238E27FC236}">
                <a16:creationId xmlns:a16="http://schemas.microsoft.com/office/drawing/2014/main" id="{82F2C2C5-BA83-8234-AAC1-18C741CA802B}"/>
              </a:ext>
            </a:extLst>
          </p:cNvPr>
          <p:cNvPicPr>
            <a:picLocks noChangeAspect="1"/>
          </p:cNvPicPr>
          <p:nvPr/>
        </p:nvPicPr>
        <p:blipFill rotWithShape="1">
          <a:blip r:embed="rId4"/>
          <a:srcRect t="-801" r="51088" b="67709"/>
          <a:stretch/>
        </p:blipFill>
        <p:spPr>
          <a:xfrm>
            <a:off x="7780056" y="3763437"/>
            <a:ext cx="4327481" cy="3013881"/>
          </a:xfrm>
          <a:prstGeom prst="rect">
            <a:avLst/>
          </a:prstGeom>
        </p:spPr>
      </p:pic>
      <p:pic>
        <p:nvPicPr>
          <p:cNvPr id="6" name="Picture 5">
            <a:extLst>
              <a:ext uri="{FF2B5EF4-FFF2-40B4-BE49-F238E27FC236}">
                <a16:creationId xmlns:a16="http://schemas.microsoft.com/office/drawing/2014/main" id="{18B2F645-C44C-5FAD-E4C0-8CCAB160D997}"/>
              </a:ext>
            </a:extLst>
          </p:cNvPr>
          <p:cNvPicPr>
            <a:picLocks noChangeAspect="1"/>
          </p:cNvPicPr>
          <p:nvPr/>
        </p:nvPicPr>
        <p:blipFill>
          <a:blip r:embed="rId5"/>
          <a:stretch>
            <a:fillRect/>
          </a:stretch>
        </p:blipFill>
        <p:spPr>
          <a:xfrm>
            <a:off x="9385688" y="5191974"/>
            <a:ext cx="2481634" cy="698534"/>
          </a:xfrm>
          <a:prstGeom prst="rect">
            <a:avLst/>
          </a:prstGeom>
        </p:spPr>
      </p:pic>
    </p:spTree>
    <p:extLst>
      <p:ext uri="{BB962C8B-B14F-4D97-AF65-F5344CB8AC3E}">
        <p14:creationId xmlns:p14="http://schemas.microsoft.com/office/powerpoint/2010/main" val="89049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D1589C2-DBE6-044D-EC5F-7529B2F626A3}"/>
              </a:ext>
            </a:extLst>
          </p:cNvPr>
          <p:cNvSpPr txBox="1">
            <a:spLocks/>
          </p:cNvSpPr>
          <p:nvPr/>
        </p:nvSpPr>
        <p:spPr>
          <a:xfrm>
            <a:off x="854430" y="3063396"/>
            <a:ext cx="10483140" cy="28428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1993 — The federal Family and Medical Leave Act for businesses </a:t>
            </a:r>
            <a:br>
              <a:rPr lang="en-US" sz="2200" dirty="0">
                <a:solidFill>
                  <a:srgbClr val="003A63"/>
                </a:solidFill>
                <a:latin typeface="Georgia" panose="02040502050405020303" pitchFamily="18" charset="0"/>
              </a:rPr>
            </a:br>
            <a:r>
              <a:rPr lang="en-US" sz="2200" dirty="0">
                <a:solidFill>
                  <a:srgbClr val="003A63"/>
                </a:solidFill>
                <a:latin typeface="Georgia" panose="02040502050405020303" pitchFamily="18" charset="0"/>
              </a:rPr>
              <a:t>with 50 or more employees was signed in law.</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New Jersey began mandating paid leave in the late 40s. California had the first modern paid leave program over 20 years ago.</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May 2022 — The Family and Medical Leave Insurance Program was </a:t>
            </a:r>
            <a:br>
              <a:rPr lang="en-US" sz="2200" dirty="0">
                <a:solidFill>
                  <a:srgbClr val="003A63"/>
                </a:solidFill>
                <a:latin typeface="Georgia" panose="02040502050405020303" pitchFamily="18" charset="0"/>
              </a:rPr>
            </a:br>
            <a:r>
              <a:rPr lang="en-US" sz="2200" dirty="0">
                <a:solidFill>
                  <a:srgbClr val="003A63"/>
                </a:solidFill>
                <a:latin typeface="Georgia" panose="02040502050405020303" pitchFamily="18" charset="0"/>
              </a:rPr>
              <a:t>signed into law in Delaware for businesses with 10 or more employees.</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Today, 14 jurisdictions in the U.S. have paid leave programs.</a:t>
            </a:r>
          </a:p>
        </p:txBody>
      </p:sp>
      <p:sp>
        <p:nvSpPr>
          <p:cNvPr id="5" name="Title 1">
            <a:extLst>
              <a:ext uri="{FF2B5EF4-FFF2-40B4-BE49-F238E27FC236}">
                <a16:creationId xmlns:a16="http://schemas.microsoft.com/office/drawing/2014/main" id="{6865A0CD-FFF6-BF93-A706-F97851BE9A5D}"/>
              </a:ext>
            </a:extLst>
          </p:cNvPr>
          <p:cNvSpPr txBox="1">
            <a:spLocks/>
          </p:cNvSpPr>
          <p:nvPr/>
        </p:nvSpPr>
        <p:spPr>
          <a:xfrm>
            <a:off x="854430" y="2180205"/>
            <a:ext cx="8702465" cy="7869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i="1" dirty="0">
                <a:solidFill>
                  <a:srgbClr val="003A63"/>
                </a:solidFill>
                <a:latin typeface="Georgia" panose="02040502050405020303" pitchFamily="18" charset="0"/>
              </a:rPr>
              <a:t>First, a little history:</a:t>
            </a:r>
          </a:p>
        </p:txBody>
      </p:sp>
      <p:pic>
        <p:nvPicPr>
          <p:cNvPr id="12" name="Picture 11">
            <a:extLst>
              <a:ext uri="{FF2B5EF4-FFF2-40B4-BE49-F238E27FC236}">
                <a16:creationId xmlns:a16="http://schemas.microsoft.com/office/drawing/2014/main" id="{399AD4C3-1958-8283-5082-BEEB0C7E0BBB}"/>
              </a:ext>
            </a:extLst>
          </p:cNvPr>
          <p:cNvPicPr>
            <a:picLocks noChangeAspect="1"/>
          </p:cNvPicPr>
          <p:nvPr/>
        </p:nvPicPr>
        <p:blipFill>
          <a:blip r:embed="rId4"/>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605F9513-A582-CE82-875E-67DAA90F3330}"/>
              </a:ext>
            </a:extLst>
          </p:cNvPr>
          <p:cNvSpPr/>
          <p:nvPr/>
        </p:nvSpPr>
        <p:spPr>
          <a:xfrm>
            <a:off x="1" y="886967"/>
            <a:ext cx="267903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1B2B317A-5A4D-C76D-74CD-C9E756F118F3}"/>
              </a:ext>
            </a:extLst>
          </p:cNvPr>
          <p:cNvSpPr txBox="1">
            <a:spLocks/>
          </p:cNvSpPr>
          <p:nvPr/>
        </p:nvSpPr>
        <p:spPr>
          <a:xfrm>
            <a:off x="402017" y="940973"/>
            <a:ext cx="2277015"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History</a:t>
            </a:r>
          </a:p>
        </p:txBody>
      </p:sp>
    </p:spTree>
    <p:extLst>
      <p:ext uri="{BB962C8B-B14F-4D97-AF65-F5344CB8AC3E}">
        <p14:creationId xmlns:p14="http://schemas.microsoft.com/office/powerpoint/2010/main" val="4253974139"/>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840DA0C-1B10-066E-8FF4-0B795517C138}"/>
              </a:ext>
            </a:extLst>
          </p:cNvPr>
          <p:cNvSpPr txBox="1">
            <a:spLocks/>
          </p:cNvSpPr>
          <p:nvPr/>
        </p:nvSpPr>
        <p:spPr>
          <a:xfrm>
            <a:off x="1205799" y="2645002"/>
            <a:ext cx="10181529" cy="33762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Delaware Paid Leave is really a bundle of separate lines of coverage:</a:t>
            </a:r>
          </a:p>
          <a:p>
            <a:pPr marL="800100" lvl="1"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Parental Leave</a:t>
            </a:r>
          </a:p>
          <a:p>
            <a:pPr marL="800100" lvl="1"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Medical Leave</a:t>
            </a:r>
          </a:p>
          <a:p>
            <a:pPr marL="800100" lvl="1"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Family Caregiver Leave</a:t>
            </a:r>
          </a:p>
          <a:p>
            <a:pPr marL="800100" lvl="1"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Qualified Exigency</a:t>
            </a:r>
            <a:endParaRPr lang="en-US" sz="2200" dirty="0">
              <a:solidFill>
                <a:srgbClr val="003A63"/>
              </a:solidFill>
              <a:latin typeface="Georgia" panose="02040502050405020303" pitchFamily="18" charset="0"/>
            </a:endParaRPr>
          </a:p>
          <a:p>
            <a:pPr algn="l">
              <a:lnSpc>
                <a:spcPct val="100000"/>
              </a:lnSpc>
            </a:pPr>
            <a:r>
              <a:rPr lang="en-US" sz="2200" dirty="0">
                <a:solidFill>
                  <a:srgbClr val="003A63"/>
                </a:solidFill>
                <a:latin typeface="Georgia" panose="02040502050405020303" pitchFamily="18" charset="0"/>
              </a:rPr>
              <a:t>Employees can receive no more than 12 total weeks of paid leave in 12 months.</a:t>
            </a:r>
          </a:p>
          <a:p>
            <a:pPr algn="l">
              <a:lnSpc>
                <a:spcPct val="100000"/>
              </a:lnSpc>
            </a:pPr>
            <a:r>
              <a:rPr lang="en-US" sz="2200" dirty="0">
                <a:solidFill>
                  <a:srgbClr val="003A63"/>
                </a:solidFill>
                <a:latin typeface="Georgia" panose="02040502050405020303" pitchFamily="18" charset="0"/>
              </a:rPr>
              <a:t>Employers can choose to offer more coverage than what’s </a:t>
            </a:r>
            <a:br>
              <a:rPr lang="en-US" sz="2200" dirty="0">
                <a:solidFill>
                  <a:srgbClr val="003A63"/>
                </a:solidFill>
                <a:latin typeface="Georgia" panose="02040502050405020303" pitchFamily="18" charset="0"/>
              </a:rPr>
            </a:br>
            <a:r>
              <a:rPr lang="en-US" sz="2200" dirty="0">
                <a:solidFill>
                  <a:srgbClr val="003A63"/>
                </a:solidFill>
                <a:latin typeface="Georgia" panose="02040502050405020303" pitchFamily="18" charset="0"/>
              </a:rPr>
              <a:t>included in Delaware Paid Leave.</a:t>
            </a:r>
          </a:p>
        </p:txBody>
      </p:sp>
      <p:sp>
        <p:nvSpPr>
          <p:cNvPr id="5" name="Title 1">
            <a:extLst>
              <a:ext uri="{FF2B5EF4-FFF2-40B4-BE49-F238E27FC236}">
                <a16:creationId xmlns:a16="http://schemas.microsoft.com/office/drawing/2014/main" id="{7FBF9F84-F873-139B-472B-A0A008246CD4}"/>
              </a:ext>
            </a:extLst>
          </p:cNvPr>
          <p:cNvSpPr txBox="1">
            <a:spLocks/>
          </p:cNvSpPr>
          <p:nvPr/>
        </p:nvSpPr>
        <p:spPr>
          <a:xfrm>
            <a:off x="393115" y="1765984"/>
            <a:ext cx="12701093" cy="7869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b="1" dirty="0">
                <a:solidFill>
                  <a:srgbClr val="003A63"/>
                </a:solidFill>
                <a:latin typeface="Georgia" panose="02040502050405020303" pitchFamily="18" charset="0"/>
              </a:rPr>
              <a:t>Four types of leave, three lines of coverage</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F82AF0FB-9764-E160-E65B-7D76C81E51CD}"/>
              </a:ext>
            </a:extLst>
          </p:cNvPr>
          <p:cNvSpPr/>
          <p:nvPr/>
        </p:nvSpPr>
        <p:spPr>
          <a:xfrm>
            <a:off x="1" y="886967"/>
            <a:ext cx="431074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E43CEDBD-FE2B-CEB3-D728-C8F533771DFF}"/>
              </a:ext>
            </a:extLst>
          </p:cNvPr>
          <p:cNvSpPr txBox="1">
            <a:spLocks/>
          </p:cNvSpPr>
          <p:nvPr/>
        </p:nvSpPr>
        <p:spPr>
          <a:xfrm>
            <a:off x="402017" y="940973"/>
            <a:ext cx="390872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Types of Leave</a:t>
            </a:r>
          </a:p>
        </p:txBody>
      </p:sp>
    </p:spTree>
    <p:extLst>
      <p:ext uri="{BB962C8B-B14F-4D97-AF65-F5344CB8AC3E}">
        <p14:creationId xmlns:p14="http://schemas.microsoft.com/office/powerpoint/2010/main" val="65912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840DA0C-1B10-066E-8FF4-0B795517C138}"/>
              </a:ext>
            </a:extLst>
          </p:cNvPr>
          <p:cNvSpPr txBox="1">
            <a:spLocks/>
          </p:cNvSpPr>
          <p:nvPr/>
        </p:nvSpPr>
        <p:spPr>
          <a:xfrm>
            <a:off x="584200" y="1890649"/>
            <a:ext cx="11023599" cy="7869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0000"/>
              </a:lnSpc>
            </a:pPr>
            <a:r>
              <a:rPr lang="en-US" sz="2200" dirty="0">
                <a:solidFill>
                  <a:srgbClr val="003A63"/>
                </a:solidFill>
                <a:latin typeface="Georgia" panose="02040502050405020303" pitchFamily="18" charset="0"/>
              </a:rPr>
              <a:t>Delaware Paid Leave offers workers paid leave for </a:t>
            </a:r>
            <a:r>
              <a:rPr lang="en-US" sz="2200" b="1" dirty="0">
                <a:solidFill>
                  <a:srgbClr val="003A63"/>
                </a:solidFill>
                <a:latin typeface="Georgia" panose="02040502050405020303" pitchFamily="18" charset="0"/>
              </a:rPr>
              <a:t>12 weeks every year </a:t>
            </a:r>
            <a:r>
              <a:rPr lang="en-US" sz="2200" dirty="0">
                <a:solidFill>
                  <a:srgbClr val="003A63"/>
                </a:solidFill>
                <a:latin typeface="Georgia" panose="02040502050405020303" pitchFamily="18" charset="0"/>
              </a:rPr>
              <a:t>to care for a new child. This includes birth, adoption, or fostering.</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4"/>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2573197A-01E3-59EF-E982-34739AEBE2AE}"/>
              </a:ext>
            </a:extLst>
          </p:cNvPr>
          <p:cNvSpPr/>
          <p:nvPr/>
        </p:nvSpPr>
        <p:spPr>
          <a:xfrm>
            <a:off x="1" y="886967"/>
            <a:ext cx="431074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CFF5999-2CC3-1240-26F9-C064B748D491}"/>
              </a:ext>
            </a:extLst>
          </p:cNvPr>
          <p:cNvSpPr txBox="1">
            <a:spLocks/>
          </p:cNvSpPr>
          <p:nvPr/>
        </p:nvSpPr>
        <p:spPr>
          <a:xfrm>
            <a:off x="402017" y="940973"/>
            <a:ext cx="390872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Parental Leave</a:t>
            </a:r>
          </a:p>
        </p:txBody>
      </p:sp>
      <p:pic>
        <p:nvPicPr>
          <p:cNvPr id="3" name="Picture 2" descr="A pregnant person in a green dress&#10;&#10;Description automatically generated">
            <a:extLst>
              <a:ext uri="{FF2B5EF4-FFF2-40B4-BE49-F238E27FC236}">
                <a16:creationId xmlns:a16="http://schemas.microsoft.com/office/drawing/2014/main" id="{0A32A012-011B-1C23-D397-06D696CD847B}"/>
              </a:ext>
            </a:extLst>
          </p:cNvPr>
          <p:cNvPicPr>
            <a:picLocks noChangeAspect="1"/>
          </p:cNvPicPr>
          <p:nvPr/>
        </p:nvPicPr>
        <p:blipFill>
          <a:blip r:embed="rId5"/>
          <a:stretch>
            <a:fillRect/>
          </a:stretch>
        </p:blipFill>
        <p:spPr>
          <a:xfrm>
            <a:off x="440791" y="2768252"/>
            <a:ext cx="7772400" cy="4371975"/>
          </a:xfrm>
          <a:prstGeom prst="rect">
            <a:avLst/>
          </a:prstGeom>
        </p:spPr>
      </p:pic>
    </p:spTree>
    <p:extLst>
      <p:ext uri="{BB962C8B-B14F-4D97-AF65-F5344CB8AC3E}">
        <p14:creationId xmlns:p14="http://schemas.microsoft.com/office/powerpoint/2010/main" val="3045437647"/>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840DA0C-1B10-066E-8FF4-0B795517C138}"/>
              </a:ext>
            </a:extLst>
          </p:cNvPr>
          <p:cNvSpPr txBox="1">
            <a:spLocks/>
          </p:cNvSpPr>
          <p:nvPr/>
        </p:nvSpPr>
        <p:spPr>
          <a:xfrm>
            <a:off x="584200" y="1890649"/>
            <a:ext cx="11023599" cy="9601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0000"/>
              </a:lnSpc>
            </a:pPr>
            <a:r>
              <a:rPr lang="en-US" sz="2200" dirty="0">
                <a:solidFill>
                  <a:srgbClr val="003A63"/>
                </a:solidFill>
                <a:latin typeface="Georgia" panose="02040502050405020303" pitchFamily="18" charset="0"/>
              </a:rPr>
              <a:t>Delaware Paid Leave offers workers paid leave for </a:t>
            </a:r>
            <a:r>
              <a:rPr lang="en-US" sz="2200" b="1" dirty="0">
                <a:solidFill>
                  <a:srgbClr val="003A63"/>
                </a:solidFill>
                <a:latin typeface="Georgia" panose="02040502050405020303" pitchFamily="18" charset="0"/>
              </a:rPr>
              <a:t>six weeks every two years </a:t>
            </a:r>
            <a:r>
              <a:rPr lang="en-US" sz="2200" dirty="0">
                <a:solidFill>
                  <a:srgbClr val="003A63"/>
                </a:solidFill>
                <a:latin typeface="Georgia" panose="02040502050405020303" pitchFamily="18" charset="0"/>
              </a:rPr>
              <a:t>to address a serious health condition. </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4"/>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2573197A-01E3-59EF-E982-34739AEBE2AE}"/>
              </a:ext>
            </a:extLst>
          </p:cNvPr>
          <p:cNvSpPr/>
          <p:nvPr/>
        </p:nvSpPr>
        <p:spPr>
          <a:xfrm>
            <a:off x="1" y="886967"/>
            <a:ext cx="431074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CFF5999-2CC3-1240-26F9-C064B748D491}"/>
              </a:ext>
            </a:extLst>
          </p:cNvPr>
          <p:cNvSpPr txBox="1">
            <a:spLocks/>
          </p:cNvSpPr>
          <p:nvPr/>
        </p:nvSpPr>
        <p:spPr>
          <a:xfrm>
            <a:off x="402017" y="940973"/>
            <a:ext cx="390872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Medical Leave</a:t>
            </a:r>
          </a:p>
        </p:txBody>
      </p:sp>
      <p:pic>
        <p:nvPicPr>
          <p:cNvPr id="3" name="Picture 2" descr="A person sitting down with a nice line&#10;&#10;Description automatically generated">
            <a:extLst>
              <a:ext uri="{FF2B5EF4-FFF2-40B4-BE49-F238E27FC236}">
                <a16:creationId xmlns:a16="http://schemas.microsoft.com/office/drawing/2014/main" id="{E0BD50F5-06AF-F590-F167-76E0D8DDE05A}"/>
              </a:ext>
            </a:extLst>
          </p:cNvPr>
          <p:cNvPicPr>
            <a:picLocks noChangeAspect="1"/>
          </p:cNvPicPr>
          <p:nvPr/>
        </p:nvPicPr>
        <p:blipFill>
          <a:blip r:embed="rId5"/>
          <a:stretch>
            <a:fillRect/>
          </a:stretch>
        </p:blipFill>
        <p:spPr>
          <a:xfrm>
            <a:off x="584200" y="2850776"/>
            <a:ext cx="7772400" cy="4371975"/>
          </a:xfrm>
          <a:prstGeom prst="rect">
            <a:avLst/>
          </a:prstGeom>
        </p:spPr>
      </p:pic>
    </p:spTree>
    <p:extLst>
      <p:ext uri="{BB962C8B-B14F-4D97-AF65-F5344CB8AC3E}">
        <p14:creationId xmlns:p14="http://schemas.microsoft.com/office/powerpoint/2010/main" val="54955194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pushing a person in a wheelchair&#10;&#10;Description automatically generated">
            <a:extLst>
              <a:ext uri="{FF2B5EF4-FFF2-40B4-BE49-F238E27FC236}">
                <a16:creationId xmlns:a16="http://schemas.microsoft.com/office/drawing/2014/main" id="{66ADFAA8-39FB-A0D0-1CFD-A6DDB0815A1D}"/>
              </a:ext>
            </a:extLst>
          </p:cNvPr>
          <p:cNvPicPr>
            <a:picLocks noChangeAspect="1"/>
          </p:cNvPicPr>
          <p:nvPr/>
        </p:nvPicPr>
        <p:blipFill>
          <a:blip r:embed="rId4"/>
          <a:stretch>
            <a:fillRect/>
          </a:stretch>
        </p:blipFill>
        <p:spPr>
          <a:xfrm>
            <a:off x="989555" y="2835107"/>
            <a:ext cx="7772400" cy="4371975"/>
          </a:xfrm>
          <a:prstGeom prst="rect">
            <a:avLst/>
          </a:prstGeom>
        </p:spPr>
      </p:pic>
      <p:sp>
        <p:nvSpPr>
          <p:cNvPr id="4" name="Subtitle 2">
            <a:extLst>
              <a:ext uri="{FF2B5EF4-FFF2-40B4-BE49-F238E27FC236}">
                <a16:creationId xmlns:a16="http://schemas.microsoft.com/office/drawing/2014/main" id="{1840DA0C-1B10-066E-8FF4-0B795517C138}"/>
              </a:ext>
            </a:extLst>
          </p:cNvPr>
          <p:cNvSpPr txBox="1">
            <a:spLocks/>
          </p:cNvSpPr>
          <p:nvPr/>
        </p:nvSpPr>
        <p:spPr>
          <a:xfrm>
            <a:off x="584200" y="1890649"/>
            <a:ext cx="11023599" cy="12375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0000"/>
              </a:lnSpc>
            </a:pPr>
            <a:r>
              <a:rPr lang="en-US" sz="2200" dirty="0">
                <a:solidFill>
                  <a:srgbClr val="003A63"/>
                </a:solidFill>
                <a:latin typeface="Georgia" panose="02040502050405020303" pitchFamily="18" charset="0"/>
              </a:rPr>
              <a:t>Delaware Paid Leave offers workers paid leave for </a:t>
            </a:r>
            <a:r>
              <a:rPr lang="en-US" sz="2200" b="1" dirty="0">
                <a:solidFill>
                  <a:srgbClr val="003A63"/>
                </a:solidFill>
                <a:latin typeface="Georgia" panose="02040502050405020303" pitchFamily="18" charset="0"/>
              </a:rPr>
              <a:t>six weeks every two years </a:t>
            </a:r>
            <a:r>
              <a:rPr lang="en-US" sz="2200" dirty="0">
                <a:solidFill>
                  <a:srgbClr val="003A63"/>
                </a:solidFill>
                <a:latin typeface="Georgia" panose="02040502050405020303" pitchFamily="18" charset="0"/>
              </a:rPr>
              <a:t>to care for a family member with a serious illness or injury. This includes a child, spouse, or parent.</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5"/>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2573197A-01E3-59EF-E982-34739AEBE2AE}"/>
              </a:ext>
            </a:extLst>
          </p:cNvPr>
          <p:cNvSpPr/>
          <p:nvPr/>
        </p:nvSpPr>
        <p:spPr>
          <a:xfrm>
            <a:off x="1" y="886967"/>
            <a:ext cx="627246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CFF5999-2CC3-1240-26F9-C064B748D491}"/>
              </a:ext>
            </a:extLst>
          </p:cNvPr>
          <p:cNvSpPr txBox="1">
            <a:spLocks/>
          </p:cNvSpPr>
          <p:nvPr/>
        </p:nvSpPr>
        <p:spPr>
          <a:xfrm>
            <a:off x="402017" y="940973"/>
            <a:ext cx="587044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Family Caregiver Leave</a:t>
            </a:r>
          </a:p>
        </p:txBody>
      </p:sp>
    </p:spTree>
    <p:extLst>
      <p:ext uri="{BB962C8B-B14F-4D97-AF65-F5344CB8AC3E}">
        <p14:creationId xmlns:p14="http://schemas.microsoft.com/office/powerpoint/2010/main" val="272689052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running&#10;&#10;Description automatically generated">
            <a:extLst>
              <a:ext uri="{FF2B5EF4-FFF2-40B4-BE49-F238E27FC236}">
                <a16:creationId xmlns:a16="http://schemas.microsoft.com/office/drawing/2014/main" id="{410E0D3E-07A6-2BF2-31FB-824291DB6DE0}"/>
              </a:ext>
            </a:extLst>
          </p:cNvPr>
          <p:cNvPicPr>
            <a:picLocks noChangeAspect="1"/>
          </p:cNvPicPr>
          <p:nvPr/>
        </p:nvPicPr>
        <p:blipFill>
          <a:blip r:embed="rId4"/>
          <a:stretch>
            <a:fillRect/>
          </a:stretch>
        </p:blipFill>
        <p:spPr>
          <a:xfrm>
            <a:off x="584200" y="1890649"/>
            <a:ext cx="8685060" cy="4885346"/>
          </a:xfrm>
          <a:prstGeom prst="rect">
            <a:avLst/>
          </a:prstGeom>
        </p:spPr>
      </p:pic>
      <p:sp>
        <p:nvSpPr>
          <p:cNvPr id="4" name="Subtitle 2">
            <a:extLst>
              <a:ext uri="{FF2B5EF4-FFF2-40B4-BE49-F238E27FC236}">
                <a16:creationId xmlns:a16="http://schemas.microsoft.com/office/drawing/2014/main" id="{1840DA0C-1B10-066E-8FF4-0B795517C138}"/>
              </a:ext>
            </a:extLst>
          </p:cNvPr>
          <p:cNvSpPr txBox="1">
            <a:spLocks/>
          </p:cNvSpPr>
          <p:nvPr/>
        </p:nvSpPr>
        <p:spPr>
          <a:xfrm>
            <a:off x="584200" y="1890649"/>
            <a:ext cx="11023599" cy="12375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0000"/>
              </a:lnSpc>
            </a:pPr>
            <a:r>
              <a:rPr lang="en-US" sz="2200" dirty="0">
                <a:solidFill>
                  <a:srgbClr val="003A63"/>
                </a:solidFill>
                <a:latin typeface="Georgia" panose="02040502050405020303" pitchFamily="18" charset="0"/>
              </a:rPr>
              <a:t>Delaware Paid Leave offers workers paid leave for </a:t>
            </a:r>
            <a:r>
              <a:rPr lang="en-US" sz="2200" b="1" dirty="0">
                <a:solidFill>
                  <a:srgbClr val="003A63"/>
                </a:solidFill>
                <a:latin typeface="Georgia" panose="02040502050405020303" pitchFamily="18" charset="0"/>
              </a:rPr>
              <a:t>six weeks every two years </a:t>
            </a:r>
            <a:r>
              <a:rPr lang="en-US" sz="2200" dirty="0">
                <a:solidFill>
                  <a:srgbClr val="003A63"/>
                </a:solidFill>
                <a:latin typeface="Georgia" panose="02040502050405020303" pitchFamily="18" charset="0"/>
              </a:rPr>
              <a:t>to deal with issues from an overseas military deployment. Family Caregiver Leave and Qualified Exigency coverage always go together.</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5"/>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2573197A-01E3-59EF-E982-34739AEBE2AE}"/>
              </a:ext>
            </a:extLst>
          </p:cNvPr>
          <p:cNvSpPr/>
          <p:nvPr/>
        </p:nvSpPr>
        <p:spPr>
          <a:xfrm>
            <a:off x="1" y="886967"/>
            <a:ext cx="5213683"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CFF5999-2CC3-1240-26F9-C064B748D491}"/>
              </a:ext>
            </a:extLst>
          </p:cNvPr>
          <p:cNvSpPr txBox="1">
            <a:spLocks/>
          </p:cNvSpPr>
          <p:nvPr/>
        </p:nvSpPr>
        <p:spPr>
          <a:xfrm>
            <a:off x="402017" y="940973"/>
            <a:ext cx="4811667"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Qualified Exigency</a:t>
            </a:r>
          </a:p>
        </p:txBody>
      </p:sp>
    </p:spTree>
    <p:extLst>
      <p:ext uri="{BB962C8B-B14F-4D97-AF65-F5344CB8AC3E}">
        <p14:creationId xmlns:p14="http://schemas.microsoft.com/office/powerpoint/2010/main" val="200244131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840DA0C-1B10-066E-8FF4-0B795517C138}"/>
              </a:ext>
            </a:extLst>
          </p:cNvPr>
          <p:cNvSpPr txBox="1">
            <a:spLocks/>
          </p:cNvSpPr>
          <p:nvPr/>
        </p:nvSpPr>
        <p:spPr>
          <a:xfrm>
            <a:off x="727610" y="2360345"/>
            <a:ext cx="11023599" cy="2830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If an employee’s application for leave is approved, the state will pay:</a:t>
            </a:r>
          </a:p>
          <a:p>
            <a:pPr algn="l">
              <a:lnSpc>
                <a:spcPct val="100000"/>
              </a:lnSpc>
            </a:pPr>
            <a:endParaRPr lang="en-US" sz="200" dirty="0">
              <a:solidFill>
                <a:srgbClr val="003A63"/>
              </a:solidFill>
              <a:latin typeface="Georgia" panose="02040502050405020303" pitchFamily="18" charset="0"/>
            </a:endParaRPr>
          </a:p>
          <a:p>
            <a:pPr lvl="1" algn="l">
              <a:lnSpc>
                <a:spcPct val="100000"/>
              </a:lnSpc>
            </a:pPr>
            <a:r>
              <a:rPr lang="en-US" sz="2200" dirty="0">
                <a:solidFill>
                  <a:srgbClr val="003A63"/>
                </a:solidFill>
                <a:latin typeface="Georgia" panose="02040502050405020303" pitchFamily="18" charset="0"/>
              </a:rPr>
              <a:t>80% of their average annual weekly wages.</a:t>
            </a:r>
          </a:p>
          <a:p>
            <a:pPr marL="1257300" lvl="2"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Minimum </a:t>
            </a:r>
            <a:r>
              <a:rPr lang="en-US" sz="2400" dirty="0">
                <a:solidFill>
                  <a:srgbClr val="003A63"/>
                </a:solidFill>
                <a:effectLst/>
                <a:latin typeface="Helvetica" pitchFamily="2" charset="0"/>
              </a:rPr>
              <a:t>—</a:t>
            </a:r>
            <a:r>
              <a:rPr lang="en-US" sz="2400" dirty="0">
                <a:latin typeface="Helvetica" pitchFamily="2" charset="0"/>
              </a:rPr>
              <a:t> </a:t>
            </a:r>
            <a:r>
              <a:rPr lang="en-US" sz="2200" dirty="0">
                <a:solidFill>
                  <a:srgbClr val="003A63"/>
                </a:solidFill>
                <a:latin typeface="Georgia" panose="02040502050405020303" pitchFamily="18" charset="0"/>
              </a:rPr>
              <a:t>If 80% of their wages is less than $100, they get 100% of their weekly wage.</a:t>
            </a:r>
          </a:p>
          <a:p>
            <a:pPr marL="1257300" lvl="2"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Maximum</a:t>
            </a:r>
            <a:r>
              <a:rPr lang="en-US" sz="2200" dirty="0">
                <a:solidFill>
                  <a:srgbClr val="003A63"/>
                </a:solidFill>
                <a:latin typeface="Georgia" panose="02040502050405020303" pitchFamily="18" charset="0"/>
              </a:rPr>
              <a:t> </a:t>
            </a:r>
            <a:r>
              <a:rPr lang="en-US" sz="2000" dirty="0">
                <a:solidFill>
                  <a:srgbClr val="003A63"/>
                </a:solidFill>
                <a:effectLst/>
                <a:latin typeface="Helvetica" pitchFamily="2" charset="0"/>
              </a:rPr>
              <a:t>—</a:t>
            </a:r>
            <a:r>
              <a:rPr lang="en-US" sz="2200" dirty="0">
                <a:solidFill>
                  <a:srgbClr val="003A63"/>
                </a:solidFill>
                <a:latin typeface="Georgia" panose="02040502050405020303" pitchFamily="18" charset="0"/>
              </a:rPr>
              <a:t> No more than $900 per week. </a:t>
            </a:r>
          </a:p>
          <a:p>
            <a:pPr marL="1714500" lvl="3"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The benefit maximum will be indexed to inflation.</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AFC2DB51-8A05-A964-1F40-D63CF176EE38}"/>
              </a:ext>
            </a:extLst>
          </p:cNvPr>
          <p:cNvSpPr/>
          <p:nvPr/>
        </p:nvSpPr>
        <p:spPr>
          <a:xfrm>
            <a:off x="1" y="886967"/>
            <a:ext cx="785404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7ECE9AE-EFAD-7A60-7E7F-1DAF8F60BA6D}"/>
              </a:ext>
            </a:extLst>
          </p:cNvPr>
          <p:cNvSpPr txBox="1">
            <a:spLocks/>
          </p:cNvSpPr>
          <p:nvPr/>
        </p:nvSpPr>
        <p:spPr>
          <a:xfrm>
            <a:off x="402017" y="940973"/>
            <a:ext cx="745202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Income-Replacement Benefits</a:t>
            </a:r>
          </a:p>
        </p:txBody>
      </p:sp>
    </p:spTree>
    <p:extLst>
      <p:ext uri="{BB962C8B-B14F-4D97-AF65-F5344CB8AC3E}">
        <p14:creationId xmlns:p14="http://schemas.microsoft.com/office/powerpoint/2010/main" val="370106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2C10625E-B94C-0587-C8B4-93F87ED33F33}"/>
              </a:ext>
            </a:extLst>
          </p:cNvPr>
          <p:cNvSpPr txBox="1">
            <a:spLocks/>
          </p:cNvSpPr>
          <p:nvPr/>
        </p:nvSpPr>
        <p:spPr>
          <a:xfrm>
            <a:off x="1167518" y="3429000"/>
            <a:ext cx="9856963" cy="9298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Employers can have employees contribute up to 50% of the 0.8% of wages.</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Employers are responsible for the full amount.</a:t>
            </a:r>
          </a:p>
        </p:txBody>
      </p:sp>
      <p:pic>
        <p:nvPicPr>
          <p:cNvPr id="15" name="Picture 14">
            <a:extLst>
              <a:ext uri="{FF2B5EF4-FFF2-40B4-BE49-F238E27FC236}">
                <a16:creationId xmlns:a16="http://schemas.microsoft.com/office/drawing/2014/main" id="{6FBE506F-D9CD-0E6C-BD65-F29C48241149}"/>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4" name="Rectangle 3">
            <a:extLst>
              <a:ext uri="{FF2B5EF4-FFF2-40B4-BE49-F238E27FC236}">
                <a16:creationId xmlns:a16="http://schemas.microsoft.com/office/drawing/2014/main" id="{825ACB40-EF79-0A3B-48BD-5F772C515651}"/>
              </a:ext>
            </a:extLst>
          </p:cNvPr>
          <p:cNvSpPr/>
          <p:nvPr/>
        </p:nvSpPr>
        <p:spPr>
          <a:xfrm>
            <a:off x="1" y="886967"/>
            <a:ext cx="8262256" cy="1856233"/>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CE1A7308-3C3D-7F8A-5D4A-1D57DA14D03D}"/>
              </a:ext>
            </a:extLst>
          </p:cNvPr>
          <p:cNvSpPr txBox="1">
            <a:spLocks/>
          </p:cNvSpPr>
          <p:nvPr/>
        </p:nvSpPr>
        <p:spPr>
          <a:xfrm>
            <a:off x="402017" y="940973"/>
            <a:ext cx="7860240"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Delaware Paid Leave will be funded by less than 1% of an employee’s salary.</a:t>
            </a:r>
          </a:p>
        </p:txBody>
      </p:sp>
    </p:spTree>
    <p:extLst>
      <p:ext uri="{BB962C8B-B14F-4D97-AF65-F5344CB8AC3E}">
        <p14:creationId xmlns:p14="http://schemas.microsoft.com/office/powerpoint/2010/main" val="245773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6EDE5"/>
            </a:gs>
            <a:gs pos="61000">
              <a:srgbClr val="B1E2EB"/>
            </a:gs>
          </a:gsLst>
          <a:lin ang="0" scaled="1"/>
        </a:gra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0021156-B669-6C8B-FC6B-88662FE3B44F}"/>
              </a:ext>
            </a:extLst>
          </p:cNvPr>
          <p:cNvSpPr txBox="1">
            <a:spLocks/>
          </p:cNvSpPr>
          <p:nvPr/>
        </p:nvSpPr>
        <p:spPr>
          <a:xfrm>
            <a:off x="1212440" y="1732857"/>
            <a:ext cx="9303159" cy="27240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8800" b="1" i="1" u="sng" dirty="0">
                <a:solidFill>
                  <a:srgbClr val="003A63"/>
                </a:solidFill>
                <a:latin typeface="Georgia" panose="02040502050405020303" pitchFamily="18" charset="0"/>
              </a:rPr>
              <a:t>Who</a:t>
            </a:r>
            <a:r>
              <a:rPr lang="en-US" sz="5400" b="1" dirty="0">
                <a:solidFill>
                  <a:srgbClr val="003A63"/>
                </a:solidFill>
                <a:latin typeface="Georgia" panose="02040502050405020303" pitchFamily="18" charset="0"/>
              </a:rPr>
              <a:t> is eligible for Delaware Paid Leave and who must comply?</a:t>
            </a:r>
          </a:p>
        </p:txBody>
      </p:sp>
      <p:pic>
        <p:nvPicPr>
          <p:cNvPr id="5" name="Picture 4">
            <a:extLst>
              <a:ext uri="{FF2B5EF4-FFF2-40B4-BE49-F238E27FC236}">
                <a16:creationId xmlns:a16="http://schemas.microsoft.com/office/drawing/2014/main" id="{F7080C79-0ABE-2A9B-9FD6-531E28247544}"/>
              </a:ext>
            </a:extLst>
          </p:cNvPr>
          <p:cNvPicPr>
            <a:picLocks noChangeAspect="1"/>
          </p:cNvPicPr>
          <p:nvPr/>
        </p:nvPicPr>
        <p:blipFill>
          <a:blip r:embed="rId3"/>
          <a:stretch>
            <a:fillRect/>
          </a:stretch>
        </p:blipFill>
        <p:spPr>
          <a:xfrm>
            <a:off x="9688539" y="5624600"/>
            <a:ext cx="2062670" cy="692866"/>
          </a:xfrm>
          <a:prstGeom prst="rect">
            <a:avLst/>
          </a:prstGeom>
        </p:spPr>
      </p:pic>
    </p:spTree>
    <p:extLst>
      <p:ext uri="{BB962C8B-B14F-4D97-AF65-F5344CB8AC3E}">
        <p14:creationId xmlns:p14="http://schemas.microsoft.com/office/powerpoint/2010/main" val="11030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9883017-BF94-0211-C4C3-7DBD9F9DCE89}"/>
              </a:ext>
            </a:extLst>
          </p:cNvPr>
          <p:cNvSpPr txBox="1">
            <a:spLocks/>
          </p:cNvSpPr>
          <p:nvPr/>
        </p:nvSpPr>
        <p:spPr>
          <a:xfrm>
            <a:off x="1070998" y="2429998"/>
            <a:ext cx="10050003" cy="24685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Work primarily in the state of Delaware,</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Have worked for you for at least the past 12 months, and</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Worked at least 1,250 hours (@ 25 hours per week) over the last 12 months.</a:t>
            </a:r>
          </a:p>
          <a:p>
            <a:pPr algn="l">
              <a:lnSpc>
                <a:spcPct val="100000"/>
              </a:lnSpc>
            </a:pPr>
            <a:endParaRPr lang="en-US" sz="2200" dirty="0">
              <a:solidFill>
                <a:srgbClr val="003A63"/>
              </a:solidFill>
              <a:latin typeface="Georgia" panose="02040502050405020303" pitchFamily="18" charset="0"/>
            </a:endParaRPr>
          </a:p>
          <a:p>
            <a:pPr algn="l">
              <a:lnSpc>
                <a:spcPct val="100000"/>
              </a:lnSpc>
            </a:pPr>
            <a:r>
              <a:rPr lang="en-US" sz="2200" dirty="0">
                <a:solidFill>
                  <a:srgbClr val="003A63"/>
                </a:solidFill>
                <a:latin typeface="Georgia" panose="02040502050405020303" pitchFamily="18" charset="0"/>
              </a:rPr>
              <a:t>The online administrative system will help you track eligibility.</a:t>
            </a:r>
          </a:p>
        </p:txBody>
      </p:sp>
      <p:pic>
        <p:nvPicPr>
          <p:cNvPr id="12" name="Picture 11">
            <a:extLst>
              <a:ext uri="{FF2B5EF4-FFF2-40B4-BE49-F238E27FC236}">
                <a16:creationId xmlns:a16="http://schemas.microsoft.com/office/drawing/2014/main" id="{F8E3106C-FDA3-F3B2-8C25-CBAEBE52735E}"/>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5" name="Rectangle 4">
            <a:extLst>
              <a:ext uri="{FF2B5EF4-FFF2-40B4-BE49-F238E27FC236}">
                <a16:creationId xmlns:a16="http://schemas.microsoft.com/office/drawing/2014/main" id="{1C4FE37C-5ADD-F032-673C-5F148E5A1518}"/>
              </a:ext>
            </a:extLst>
          </p:cNvPr>
          <p:cNvSpPr/>
          <p:nvPr/>
        </p:nvSpPr>
        <p:spPr>
          <a:xfrm>
            <a:off x="1" y="886967"/>
            <a:ext cx="6095999"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BF4593B8-4033-93BF-F427-9230572C215F}"/>
              </a:ext>
            </a:extLst>
          </p:cNvPr>
          <p:cNvSpPr txBox="1">
            <a:spLocks/>
          </p:cNvSpPr>
          <p:nvPr/>
        </p:nvSpPr>
        <p:spPr>
          <a:xfrm>
            <a:off x="402017" y="940973"/>
            <a:ext cx="5693983"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For employees who …</a:t>
            </a:r>
          </a:p>
        </p:txBody>
      </p:sp>
    </p:spTree>
    <p:extLst>
      <p:ext uri="{BB962C8B-B14F-4D97-AF65-F5344CB8AC3E}">
        <p14:creationId xmlns:p14="http://schemas.microsoft.com/office/powerpoint/2010/main" val="304957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EDE5"/>
            </a:gs>
            <a:gs pos="61000">
              <a:srgbClr val="B1E2EB"/>
            </a:gs>
          </a:gsLst>
          <a:lin ang="0" scaled="1"/>
          <a:tileRect/>
        </a:gra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FF1D30D-2D8E-EC48-7644-472FD8865612}"/>
              </a:ext>
            </a:extLst>
          </p:cNvPr>
          <p:cNvSpPr txBox="1">
            <a:spLocks/>
          </p:cNvSpPr>
          <p:nvPr/>
        </p:nvSpPr>
        <p:spPr>
          <a:xfrm>
            <a:off x="1117777" y="1739059"/>
            <a:ext cx="7940879" cy="23267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8800" b="1" i="1" u="sng" dirty="0">
                <a:solidFill>
                  <a:srgbClr val="003A63"/>
                </a:solidFill>
                <a:latin typeface="Georgia" panose="02040502050405020303" pitchFamily="18" charset="0"/>
              </a:rPr>
              <a:t>When</a:t>
            </a:r>
            <a:r>
              <a:rPr lang="en-US" sz="5400" b="1" dirty="0">
                <a:solidFill>
                  <a:srgbClr val="003A63"/>
                </a:solidFill>
                <a:latin typeface="Georgia" panose="02040502050405020303" pitchFamily="18" charset="0"/>
              </a:rPr>
              <a:t> does </a:t>
            </a:r>
            <a:br>
              <a:rPr lang="en-US" sz="5400" b="1" dirty="0">
                <a:solidFill>
                  <a:srgbClr val="003A63"/>
                </a:solidFill>
                <a:latin typeface="Georgia" panose="02040502050405020303" pitchFamily="18" charset="0"/>
              </a:rPr>
            </a:br>
            <a:r>
              <a:rPr lang="en-US" sz="5400" b="1" dirty="0">
                <a:solidFill>
                  <a:srgbClr val="003A63"/>
                </a:solidFill>
                <a:latin typeface="Georgia" panose="02040502050405020303" pitchFamily="18" charset="0"/>
              </a:rPr>
              <a:t>Delaware Paid Leave take effect?</a:t>
            </a:r>
          </a:p>
        </p:txBody>
      </p:sp>
      <p:pic>
        <p:nvPicPr>
          <p:cNvPr id="5" name="Picture 4">
            <a:extLst>
              <a:ext uri="{FF2B5EF4-FFF2-40B4-BE49-F238E27FC236}">
                <a16:creationId xmlns:a16="http://schemas.microsoft.com/office/drawing/2014/main" id="{9CF7452B-45EA-26B3-2BBE-34505D1B2E99}"/>
              </a:ext>
            </a:extLst>
          </p:cNvPr>
          <p:cNvPicPr>
            <a:picLocks noChangeAspect="1"/>
          </p:cNvPicPr>
          <p:nvPr/>
        </p:nvPicPr>
        <p:blipFill>
          <a:blip r:embed="rId3"/>
          <a:stretch>
            <a:fillRect/>
          </a:stretch>
        </p:blipFill>
        <p:spPr>
          <a:xfrm>
            <a:off x="9688539" y="5624600"/>
            <a:ext cx="2062670" cy="692866"/>
          </a:xfrm>
          <a:prstGeom prst="rect">
            <a:avLst/>
          </a:prstGeom>
        </p:spPr>
      </p:pic>
    </p:spTree>
    <p:extLst>
      <p:ext uri="{BB962C8B-B14F-4D97-AF65-F5344CB8AC3E}">
        <p14:creationId xmlns:p14="http://schemas.microsoft.com/office/powerpoint/2010/main" val="797859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23D89748-DA15-BD93-9267-D891851B5C43}"/>
              </a:ext>
            </a:extLst>
          </p:cNvPr>
          <p:cNvSpPr txBox="1">
            <a:spLocks/>
          </p:cNvSpPr>
          <p:nvPr/>
        </p:nvSpPr>
        <p:spPr>
          <a:xfrm>
            <a:off x="824303" y="4847281"/>
            <a:ext cx="7441874" cy="7745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Federal government employers and seasonal businesses (that shut down for a month or more) are exempt.</a:t>
            </a:r>
          </a:p>
        </p:txBody>
      </p:sp>
      <p:sp>
        <p:nvSpPr>
          <p:cNvPr id="11" name="Subtitle 2">
            <a:extLst>
              <a:ext uri="{FF2B5EF4-FFF2-40B4-BE49-F238E27FC236}">
                <a16:creationId xmlns:a16="http://schemas.microsoft.com/office/drawing/2014/main" id="{9408DBAC-6894-4C8B-10FA-3EE6D82942FE}"/>
              </a:ext>
            </a:extLst>
          </p:cNvPr>
          <p:cNvSpPr txBox="1">
            <a:spLocks/>
          </p:cNvSpPr>
          <p:nvPr/>
        </p:nvSpPr>
        <p:spPr>
          <a:xfrm>
            <a:off x="621793" y="2578407"/>
            <a:ext cx="4511238" cy="18421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3000" dirty="0">
                <a:solidFill>
                  <a:srgbClr val="003A63"/>
                </a:solidFill>
                <a:latin typeface="Georgia" panose="02040502050405020303" pitchFamily="18" charset="0"/>
              </a:rPr>
              <a:t>One to nine employees</a:t>
            </a:r>
          </a:p>
          <a:p>
            <a:pPr algn="r">
              <a:lnSpc>
                <a:spcPct val="100000"/>
              </a:lnSpc>
            </a:pPr>
            <a:r>
              <a:rPr lang="en-US" sz="3000" dirty="0">
                <a:solidFill>
                  <a:srgbClr val="003A63"/>
                </a:solidFill>
                <a:latin typeface="Georgia" panose="02040502050405020303" pitchFamily="18" charset="0"/>
              </a:rPr>
              <a:t>10 to 24 employees</a:t>
            </a:r>
          </a:p>
          <a:p>
            <a:pPr algn="r">
              <a:lnSpc>
                <a:spcPct val="100000"/>
              </a:lnSpc>
            </a:pPr>
            <a:r>
              <a:rPr lang="en-US" sz="3000" dirty="0">
                <a:solidFill>
                  <a:srgbClr val="003A63"/>
                </a:solidFill>
                <a:latin typeface="Georgia" panose="02040502050405020303" pitchFamily="18" charset="0"/>
              </a:rPr>
              <a:t>25+ employees</a:t>
            </a:r>
          </a:p>
        </p:txBody>
      </p:sp>
      <p:sp>
        <p:nvSpPr>
          <p:cNvPr id="12" name="Subtitle 2">
            <a:extLst>
              <a:ext uri="{FF2B5EF4-FFF2-40B4-BE49-F238E27FC236}">
                <a16:creationId xmlns:a16="http://schemas.microsoft.com/office/drawing/2014/main" id="{10113AD4-6515-2F98-62EB-40F9AA975A1F}"/>
              </a:ext>
            </a:extLst>
          </p:cNvPr>
          <p:cNvSpPr txBox="1">
            <a:spLocks/>
          </p:cNvSpPr>
          <p:nvPr/>
        </p:nvSpPr>
        <p:spPr>
          <a:xfrm>
            <a:off x="5504823" y="2578407"/>
            <a:ext cx="5304747" cy="18421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000" dirty="0">
                <a:solidFill>
                  <a:srgbClr val="003A63"/>
                </a:solidFill>
                <a:latin typeface="Georgia" panose="02040502050405020303" pitchFamily="18" charset="0"/>
              </a:rPr>
              <a:t>Exempt but may opt in</a:t>
            </a:r>
          </a:p>
          <a:p>
            <a:pPr algn="l">
              <a:lnSpc>
                <a:spcPct val="100000"/>
              </a:lnSpc>
            </a:pPr>
            <a:r>
              <a:rPr lang="en-US" sz="3000" dirty="0">
                <a:solidFill>
                  <a:srgbClr val="003A63"/>
                </a:solidFill>
                <a:latin typeface="Georgia" panose="02040502050405020303" pitchFamily="18" charset="0"/>
              </a:rPr>
              <a:t>Parental leave coverage only</a:t>
            </a:r>
          </a:p>
          <a:p>
            <a:pPr algn="l">
              <a:lnSpc>
                <a:spcPct val="100000"/>
              </a:lnSpc>
            </a:pPr>
            <a:r>
              <a:rPr lang="en-US" sz="3000" dirty="0">
                <a:solidFill>
                  <a:srgbClr val="003A63"/>
                </a:solidFill>
                <a:latin typeface="Georgia" panose="02040502050405020303" pitchFamily="18" charset="0"/>
              </a:rPr>
              <a:t>All lines of coverage</a:t>
            </a:r>
          </a:p>
        </p:txBody>
      </p:sp>
      <p:pic>
        <p:nvPicPr>
          <p:cNvPr id="16" name="Picture 15">
            <a:extLst>
              <a:ext uri="{FF2B5EF4-FFF2-40B4-BE49-F238E27FC236}">
                <a16:creationId xmlns:a16="http://schemas.microsoft.com/office/drawing/2014/main" id="{420ECDA8-73DC-6F61-4F8D-C4E29B4B0919}"/>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4" name="Rectangle 3">
            <a:extLst>
              <a:ext uri="{FF2B5EF4-FFF2-40B4-BE49-F238E27FC236}">
                <a16:creationId xmlns:a16="http://schemas.microsoft.com/office/drawing/2014/main" id="{B97013DE-3900-7E43-B0A3-E0FBB8D66466}"/>
              </a:ext>
            </a:extLst>
          </p:cNvPr>
          <p:cNvSpPr/>
          <p:nvPr/>
        </p:nvSpPr>
        <p:spPr>
          <a:xfrm>
            <a:off x="1" y="886967"/>
            <a:ext cx="7004956" cy="1317390"/>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2B9CB47-DF05-6D32-9932-59ADB960485F}"/>
              </a:ext>
            </a:extLst>
          </p:cNvPr>
          <p:cNvSpPr txBox="1">
            <a:spLocks/>
          </p:cNvSpPr>
          <p:nvPr/>
        </p:nvSpPr>
        <p:spPr>
          <a:xfrm>
            <a:off x="402017" y="940973"/>
            <a:ext cx="6602940" cy="1263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Mandatory for businesses with 10 or more employees.</a:t>
            </a:r>
          </a:p>
        </p:txBody>
      </p:sp>
    </p:spTree>
    <p:extLst>
      <p:ext uri="{BB962C8B-B14F-4D97-AF65-F5344CB8AC3E}">
        <p14:creationId xmlns:p14="http://schemas.microsoft.com/office/powerpoint/2010/main" val="4722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23D89748-DA15-BD93-9267-D891851B5C43}"/>
              </a:ext>
            </a:extLst>
          </p:cNvPr>
          <p:cNvSpPr txBox="1">
            <a:spLocks/>
          </p:cNvSpPr>
          <p:nvPr/>
        </p:nvSpPr>
        <p:spPr>
          <a:xfrm>
            <a:off x="440791" y="4943915"/>
            <a:ext cx="8661006" cy="16001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600" b="1" dirty="0">
                <a:solidFill>
                  <a:srgbClr val="003A63"/>
                </a:solidFill>
                <a:latin typeface="Georgia" panose="02040502050405020303" pitchFamily="18" charset="0"/>
              </a:rPr>
              <a:t>Waivers</a:t>
            </a:r>
            <a:r>
              <a:rPr lang="en-US" sz="1600" dirty="0">
                <a:solidFill>
                  <a:srgbClr val="003A63"/>
                </a:solidFill>
                <a:latin typeface="Georgia" panose="02040502050405020303" pitchFamily="18" charset="0"/>
              </a:rPr>
              <a:t>: To exclude employees hired for a short time or for part-time work.</a:t>
            </a:r>
          </a:p>
          <a:p>
            <a:pPr algn="l">
              <a:lnSpc>
                <a:spcPct val="100000"/>
              </a:lnSpc>
            </a:pPr>
            <a:r>
              <a:rPr lang="en-US" sz="1600" b="1" dirty="0">
                <a:solidFill>
                  <a:srgbClr val="003A63"/>
                </a:solidFill>
                <a:latin typeface="Georgia" panose="02040502050405020303" pitchFamily="18" charset="0"/>
              </a:rPr>
              <a:t>Reclassification</a:t>
            </a:r>
            <a:r>
              <a:rPr lang="en-US" sz="1600" dirty="0">
                <a:solidFill>
                  <a:srgbClr val="003A63"/>
                </a:solidFill>
                <a:latin typeface="Georgia" panose="02040502050405020303" pitchFamily="18" charset="0"/>
              </a:rPr>
              <a:t>: For out-of-state telecommuters or those on an out-of-state assignment whom you wish to treat the same as your Delaware employees.</a:t>
            </a:r>
          </a:p>
          <a:p>
            <a:pPr algn="l">
              <a:lnSpc>
                <a:spcPct val="100000"/>
              </a:lnSpc>
            </a:pPr>
            <a:r>
              <a:rPr lang="en-US" sz="1600" dirty="0">
                <a:solidFill>
                  <a:srgbClr val="003A63"/>
                </a:solidFill>
                <a:latin typeface="Georgia" panose="02040502050405020303" pitchFamily="18" charset="0"/>
              </a:rPr>
              <a:t>If the circumstances of their employment change, employees can be taken off waivers to join the plan or “declassified” so that they are no longer eligible for coverage.</a:t>
            </a:r>
          </a:p>
        </p:txBody>
      </p:sp>
      <p:sp>
        <p:nvSpPr>
          <p:cNvPr id="11" name="Subtitle 2">
            <a:extLst>
              <a:ext uri="{FF2B5EF4-FFF2-40B4-BE49-F238E27FC236}">
                <a16:creationId xmlns:a16="http://schemas.microsoft.com/office/drawing/2014/main" id="{9408DBAC-6894-4C8B-10FA-3EE6D82942FE}"/>
              </a:ext>
            </a:extLst>
          </p:cNvPr>
          <p:cNvSpPr txBox="1">
            <a:spLocks/>
          </p:cNvSpPr>
          <p:nvPr/>
        </p:nvSpPr>
        <p:spPr>
          <a:xfrm>
            <a:off x="1881042" y="2920519"/>
            <a:ext cx="3225157" cy="18421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3000" b="1" i="1" dirty="0">
                <a:solidFill>
                  <a:srgbClr val="003A63"/>
                </a:solidFill>
                <a:latin typeface="Georgia" panose="02040502050405020303" pitchFamily="18" charset="0"/>
              </a:rPr>
              <a:t>Starting point:</a:t>
            </a:r>
          </a:p>
          <a:p>
            <a:pPr algn="r">
              <a:lnSpc>
                <a:spcPct val="100000"/>
              </a:lnSpc>
            </a:pPr>
            <a:r>
              <a:rPr lang="en-US" sz="3000" b="1" i="1" dirty="0">
                <a:solidFill>
                  <a:srgbClr val="003A63"/>
                </a:solidFill>
                <a:latin typeface="Georgia" panose="02040502050405020303" pitchFamily="18" charset="0"/>
              </a:rPr>
              <a:t>Subtract:</a:t>
            </a:r>
          </a:p>
          <a:p>
            <a:pPr algn="r">
              <a:lnSpc>
                <a:spcPct val="100000"/>
              </a:lnSpc>
            </a:pPr>
            <a:r>
              <a:rPr lang="en-US" sz="3000" b="1" i="1" dirty="0">
                <a:solidFill>
                  <a:srgbClr val="003A63"/>
                </a:solidFill>
                <a:latin typeface="Georgia" panose="02040502050405020303" pitchFamily="18" charset="0"/>
              </a:rPr>
              <a:t>Add:</a:t>
            </a:r>
          </a:p>
        </p:txBody>
      </p:sp>
      <p:sp>
        <p:nvSpPr>
          <p:cNvPr id="12" name="Subtitle 2">
            <a:extLst>
              <a:ext uri="{FF2B5EF4-FFF2-40B4-BE49-F238E27FC236}">
                <a16:creationId xmlns:a16="http://schemas.microsoft.com/office/drawing/2014/main" id="{10113AD4-6515-2F98-62EB-40F9AA975A1F}"/>
              </a:ext>
            </a:extLst>
          </p:cNvPr>
          <p:cNvSpPr txBox="1">
            <a:spLocks/>
          </p:cNvSpPr>
          <p:nvPr/>
        </p:nvSpPr>
        <p:spPr>
          <a:xfrm>
            <a:off x="5106199" y="2915441"/>
            <a:ext cx="5695913" cy="18421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000" i="1" dirty="0">
                <a:solidFill>
                  <a:srgbClr val="003A63"/>
                </a:solidFill>
                <a:latin typeface="Georgia" panose="02040502050405020303" pitchFamily="18" charset="0"/>
              </a:rPr>
              <a:t>All employees </a:t>
            </a:r>
            <a:r>
              <a:rPr lang="en-US" sz="2000" i="1" dirty="0">
                <a:solidFill>
                  <a:srgbClr val="003A63"/>
                </a:solidFill>
                <a:latin typeface="Georgia" panose="02040502050405020303" pitchFamily="18" charset="0"/>
              </a:rPr>
              <a:t>(full time and part time)</a:t>
            </a:r>
          </a:p>
          <a:p>
            <a:pPr algn="l">
              <a:lnSpc>
                <a:spcPct val="100000"/>
              </a:lnSpc>
            </a:pPr>
            <a:r>
              <a:rPr lang="en-US" sz="3000" i="1" dirty="0">
                <a:solidFill>
                  <a:srgbClr val="003A63"/>
                </a:solidFill>
                <a:latin typeface="Georgia" panose="02040502050405020303" pitchFamily="18" charset="0"/>
              </a:rPr>
              <a:t>Employees on waivers</a:t>
            </a:r>
          </a:p>
          <a:p>
            <a:pPr algn="l">
              <a:lnSpc>
                <a:spcPct val="100000"/>
              </a:lnSpc>
            </a:pPr>
            <a:r>
              <a:rPr lang="en-US" sz="3000" i="1" dirty="0">
                <a:solidFill>
                  <a:srgbClr val="003A63"/>
                </a:solidFill>
                <a:latin typeface="Georgia" panose="02040502050405020303" pitchFamily="18" charset="0"/>
              </a:rPr>
              <a:t>Reclassified employees</a:t>
            </a:r>
          </a:p>
        </p:txBody>
      </p:sp>
      <p:pic>
        <p:nvPicPr>
          <p:cNvPr id="16" name="Picture 15">
            <a:extLst>
              <a:ext uri="{FF2B5EF4-FFF2-40B4-BE49-F238E27FC236}">
                <a16:creationId xmlns:a16="http://schemas.microsoft.com/office/drawing/2014/main" id="{420ECDA8-73DC-6F61-4F8D-C4E29B4B0919}"/>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4" name="Rectangle 3">
            <a:extLst>
              <a:ext uri="{FF2B5EF4-FFF2-40B4-BE49-F238E27FC236}">
                <a16:creationId xmlns:a16="http://schemas.microsoft.com/office/drawing/2014/main" id="{3C6E0A37-E98E-06EC-7DCD-92F156002B78}"/>
              </a:ext>
            </a:extLst>
          </p:cNvPr>
          <p:cNvSpPr/>
          <p:nvPr/>
        </p:nvSpPr>
        <p:spPr>
          <a:xfrm>
            <a:off x="1" y="886967"/>
            <a:ext cx="7406972" cy="1842134"/>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CB37B849-43FB-7038-F408-F94580A323C7}"/>
              </a:ext>
            </a:extLst>
          </p:cNvPr>
          <p:cNvSpPr txBox="1">
            <a:spLocks/>
          </p:cNvSpPr>
          <p:nvPr/>
        </p:nvSpPr>
        <p:spPr>
          <a:xfrm>
            <a:off x="402017" y="940973"/>
            <a:ext cx="7004956" cy="1263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Which employees count toward the 10-employee and 25-employee thresholds?</a:t>
            </a:r>
          </a:p>
        </p:txBody>
      </p:sp>
    </p:spTree>
    <p:extLst>
      <p:ext uri="{BB962C8B-B14F-4D97-AF65-F5344CB8AC3E}">
        <p14:creationId xmlns:p14="http://schemas.microsoft.com/office/powerpoint/2010/main" val="2872930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B8067F2E-B00D-1A40-2408-F43CBE022337}"/>
              </a:ext>
            </a:extLst>
          </p:cNvPr>
          <p:cNvSpPr txBox="1">
            <a:spLocks/>
          </p:cNvSpPr>
          <p:nvPr/>
        </p:nvSpPr>
        <p:spPr>
          <a:xfrm>
            <a:off x="781440" y="3186651"/>
            <a:ext cx="10629120" cy="21702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Whether the leave qualifies under Delaware Paid Leave guidelines</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How much compensation the employee should receive</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How many weeks of paid leave the employee should receive</a:t>
            </a:r>
          </a:p>
          <a:p>
            <a:pPr marL="457200" indent="-457200" algn="l">
              <a:lnSpc>
                <a:spcPct val="100000"/>
              </a:lnSpc>
              <a:buFont typeface="Arial" panose="020B0604020202020204" pitchFamily="34" charset="0"/>
              <a:buChar char="•"/>
            </a:pPr>
            <a:endParaRPr lang="en-US" sz="1000" dirty="0">
              <a:solidFill>
                <a:srgbClr val="003A63"/>
              </a:solidFill>
              <a:latin typeface="Georgia" panose="02040502050405020303" pitchFamily="18" charset="0"/>
            </a:endParaRPr>
          </a:p>
          <a:p>
            <a:pPr algn="l">
              <a:lnSpc>
                <a:spcPct val="100000"/>
              </a:lnSpc>
            </a:pPr>
            <a:r>
              <a:rPr lang="en-US" sz="2200" dirty="0">
                <a:solidFill>
                  <a:srgbClr val="003A63"/>
                </a:solidFill>
                <a:latin typeface="Georgia" panose="02040502050405020303" pitchFamily="18" charset="0"/>
              </a:rPr>
              <a:t>The online administrative system will provide claims advice.</a:t>
            </a:r>
          </a:p>
        </p:txBody>
      </p:sp>
      <p:pic>
        <p:nvPicPr>
          <p:cNvPr id="12" name="Picture 11">
            <a:extLst>
              <a:ext uri="{FF2B5EF4-FFF2-40B4-BE49-F238E27FC236}">
                <a16:creationId xmlns:a16="http://schemas.microsoft.com/office/drawing/2014/main" id="{C5D6A569-FBEE-C313-BCC8-03C84587D610}"/>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3" name="Rectangle 2">
            <a:extLst>
              <a:ext uri="{FF2B5EF4-FFF2-40B4-BE49-F238E27FC236}">
                <a16:creationId xmlns:a16="http://schemas.microsoft.com/office/drawing/2014/main" id="{4DBC1A28-DBEE-D1AF-3FAC-DF3689C32C8D}"/>
              </a:ext>
            </a:extLst>
          </p:cNvPr>
          <p:cNvSpPr/>
          <p:nvPr/>
        </p:nvSpPr>
        <p:spPr>
          <a:xfrm>
            <a:off x="1" y="886967"/>
            <a:ext cx="7004956" cy="1839904"/>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BC37EFB2-8083-437D-0756-74AF59BCC45C}"/>
              </a:ext>
            </a:extLst>
          </p:cNvPr>
          <p:cNvSpPr txBox="1">
            <a:spLocks/>
          </p:cNvSpPr>
          <p:nvPr/>
        </p:nvSpPr>
        <p:spPr>
          <a:xfrm>
            <a:off x="402017" y="940973"/>
            <a:ext cx="6602940" cy="1263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Claims applications are handled by the employer, to determine …</a:t>
            </a:r>
          </a:p>
        </p:txBody>
      </p:sp>
    </p:spTree>
    <p:extLst>
      <p:ext uri="{BB962C8B-B14F-4D97-AF65-F5344CB8AC3E}">
        <p14:creationId xmlns:p14="http://schemas.microsoft.com/office/powerpoint/2010/main" val="1119954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9883017-BF94-0211-C4C3-7DBD9F9DCE89}"/>
              </a:ext>
            </a:extLst>
          </p:cNvPr>
          <p:cNvSpPr txBox="1">
            <a:spLocks/>
          </p:cNvSpPr>
          <p:nvPr/>
        </p:nvSpPr>
        <p:spPr>
          <a:xfrm>
            <a:off x="1070998" y="2039518"/>
            <a:ext cx="10050003" cy="31946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After enrolling, the employer will be responsible for administering the program, which includes the following:</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Determining employee eligibility</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Calculating the correct contribution amount</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Managing the claims adjudication process to determine if an employee’s application for leave is justified under the plan</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Tracking their employees in-state hours and wages</a:t>
            </a:r>
          </a:p>
          <a:p>
            <a:pPr marL="457200" indent="-457200" algn="l">
              <a:lnSpc>
                <a:spcPct val="100000"/>
              </a:lnSpc>
              <a:buFont typeface="Arial" panose="020B0604020202020204" pitchFamily="34" charset="0"/>
              <a:buChar char="•"/>
            </a:pPr>
            <a:endParaRPr lang="en-US" sz="2200" dirty="0">
              <a:solidFill>
                <a:srgbClr val="FF0000"/>
              </a:solidFill>
              <a:latin typeface="Georgia" panose="02040502050405020303" pitchFamily="18" charset="0"/>
            </a:endParaRPr>
          </a:p>
        </p:txBody>
      </p:sp>
      <p:pic>
        <p:nvPicPr>
          <p:cNvPr id="12" name="Picture 11">
            <a:extLst>
              <a:ext uri="{FF2B5EF4-FFF2-40B4-BE49-F238E27FC236}">
                <a16:creationId xmlns:a16="http://schemas.microsoft.com/office/drawing/2014/main" id="{F8E3106C-FDA3-F3B2-8C25-CBAEBE52735E}"/>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5" name="Rectangle 4">
            <a:extLst>
              <a:ext uri="{FF2B5EF4-FFF2-40B4-BE49-F238E27FC236}">
                <a16:creationId xmlns:a16="http://schemas.microsoft.com/office/drawing/2014/main" id="{1C4FE37C-5ADD-F032-673C-5F148E5A1518}"/>
              </a:ext>
            </a:extLst>
          </p:cNvPr>
          <p:cNvSpPr/>
          <p:nvPr/>
        </p:nvSpPr>
        <p:spPr>
          <a:xfrm>
            <a:off x="1" y="886967"/>
            <a:ext cx="4586067"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BF4593B8-4033-93BF-F427-9230572C215F}"/>
              </a:ext>
            </a:extLst>
          </p:cNvPr>
          <p:cNvSpPr txBox="1">
            <a:spLocks/>
          </p:cNvSpPr>
          <p:nvPr/>
        </p:nvSpPr>
        <p:spPr>
          <a:xfrm>
            <a:off x="402017" y="940973"/>
            <a:ext cx="4184051"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Employer’s Role</a:t>
            </a:r>
          </a:p>
        </p:txBody>
      </p:sp>
    </p:spTree>
    <p:extLst>
      <p:ext uri="{BB962C8B-B14F-4D97-AF65-F5344CB8AC3E}">
        <p14:creationId xmlns:p14="http://schemas.microsoft.com/office/powerpoint/2010/main" val="2530171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9883017-BF94-0211-C4C3-7DBD9F9DCE89}"/>
              </a:ext>
            </a:extLst>
          </p:cNvPr>
          <p:cNvSpPr txBox="1">
            <a:spLocks/>
          </p:cNvSpPr>
          <p:nvPr/>
        </p:nvSpPr>
        <p:spPr>
          <a:xfrm>
            <a:off x="1127561" y="2058055"/>
            <a:ext cx="9676719" cy="34962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TPA Handshake allows employers to choose from a list of Third Party Administrators (TPAs) registered with Delaware </a:t>
            </a:r>
            <a:r>
              <a:rPr lang="en-US" sz="2200" dirty="0" err="1">
                <a:solidFill>
                  <a:srgbClr val="003A63"/>
                </a:solidFill>
                <a:latin typeface="Georgia" panose="02040502050405020303" pitchFamily="18" charset="0"/>
              </a:rPr>
              <a:t>LaborFirst</a:t>
            </a:r>
            <a:r>
              <a:rPr lang="en-US" sz="2200" dirty="0">
                <a:solidFill>
                  <a:srgbClr val="003A63"/>
                </a:solidFill>
                <a:latin typeface="Georgia" panose="02040502050405020303" pitchFamily="18" charset="0"/>
              </a:rPr>
              <a:t>.</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Once an employer selects a TPA, the TPA will confirm the contractual relationship between them.</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TPA Handshake allows both the employer and the TPA to agree on the specific administrative tasks the TPA will handle on behalf of the employer.</a:t>
            </a:r>
          </a:p>
          <a:p>
            <a:pPr marL="800100" lvl="1" indent="-342900" algn="l">
              <a:lnSpc>
                <a:spcPct val="100000"/>
              </a:lnSpc>
              <a:buFont typeface="Arial" panose="020B0604020202020204" pitchFamily="34" charset="0"/>
              <a:buChar char="•"/>
            </a:pPr>
            <a:r>
              <a:rPr lang="en-US" sz="1800" dirty="0">
                <a:solidFill>
                  <a:srgbClr val="003A63"/>
                </a:solidFill>
                <a:latin typeface="Georgia" panose="02040502050405020303" pitchFamily="18" charset="0"/>
              </a:rPr>
              <a:t>Employers have the option to work with multiple TPAs, each of whom can perform different administrative functions as needed.</a:t>
            </a:r>
          </a:p>
        </p:txBody>
      </p:sp>
      <p:pic>
        <p:nvPicPr>
          <p:cNvPr id="12" name="Picture 11">
            <a:extLst>
              <a:ext uri="{FF2B5EF4-FFF2-40B4-BE49-F238E27FC236}">
                <a16:creationId xmlns:a16="http://schemas.microsoft.com/office/drawing/2014/main" id="{F8E3106C-FDA3-F3B2-8C25-CBAEBE52735E}"/>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5" name="Rectangle 4">
            <a:extLst>
              <a:ext uri="{FF2B5EF4-FFF2-40B4-BE49-F238E27FC236}">
                <a16:creationId xmlns:a16="http://schemas.microsoft.com/office/drawing/2014/main" id="{1C4FE37C-5ADD-F032-673C-5F148E5A1518}"/>
              </a:ext>
            </a:extLst>
          </p:cNvPr>
          <p:cNvSpPr/>
          <p:nvPr/>
        </p:nvSpPr>
        <p:spPr>
          <a:xfrm>
            <a:off x="1" y="886967"/>
            <a:ext cx="455793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BF4593B8-4033-93BF-F427-9230572C215F}"/>
              </a:ext>
            </a:extLst>
          </p:cNvPr>
          <p:cNvSpPr txBox="1">
            <a:spLocks/>
          </p:cNvSpPr>
          <p:nvPr/>
        </p:nvSpPr>
        <p:spPr>
          <a:xfrm>
            <a:off x="402017" y="940973"/>
            <a:ext cx="5337601"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TPA Handshake</a:t>
            </a:r>
          </a:p>
        </p:txBody>
      </p:sp>
    </p:spTree>
    <p:extLst>
      <p:ext uri="{BB962C8B-B14F-4D97-AF65-F5344CB8AC3E}">
        <p14:creationId xmlns:p14="http://schemas.microsoft.com/office/powerpoint/2010/main" val="1298486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6EDE5"/>
            </a:gs>
            <a:gs pos="61000">
              <a:srgbClr val="B1E2EB"/>
            </a:gs>
          </a:gsLst>
          <a:lin ang="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0" y="3036259"/>
            <a:ext cx="12192000" cy="785482"/>
          </a:xfrm>
        </p:spPr>
        <p:txBody>
          <a:bodyPr>
            <a:noAutofit/>
          </a:bodyPr>
          <a:lstStyle/>
          <a:p>
            <a:r>
              <a:rPr lang="en-US" sz="6600" b="1" dirty="0">
                <a:solidFill>
                  <a:srgbClr val="003A63"/>
                </a:solidFill>
                <a:latin typeface="Georgia" panose="02040502050405020303" pitchFamily="18" charset="0"/>
              </a:rPr>
              <a:t>Help and Guidance</a:t>
            </a:r>
          </a:p>
        </p:txBody>
      </p:sp>
      <p:pic>
        <p:nvPicPr>
          <p:cNvPr id="5" name="Picture 4">
            <a:extLst>
              <a:ext uri="{FF2B5EF4-FFF2-40B4-BE49-F238E27FC236}">
                <a16:creationId xmlns:a16="http://schemas.microsoft.com/office/drawing/2014/main" id="{88C017EF-4657-8BD1-3808-6F2A0AB8FA0B}"/>
              </a:ext>
            </a:extLst>
          </p:cNvPr>
          <p:cNvPicPr>
            <a:picLocks noChangeAspect="1"/>
          </p:cNvPicPr>
          <p:nvPr/>
        </p:nvPicPr>
        <p:blipFill>
          <a:blip r:embed="rId3"/>
          <a:stretch>
            <a:fillRect/>
          </a:stretch>
        </p:blipFill>
        <p:spPr>
          <a:xfrm>
            <a:off x="9688539" y="5624600"/>
            <a:ext cx="2062670" cy="692866"/>
          </a:xfrm>
          <a:prstGeom prst="rect">
            <a:avLst/>
          </a:prstGeom>
        </p:spPr>
      </p:pic>
    </p:spTree>
    <p:extLst>
      <p:ext uri="{BB962C8B-B14F-4D97-AF65-F5344CB8AC3E}">
        <p14:creationId xmlns:p14="http://schemas.microsoft.com/office/powerpoint/2010/main" val="239431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63F88CF-CF09-F50E-743E-486EDABDA18A}"/>
              </a:ext>
            </a:extLst>
          </p:cNvPr>
          <p:cNvSpPr txBox="1">
            <a:spLocks/>
          </p:cNvSpPr>
          <p:nvPr/>
        </p:nvSpPr>
        <p:spPr>
          <a:xfrm>
            <a:off x="710526" y="3803146"/>
            <a:ext cx="8165250" cy="1821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If you have 50+ employees, you’ve been dealing with federal paid leave for years, so Delaware Paid Leave isn’t too much different from the federal program.</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If you have between 10 and 49 employees, you are thinking:</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Most of our staff is dedicated to training and education.</a:t>
            </a:r>
          </a:p>
        </p:txBody>
      </p:sp>
      <p:sp>
        <p:nvSpPr>
          <p:cNvPr id="5" name="Title 1">
            <a:extLst>
              <a:ext uri="{FF2B5EF4-FFF2-40B4-BE49-F238E27FC236}">
                <a16:creationId xmlns:a16="http://schemas.microsoft.com/office/drawing/2014/main" id="{0202F1DE-DF04-B8E7-FBE6-9AD2582F8099}"/>
              </a:ext>
            </a:extLst>
          </p:cNvPr>
          <p:cNvSpPr txBox="1">
            <a:spLocks/>
          </p:cNvSpPr>
          <p:nvPr/>
        </p:nvSpPr>
        <p:spPr>
          <a:xfrm>
            <a:off x="922798" y="1941175"/>
            <a:ext cx="10868150" cy="15947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400" b="1" dirty="0">
                <a:solidFill>
                  <a:srgbClr val="003A63"/>
                </a:solidFill>
                <a:latin typeface="Georgia" panose="02040502050405020303" pitchFamily="18" charset="0"/>
              </a:rPr>
              <a:t>If you have fewer than 50 employees, we know that all of this is brand new.</a:t>
            </a:r>
          </a:p>
        </p:txBody>
      </p:sp>
      <p:pic>
        <p:nvPicPr>
          <p:cNvPr id="12" name="Picture 11">
            <a:extLst>
              <a:ext uri="{FF2B5EF4-FFF2-40B4-BE49-F238E27FC236}">
                <a16:creationId xmlns:a16="http://schemas.microsoft.com/office/drawing/2014/main" id="{F526E3EB-4786-1447-524F-4742EC6D6AF7}"/>
              </a:ext>
            </a:extLst>
          </p:cNvPr>
          <p:cNvPicPr>
            <a:picLocks noChangeAspect="1"/>
          </p:cNvPicPr>
          <p:nvPr/>
        </p:nvPicPr>
        <p:blipFill>
          <a:blip r:embed="rId3"/>
          <a:stretch>
            <a:fillRect/>
          </a:stretch>
        </p:blipFill>
        <p:spPr>
          <a:xfrm>
            <a:off x="9688539" y="5624600"/>
            <a:ext cx="2062670" cy="692866"/>
          </a:xfrm>
          <a:prstGeom prst="rect">
            <a:avLst/>
          </a:prstGeom>
        </p:spPr>
      </p:pic>
      <p:pic>
        <p:nvPicPr>
          <p:cNvPr id="7" name="Graphic 6" descr="Surprised face outline with solid fill">
            <a:extLst>
              <a:ext uri="{FF2B5EF4-FFF2-40B4-BE49-F238E27FC236}">
                <a16:creationId xmlns:a16="http://schemas.microsoft.com/office/drawing/2014/main" id="{64CE34FD-EF94-25D6-56A2-56B48E29BF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6282" y="4538472"/>
            <a:ext cx="914400" cy="914400"/>
          </a:xfrm>
          <a:prstGeom prst="rect">
            <a:avLst/>
          </a:prstGeom>
        </p:spPr>
      </p:pic>
      <p:pic>
        <p:nvPicPr>
          <p:cNvPr id="9" name="Graphic 8" descr="Dizzy face outline with solid fill">
            <a:extLst>
              <a:ext uri="{FF2B5EF4-FFF2-40B4-BE49-F238E27FC236}">
                <a16:creationId xmlns:a16="http://schemas.microsoft.com/office/drawing/2014/main" id="{5D021E86-37FF-960A-E9FF-5E7DCFBDBF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02451" y="4538472"/>
            <a:ext cx="914400" cy="914400"/>
          </a:xfrm>
          <a:prstGeom prst="rect">
            <a:avLst/>
          </a:prstGeom>
        </p:spPr>
      </p:pic>
      <p:pic>
        <p:nvPicPr>
          <p:cNvPr id="11" name="Graphic 10" descr="Scared face outline with solid fill">
            <a:extLst>
              <a:ext uri="{FF2B5EF4-FFF2-40B4-BE49-F238E27FC236}">
                <a16:creationId xmlns:a16="http://schemas.microsoft.com/office/drawing/2014/main" id="{1BFC1F43-95EF-99B7-5AA5-9D26243EFB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28619" y="4538472"/>
            <a:ext cx="914400" cy="914400"/>
          </a:xfrm>
          <a:prstGeom prst="rect">
            <a:avLst/>
          </a:prstGeom>
        </p:spPr>
      </p:pic>
      <p:sp>
        <p:nvSpPr>
          <p:cNvPr id="10" name="Rectangle 9">
            <a:extLst>
              <a:ext uri="{FF2B5EF4-FFF2-40B4-BE49-F238E27FC236}">
                <a16:creationId xmlns:a16="http://schemas.microsoft.com/office/drawing/2014/main" id="{516EE30D-7F66-0754-245F-6D6E70DCC273}"/>
              </a:ext>
            </a:extLst>
          </p:cNvPr>
          <p:cNvSpPr/>
          <p:nvPr/>
        </p:nvSpPr>
        <p:spPr>
          <a:xfrm>
            <a:off x="1" y="886967"/>
            <a:ext cx="535577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D1BD460D-35D0-4B9C-8053-FE39AF1BAFD5}"/>
              </a:ext>
            </a:extLst>
          </p:cNvPr>
          <p:cNvSpPr txBox="1">
            <a:spLocks/>
          </p:cNvSpPr>
          <p:nvPr/>
        </p:nvSpPr>
        <p:spPr>
          <a:xfrm>
            <a:off x="402018" y="940973"/>
            <a:ext cx="4953754"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A Dedicated Portal</a:t>
            </a:r>
          </a:p>
        </p:txBody>
      </p:sp>
    </p:spTree>
    <p:extLst>
      <p:ext uri="{BB962C8B-B14F-4D97-AF65-F5344CB8AC3E}">
        <p14:creationId xmlns:p14="http://schemas.microsoft.com/office/powerpoint/2010/main" val="2808510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63F88CF-CF09-F50E-743E-486EDABDA18A}"/>
              </a:ext>
            </a:extLst>
          </p:cNvPr>
          <p:cNvSpPr txBox="1">
            <a:spLocks/>
          </p:cNvSpPr>
          <p:nvPr/>
        </p:nvSpPr>
        <p:spPr>
          <a:xfrm>
            <a:off x="922797" y="3803146"/>
            <a:ext cx="10483140" cy="1821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Eligibility and enrollment</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Contribution calculation</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Claims management</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Appeals</a:t>
            </a:r>
          </a:p>
        </p:txBody>
      </p:sp>
      <p:sp>
        <p:nvSpPr>
          <p:cNvPr id="5" name="Title 1">
            <a:extLst>
              <a:ext uri="{FF2B5EF4-FFF2-40B4-BE49-F238E27FC236}">
                <a16:creationId xmlns:a16="http://schemas.microsoft.com/office/drawing/2014/main" id="{0202F1DE-DF04-B8E7-FBE6-9AD2582F8099}"/>
              </a:ext>
            </a:extLst>
          </p:cNvPr>
          <p:cNvSpPr txBox="1">
            <a:spLocks/>
          </p:cNvSpPr>
          <p:nvPr/>
        </p:nvSpPr>
        <p:spPr>
          <a:xfrm>
            <a:off x="922798" y="1941175"/>
            <a:ext cx="10868150" cy="15947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500" b="1" dirty="0">
                <a:solidFill>
                  <a:srgbClr val="003A63"/>
                </a:solidFill>
                <a:latin typeface="Georgia" panose="02040502050405020303" pitchFamily="18" charset="0"/>
              </a:rPr>
              <a:t>An online portal will be available 24/7/365 for guidance on:</a:t>
            </a:r>
          </a:p>
        </p:txBody>
      </p:sp>
      <p:pic>
        <p:nvPicPr>
          <p:cNvPr id="12" name="Picture 11">
            <a:extLst>
              <a:ext uri="{FF2B5EF4-FFF2-40B4-BE49-F238E27FC236}">
                <a16:creationId xmlns:a16="http://schemas.microsoft.com/office/drawing/2014/main" id="{F526E3EB-4786-1447-524F-4742EC6D6AF7}"/>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3" name="Rectangle 2">
            <a:extLst>
              <a:ext uri="{FF2B5EF4-FFF2-40B4-BE49-F238E27FC236}">
                <a16:creationId xmlns:a16="http://schemas.microsoft.com/office/drawing/2014/main" id="{211E1D6C-1AD2-43D4-10CC-7A8E03D16564}"/>
              </a:ext>
            </a:extLst>
          </p:cNvPr>
          <p:cNvSpPr/>
          <p:nvPr/>
        </p:nvSpPr>
        <p:spPr>
          <a:xfrm>
            <a:off x="1" y="886967"/>
            <a:ext cx="535577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446BE00A-1AC1-DFFF-1B2A-D5C51357F22E}"/>
              </a:ext>
            </a:extLst>
          </p:cNvPr>
          <p:cNvSpPr txBox="1">
            <a:spLocks/>
          </p:cNvSpPr>
          <p:nvPr/>
        </p:nvSpPr>
        <p:spPr>
          <a:xfrm>
            <a:off x="402018" y="940973"/>
            <a:ext cx="4953754"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A Dedicated Portal</a:t>
            </a:r>
          </a:p>
        </p:txBody>
      </p:sp>
    </p:spTree>
    <p:extLst>
      <p:ext uri="{BB962C8B-B14F-4D97-AF65-F5344CB8AC3E}">
        <p14:creationId xmlns:p14="http://schemas.microsoft.com/office/powerpoint/2010/main" val="2269423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63F88CF-CF09-F50E-743E-486EDABDA18A}"/>
              </a:ext>
            </a:extLst>
          </p:cNvPr>
          <p:cNvSpPr txBox="1">
            <a:spLocks/>
          </p:cNvSpPr>
          <p:nvPr/>
        </p:nvSpPr>
        <p:spPr>
          <a:xfrm>
            <a:off x="922798" y="3308099"/>
            <a:ext cx="10483140" cy="1821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Animated video clips</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How-to audio snippets</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FAQs and articles</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24/7/365 call center with chat feature</a:t>
            </a:r>
          </a:p>
          <a:p>
            <a:pPr marL="457200" indent="-457200" algn="l">
              <a:lnSpc>
                <a:spcPct val="100000"/>
              </a:lnSpc>
              <a:buFont typeface="Arial" panose="020B0604020202020204" pitchFamily="34" charset="0"/>
              <a:buChar char="•"/>
            </a:pPr>
            <a:endParaRPr lang="en-US" sz="2200" dirty="0">
              <a:solidFill>
                <a:srgbClr val="003A63"/>
              </a:solidFill>
              <a:latin typeface="Georgia" panose="02040502050405020303" pitchFamily="18" charset="0"/>
            </a:endParaRPr>
          </a:p>
        </p:txBody>
      </p:sp>
      <p:sp>
        <p:nvSpPr>
          <p:cNvPr id="5" name="Title 1">
            <a:extLst>
              <a:ext uri="{FF2B5EF4-FFF2-40B4-BE49-F238E27FC236}">
                <a16:creationId xmlns:a16="http://schemas.microsoft.com/office/drawing/2014/main" id="{0202F1DE-DF04-B8E7-FBE6-9AD2582F8099}"/>
              </a:ext>
            </a:extLst>
          </p:cNvPr>
          <p:cNvSpPr txBox="1">
            <a:spLocks/>
          </p:cNvSpPr>
          <p:nvPr/>
        </p:nvSpPr>
        <p:spPr>
          <a:xfrm>
            <a:off x="922798" y="1941175"/>
            <a:ext cx="10868150" cy="9756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500" b="1" dirty="0">
                <a:solidFill>
                  <a:srgbClr val="003A63"/>
                </a:solidFill>
                <a:latin typeface="Georgia" panose="02040502050405020303" pitchFamily="18" charset="0"/>
              </a:rPr>
              <a:t>Training and educational material</a:t>
            </a:r>
          </a:p>
        </p:txBody>
      </p:sp>
      <p:pic>
        <p:nvPicPr>
          <p:cNvPr id="12" name="Picture 11">
            <a:extLst>
              <a:ext uri="{FF2B5EF4-FFF2-40B4-BE49-F238E27FC236}">
                <a16:creationId xmlns:a16="http://schemas.microsoft.com/office/drawing/2014/main" id="{F526E3EB-4786-1447-524F-4742EC6D6AF7}"/>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3" name="Rectangle 2">
            <a:extLst>
              <a:ext uri="{FF2B5EF4-FFF2-40B4-BE49-F238E27FC236}">
                <a16:creationId xmlns:a16="http://schemas.microsoft.com/office/drawing/2014/main" id="{51A4C60F-F5F8-2E23-774A-3791617ED1B1}"/>
              </a:ext>
            </a:extLst>
          </p:cNvPr>
          <p:cNvSpPr/>
          <p:nvPr/>
        </p:nvSpPr>
        <p:spPr>
          <a:xfrm>
            <a:off x="1" y="886967"/>
            <a:ext cx="535577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59D8BFDA-B45F-AA06-5514-5552039400F5}"/>
              </a:ext>
            </a:extLst>
          </p:cNvPr>
          <p:cNvSpPr txBox="1">
            <a:spLocks/>
          </p:cNvSpPr>
          <p:nvPr/>
        </p:nvSpPr>
        <p:spPr>
          <a:xfrm>
            <a:off x="402018" y="940973"/>
            <a:ext cx="4953754"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A Dedicated Portal</a:t>
            </a:r>
          </a:p>
        </p:txBody>
      </p:sp>
    </p:spTree>
    <p:extLst>
      <p:ext uri="{BB962C8B-B14F-4D97-AF65-F5344CB8AC3E}">
        <p14:creationId xmlns:p14="http://schemas.microsoft.com/office/powerpoint/2010/main" val="189241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38041B-2A28-2AD8-4773-D29C8E2AF727}"/>
              </a:ext>
            </a:extLst>
          </p:cNvPr>
          <p:cNvSpPr txBox="1">
            <a:spLocks/>
          </p:cNvSpPr>
          <p:nvPr/>
        </p:nvSpPr>
        <p:spPr>
          <a:xfrm>
            <a:off x="1107993" y="3920415"/>
            <a:ext cx="10219335" cy="16032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sz="4000" i="1" dirty="0">
                <a:solidFill>
                  <a:srgbClr val="003A63"/>
                </a:solidFill>
                <a:latin typeface="Georgia" panose="02040502050405020303" pitchFamily="18" charset="0"/>
              </a:rPr>
              <a:t>Division of Paid Leave Director</a:t>
            </a:r>
          </a:p>
          <a:p>
            <a:pPr algn="l">
              <a:lnSpc>
                <a:spcPct val="150000"/>
              </a:lnSpc>
            </a:pPr>
            <a:r>
              <a:rPr lang="en-US" sz="4000" b="1" dirty="0">
                <a:latin typeface="Georgia" panose="02040502050405020303" pitchFamily="18" charset="0"/>
                <a:hlinkClick r:id="rId3">
                  <a:extLst>
                    <a:ext uri="{A12FA001-AC4F-418D-AE19-62706E023703}">
                      <ahyp:hlinkClr xmlns:ahyp="http://schemas.microsoft.com/office/drawing/2018/hyperlinkcolor" val="tx"/>
                    </a:ext>
                  </a:extLst>
                </a:hlinkClick>
              </a:rPr>
              <a:t>Christopher.Counihan@Delaware.gov</a:t>
            </a:r>
            <a:endParaRPr lang="en-US" sz="4000" b="1" dirty="0">
              <a:latin typeface="Georgia" panose="02040502050405020303" pitchFamily="18" charset="0"/>
            </a:endParaRPr>
          </a:p>
          <a:p>
            <a:pPr algn="l">
              <a:lnSpc>
                <a:spcPct val="150000"/>
              </a:lnSpc>
            </a:pPr>
            <a:r>
              <a:rPr lang="en-US" sz="4000" b="1" dirty="0">
                <a:solidFill>
                  <a:srgbClr val="003A63"/>
                </a:solidFill>
                <a:latin typeface="Georgia" panose="02040502050405020303" pitchFamily="18" charset="0"/>
              </a:rPr>
              <a:t>302-761-8361</a:t>
            </a:r>
          </a:p>
          <a:p>
            <a:pPr algn="l">
              <a:lnSpc>
                <a:spcPct val="150000"/>
              </a:lnSpc>
            </a:pPr>
            <a:endParaRPr lang="en-US" sz="800" b="1" dirty="0">
              <a:solidFill>
                <a:srgbClr val="003A63"/>
              </a:solidFill>
              <a:latin typeface="Georgia" panose="02040502050405020303" pitchFamily="18" charset="0"/>
            </a:endParaRPr>
          </a:p>
          <a:p>
            <a:pPr algn="l">
              <a:lnSpc>
                <a:spcPct val="150000"/>
              </a:lnSpc>
            </a:pPr>
            <a:r>
              <a:rPr lang="en-US" sz="4000" b="1" dirty="0">
                <a:solidFill>
                  <a:srgbClr val="003A63"/>
                </a:solidFill>
                <a:latin typeface="Georgia" panose="02040502050405020303" pitchFamily="18" charset="0"/>
              </a:rPr>
              <a:t>de.gov/</a:t>
            </a:r>
            <a:r>
              <a:rPr lang="en-US" sz="4000" b="1" dirty="0" err="1">
                <a:solidFill>
                  <a:srgbClr val="003A63"/>
                </a:solidFill>
                <a:latin typeface="Georgia" panose="02040502050405020303" pitchFamily="18" charset="0"/>
              </a:rPr>
              <a:t>paidleave</a:t>
            </a:r>
            <a:endParaRPr lang="en-US" sz="4000" b="1" dirty="0">
              <a:solidFill>
                <a:srgbClr val="003A63"/>
              </a:solidFill>
              <a:latin typeface="Georgia" panose="02040502050405020303" pitchFamily="18" charset="0"/>
            </a:endParaRPr>
          </a:p>
        </p:txBody>
      </p:sp>
      <p:pic>
        <p:nvPicPr>
          <p:cNvPr id="12" name="Picture 11">
            <a:extLst>
              <a:ext uri="{FF2B5EF4-FFF2-40B4-BE49-F238E27FC236}">
                <a16:creationId xmlns:a16="http://schemas.microsoft.com/office/drawing/2014/main" id="{1156B464-78AA-0CF3-AE3A-5FD00F0F7098}"/>
              </a:ext>
            </a:extLst>
          </p:cNvPr>
          <p:cNvPicPr>
            <a:picLocks noChangeAspect="1"/>
          </p:cNvPicPr>
          <p:nvPr/>
        </p:nvPicPr>
        <p:blipFill>
          <a:blip r:embed="rId4"/>
          <a:stretch>
            <a:fillRect/>
          </a:stretch>
        </p:blipFill>
        <p:spPr>
          <a:xfrm>
            <a:off x="9688539" y="5624600"/>
            <a:ext cx="2062670" cy="692866"/>
          </a:xfrm>
          <a:prstGeom prst="rect">
            <a:avLst/>
          </a:prstGeom>
        </p:spPr>
      </p:pic>
      <p:sp>
        <p:nvSpPr>
          <p:cNvPr id="2" name="Rectangle 1">
            <a:extLst>
              <a:ext uri="{FF2B5EF4-FFF2-40B4-BE49-F238E27FC236}">
                <a16:creationId xmlns:a16="http://schemas.microsoft.com/office/drawing/2014/main" id="{711641B3-FA31-4AD9-1FA4-457EE4E85A0E}"/>
              </a:ext>
            </a:extLst>
          </p:cNvPr>
          <p:cNvSpPr/>
          <p:nvPr/>
        </p:nvSpPr>
        <p:spPr>
          <a:xfrm>
            <a:off x="2" y="886967"/>
            <a:ext cx="499654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CF968C8-31C3-FE52-4437-8506D416FE49}"/>
              </a:ext>
            </a:extLst>
          </p:cNvPr>
          <p:cNvSpPr txBox="1">
            <a:spLocks/>
          </p:cNvSpPr>
          <p:nvPr/>
        </p:nvSpPr>
        <p:spPr>
          <a:xfrm>
            <a:off x="402018" y="940973"/>
            <a:ext cx="4594525"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Dedicated People</a:t>
            </a:r>
          </a:p>
        </p:txBody>
      </p:sp>
    </p:spTree>
    <p:extLst>
      <p:ext uri="{BB962C8B-B14F-4D97-AF65-F5344CB8AC3E}">
        <p14:creationId xmlns:p14="http://schemas.microsoft.com/office/powerpoint/2010/main" val="2188552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996461" y="2118385"/>
            <a:ext cx="10199077" cy="3240206"/>
          </a:xfrm>
        </p:spPr>
        <p:txBody>
          <a:bodyPr>
            <a:noAutofit/>
          </a:bodyPr>
          <a:lstStyle/>
          <a:p>
            <a:pPr algn="l">
              <a:lnSpc>
                <a:spcPct val="120000"/>
              </a:lnSpc>
            </a:pPr>
            <a:r>
              <a:rPr lang="en-US" sz="2200" b="1" dirty="0">
                <a:solidFill>
                  <a:srgbClr val="003A63"/>
                </a:solidFill>
                <a:latin typeface="Georgia" panose="02040502050405020303" pitchFamily="18" charset="0"/>
              </a:rPr>
              <a:t>Sept. 1, 2024 </a:t>
            </a:r>
            <a:r>
              <a:rPr lang="en-US" sz="2200" dirty="0">
                <a:solidFill>
                  <a:srgbClr val="003A63"/>
                </a:solidFill>
                <a:latin typeface="Georgia" panose="02040502050405020303" pitchFamily="18" charset="0"/>
              </a:rPr>
              <a:t>— Portal opens for employers to opt in to Delaware Paid Leave or apply for private plan approval. Closes on </a:t>
            </a:r>
            <a:r>
              <a:rPr lang="en-US" sz="2200" b="1" dirty="0">
                <a:solidFill>
                  <a:srgbClr val="003A63"/>
                </a:solidFill>
                <a:latin typeface="Georgia" panose="02040502050405020303" pitchFamily="18" charset="0"/>
              </a:rPr>
              <a:t>12/1/24.</a:t>
            </a:r>
            <a:r>
              <a:rPr lang="en-US" sz="2200" dirty="0">
                <a:solidFill>
                  <a:srgbClr val="003A63"/>
                </a:solidFill>
                <a:latin typeface="Georgia" panose="02040502050405020303" pitchFamily="18" charset="0"/>
              </a:rPr>
              <a:t> </a:t>
            </a:r>
          </a:p>
          <a:p>
            <a:pPr algn="l">
              <a:lnSpc>
                <a:spcPct val="120000"/>
              </a:lnSpc>
            </a:pPr>
            <a:r>
              <a:rPr lang="en-US" sz="2200" b="1" dirty="0">
                <a:solidFill>
                  <a:srgbClr val="003A63"/>
                </a:solidFill>
                <a:latin typeface="Georgia" panose="02040502050405020303" pitchFamily="18" charset="0"/>
              </a:rPr>
              <a:t>Jan. 1, 2025 </a:t>
            </a:r>
            <a:r>
              <a:rPr lang="en-US" sz="2200" dirty="0">
                <a:solidFill>
                  <a:srgbClr val="003A63"/>
                </a:solidFill>
                <a:latin typeface="Georgia" panose="02040502050405020303" pitchFamily="18" charset="0"/>
              </a:rPr>
              <a:t>— Contributions can begin to be assessed. Contributions and hours/wage information will be collected 30 days after the end of each quarter. First due date: </a:t>
            </a:r>
            <a:r>
              <a:rPr lang="en-US" sz="2200" b="1" dirty="0">
                <a:solidFill>
                  <a:srgbClr val="003A63"/>
                </a:solidFill>
                <a:latin typeface="Georgia" panose="02040502050405020303" pitchFamily="18" charset="0"/>
              </a:rPr>
              <a:t>4/30/2025.</a:t>
            </a:r>
          </a:p>
          <a:p>
            <a:pPr algn="l">
              <a:lnSpc>
                <a:spcPct val="120000"/>
              </a:lnSpc>
            </a:pPr>
            <a:r>
              <a:rPr lang="en-US" sz="2200" b="1" dirty="0">
                <a:solidFill>
                  <a:srgbClr val="003A63"/>
                </a:solidFill>
                <a:latin typeface="Georgia" panose="02040502050405020303" pitchFamily="18" charset="0"/>
              </a:rPr>
              <a:t>Jan. 1, 2026 </a:t>
            </a:r>
            <a:r>
              <a:rPr lang="en-US" sz="2200" dirty="0">
                <a:solidFill>
                  <a:srgbClr val="003A63"/>
                </a:solidFill>
                <a:latin typeface="Georgia" panose="02040502050405020303" pitchFamily="18" charset="0"/>
              </a:rPr>
              <a:t>— Employees can begin to submit claims applications through the online administrative system, for employers to process.</a:t>
            </a:r>
          </a:p>
        </p:txBody>
      </p:sp>
      <p:sp>
        <p:nvSpPr>
          <p:cNvPr id="8" name="Rectangle 7">
            <a:extLst>
              <a:ext uri="{FF2B5EF4-FFF2-40B4-BE49-F238E27FC236}">
                <a16:creationId xmlns:a16="http://schemas.microsoft.com/office/drawing/2014/main" id="{BF4E2BDA-2A1C-0307-4F17-17485C4597D4}"/>
              </a:ext>
            </a:extLst>
          </p:cNvPr>
          <p:cNvSpPr/>
          <p:nvPr/>
        </p:nvSpPr>
        <p:spPr>
          <a:xfrm>
            <a:off x="-1" y="900517"/>
            <a:ext cx="3587262" cy="786979"/>
          </a:xfrm>
          <a:prstGeom prst="rect">
            <a:avLst/>
          </a:prstGeom>
          <a:gradFill flip="none" rotWithShape="1">
            <a:gsLst>
              <a:gs pos="0">
                <a:srgbClr val="D6EDE5"/>
              </a:gs>
              <a:gs pos="61000">
                <a:srgbClr val="B1E2E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FEA67BA-EF34-6BF5-688D-652B65AD9BC3}"/>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2" name="Subtitle 2">
            <a:extLst>
              <a:ext uri="{FF2B5EF4-FFF2-40B4-BE49-F238E27FC236}">
                <a16:creationId xmlns:a16="http://schemas.microsoft.com/office/drawing/2014/main" id="{AA3338AA-1D14-1987-348D-E10F6F8DA59C}"/>
              </a:ext>
            </a:extLst>
          </p:cNvPr>
          <p:cNvSpPr txBox="1">
            <a:spLocks/>
          </p:cNvSpPr>
          <p:nvPr/>
        </p:nvSpPr>
        <p:spPr>
          <a:xfrm>
            <a:off x="402017" y="940973"/>
            <a:ext cx="2783227"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Key Dates:</a:t>
            </a:r>
          </a:p>
        </p:txBody>
      </p:sp>
    </p:spTree>
    <p:extLst>
      <p:ext uri="{BB962C8B-B14F-4D97-AF65-F5344CB8AC3E}">
        <p14:creationId xmlns:p14="http://schemas.microsoft.com/office/powerpoint/2010/main" val="3273359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building&#10;&#10;Description automatically generated">
            <a:extLst>
              <a:ext uri="{FF2B5EF4-FFF2-40B4-BE49-F238E27FC236}">
                <a16:creationId xmlns:a16="http://schemas.microsoft.com/office/drawing/2014/main" id="{59E68D75-1487-448A-E63B-957883C3C16B}"/>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30EC70-9E9D-1A41-92C9-094DB5B920CA}"/>
              </a:ext>
            </a:extLst>
          </p:cNvPr>
          <p:cNvSpPr>
            <a:spLocks noGrp="1"/>
          </p:cNvSpPr>
          <p:nvPr>
            <p:ph type="ctrTitle"/>
          </p:nvPr>
        </p:nvSpPr>
        <p:spPr>
          <a:xfrm>
            <a:off x="664046" y="2702953"/>
            <a:ext cx="4218595" cy="1008420"/>
          </a:xfrm>
        </p:spPr>
        <p:txBody>
          <a:bodyPr>
            <a:normAutofit fontScale="90000"/>
          </a:bodyPr>
          <a:lstStyle/>
          <a:p>
            <a:pPr algn="l"/>
            <a:r>
              <a:rPr lang="en-US" b="1" dirty="0">
                <a:solidFill>
                  <a:srgbClr val="003A63"/>
                </a:solidFill>
                <a:latin typeface="Georgia" panose="02040502050405020303" pitchFamily="18" charset="0"/>
              </a:rPr>
              <a:t>Thank you.</a:t>
            </a:r>
          </a:p>
        </p:txBody>
      </p:sp>
      <p:pic>
        <p:nvPicPr>
          <p:cNvPr id="4" name="Picture 3">
            <a:extLst>
              <a:ext uri="{FF2B5EF4-FFF2-40B4-BE49-F238E27FC236}">
                <a16:creationId xmlns:a16="http://schemas.microsoft.com/office/drawing/2014/main" id="{DBA0A476-DCF1-7A57-8CB9-21CEF973A611}"/>
              </a:ext>
            </a:extLst>
          </p:cNvPr>
          <p:cNvPicPr>
            <a:picLocks noChangeAspect="1"/>
          </p:cNvPicPr>
          <p:nvPr/>
        </p:nvPicPr>
        <p:blipFill>
          <a:blip r:embed="rId4"/>
          <a:stretch>
            <a:fillRect/>
          </a:stretch>
        </p:blipFill>
        <p:spPr>
          <a:xfrm>
            <a:off x="5345573" y="2331709"/>
            <a:ext cx="5212470" cy="1750907"/>
          </a:xfrm>
          <a:prstGeom prst="rect">
            <a:avLst/>
          </a:prstGeom>
        </p:spPr>
      </p:pic>
      <p:pic>
        <p:nvPicPr>
          <p:cNvPr id="5" name="Picture 4">
            <a:extLst>
              <a:ext uri="{FF2B5EF4-FFF2-40B4-BE49-F238E27FC236}">
                <a16:creationId xmlns:a16="http://schemas.microsoft.com/office/drawing/2014/main" id="{82F2C2C5-BA83-8234-AAC1-18C741CA802B}"/>
              </a:ext>
            </a:extLst>
          </p:cNvPr>
          <p:cNvPicPr>
            <a:picLocks noChangeAspect="1"/>
          </p:cNvPicPr>
          <p:nvPr/>
        </p:nvPicPr>
        <p:blipFill rotWithShape="1">
          <a:blip r:embed="rId5"/>
          <a:srcRect l="1940" r="50135" b="66077"/>
          <a:stretch/>
        </p:blipFill>
        <p:spPr>
          <a:xfrm>
            <a:off x="7951808" y="3856703"/>
            <a:ext cx="4240192" cy="3001297"/>
          </a:xfrm>
          <a:prstGeom prst="rect">
            <a:avLst/>
          </a:prstGeom>
        </p:spPr>
      </p:pic>
      <p:pic>
        <p:nvPicPr>
          <p:cNvPr id="6" name="Picture 5">
            <a:extLst>
              <a:ext uri="{FF2B5EF4-FFF2-40B4-BE49-F238E27FC236}">
                <a16:creationId xmlns:a16="http://schemas.microsoft.com/office/drawing/2014/main" id="{18B2F645-C44C-5FAD-E4C0-8CCAB160D997}"/>
              </a:ext>
            </a:extLst>
          </p:cNvPr>
          <p:cNvPicPr>
            <a:picLocks noChangeAspect="1"/>
          </p:cNvPicPr>
          <p:nvPr/>
        </p:nvPicPr>
        <p:blipFill>
          <a:blip r:embed="rId6"/>
          <a:stretch>
            <a:fillRect/>
          </a:stretch>
        </p:blipFill>
        <p:spPr>
          <a:xfrm>
            <a:off x="9385688" y="5191974"/>
            <a:ext cx="2481634" cy="698534"/>
          </a:xfrm>
          <a:prstGeom prst="rect">
            <a:avLst/>
          </a:prstGeom>
        </p:spPr>
      </p:pic>
    </p:spTree>
    <p:extLst>
      <p:ext uri="{BB962C8B-B14F-4D97-AF65-F5344CB8AC3E}">
        <p14:creationId xmlns:p14="http://schemas.microsoft.com/office/powerpoint/2010/main" val="65055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25B21398-617C-7A2F-5195-41F6F84653C5}"/>
              </a:ext>
            </a:extLst>
          </p:cNvPr>
          <p:cNvSpPr txBox="1">
            <a:spLocks/>
          </p:cNvSpPr>
          <p:nvPr/>
        </p:nvSpPr>
        <p:spPr>
          <a:xfrm>
            <a:off x="1065578" y="2133368"/>
            <a:ext cx="10060844" cy="33058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b="1" dirty="0">
                <a:solidFill>
                  <a:srgbClr val="003A63"/>
                </a:solidFill>
                <a:latin typeface="Georgia" panose="02040502050405020303" pitchFamily="18" charset="0"/>
              </a:rPr>
              <a:t>Opting In</a:t>
            </a:r>
          </a:p>
          <a:p>
            <a:pPr algn="l">
              <a:lnSpc>
                <a:spcPct val="100000"/>
              </a:lnSpc>
            </a:pPr>
            <a:r>
              <a:rPr lang="en-US" sz="2000" dirty="0">
                <a:solidFill>
                  <a:srgbClr val="003A63"/>
                </a:solidFill>
                <a:latin typeface="Georgia" panose="02040502050405020303" pitchFamily="18" charset="0"/>
              </a:rPr>
              <a:t>Smaller employers can join Delaware Paid Leave to provide coverages that they are not required to give their employees.</a:t>
            </a:r>
          </a:p>
          <a:p>
            <a:pPr algn="l">
              <a:lnSpc>
                <a:spcPct val="100000"/>
              </a:lnSpc>
            </a:pPr>
            <a:r>
              <a:rPr lang="en-US" sz="2200" b="1" dirty="0">
                <a:solidFill>
                  <a:srgbClr val="003A63"/>
                </a:solidFill>
                <a:latin typeface="Georgia" panose="02040502050405020303" pitchFamily="18" charset="0"/>
              </a:rPr>
              <a:t>Applying for Private Plan Approval</a:t>
            </a:r>
          </a:p>
          <a:p>
            <a:pPr algn="l">
              <a:lnSpc>
                <a:spcPct val="100000"/>
              </a:lnSpc>
            </a:pPr>
            <a:r>
              <a:rPr lang="en-US" sz="2000" dirty="0">
                <a:solidFill>
                  <a:srgbClr val="003A63"/>
                </a:solidFill>
                <a:latin typeface="Georgia" panose="02040502050405020303" pitchFamily="18" charset="0"/>
              </a:rPr>
              <a:t>Employers can choose to provide paid leave through a private plan, either a DOI-approved insurance policy or a DOL-approved self-insured plan.</a:t>
            </a:r>
          </a:p>
          <a:p>
            <a:pPr algn="l">
              <a:lnSpc>
                <a:spcPct val="100000"/>
              </a:lnSpc>
              <a:spcBef>
                <a:spcPts val="0"/>
              </a:spcBef>
            </a:pPr>
            <a:endParaRPr lang="en-US" sz="1000" dirty="0">
              <a:solidFill>
                <a:srgbClr val="003A63"/>
              </a:solidFill>
              <a:latin typeface="Georgia" panose="02040502050405020303" pitchFamily="18" charset="0"/>
            </a:endParaRPr>
          </a:p>
          <a:p>
            <a:pPr algn="l">
              <a:lnSpc>
                <a:spcPct val="100000"/>
              </a:lnSpc>
            </a:pPr>
            <a:r>
              <a:rPr lang="en-US" sz="2000" dirty="0">
                <a:solidFill>
                  <a:srgbClr val="003A63"/>
                </a:solidFill>
                <a:latin typeface="Georgia" panose="02040502050405020303" pitchFamily="18" charset="0"/>
              </a:rPr>
              <a:t>The online portal will help you through the process. Employers have until Dec. 1, 2024, to opt in or apply for private plan approval.</a:t>
            </a:r>
          </a:p>
        </p:txBody>
      </p:sp>
      <p:pic>
        <p:nvPicPr>
          <p:cNvPr id="20" name="Picture 19">
            <a:extLst>
              <a:ext uri="{FF2B5EF4-FFF2-40B4-BE49-F238E27FC236}">
                <a16:creationId xmlns:a16="http://schemas.microsoft.com/office/drawing/2014/main" id="{39E85A2D-FA53-8880-BF47-97353B074705}"/>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7" name="Rectangle 6">
            <a:extLst>
              <a:ext uri="{FF2B5EF4-FFF2-40B4-BE49-F238E27FC236}">
                <a16:creationId xmlns:a16="http://schemas.microsoft.com/office/drawing/2014/main" id="{B0275147-612F-4310-168C-8BABAE1AF31C}"/>
              </a:ext>
            </a:extLst>
          </p:cNvPr>
          <p:cNvSpPr/>
          <p:nvPr/>
        </p:nvSpPr>
        <p:spPr>
          <a:xfrm>
            <a:off x="-1" y="886967"/>
            <a:ext cx="1046286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5F10B90F-577A-9480-3F71-7160B1FC16E7}"/>
              </a:ext>
            </a:extLst>
          </p:cNvPr>
          <p:cNvSpPr txBox="1">
            <a:spLocks/>
          </p:cNvSpPr>
          <p:nvPr/>
        </p:nvSpPr>
        <p:spPr>
          <a:xfrm>
            <a:off x="402017" y="940973"/>
            <a:ext cx="10060844"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err="1">
                <a:solidFill>
                  <a:srgbClr val="003A63"/>
                </a:solidFill>
                <a:latin typeface="Georgia" panose="02040502050405020303" pitchFamily="18" charset="0"/>
              </a:rPr>
              <a:t>Opt</a:t>
            </a:r>
            <a:r>
              <a:rPr lang="en-US" sz="3500" b="1" i="1" dirty="0">
                <a:solidFill>
                  <a:srgbClr val="003A63"/>
                </a:solidFill>
                <a:latin typeface="Georgia" panose="02040502050405020303" pitchFamily="18" charset="0"/>
              </a:rPr>
              <a:t> In or Apply for Private Plan Approval</a:t>
            </a:r>
          </a:p>
        </p:txBody>
      </p:sp>
    </p:spTree>
    <p:extLst>
      <p:ext uri="{BB962C8B-B14F-4D97-AF65-F5344CB8AC3E}">
        <p14:creationId xmlns:p14="http://schemas.microsoft.com/office/powerpoint/2010/main" val="309642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ok cover with a house and text&#10;&#10;Description automatically generated">
            <a:extLst>
              <a:ext uri="{FF2B5EF4-FFF2-40B4-BE49-F238E27FC236}">
                <a16:creationId xmlns:a16="http://schemas.microsoft.com/office/drawing/2014/main" id="{11862169-F65B-E014-A0B1-3508A8186AFB}"/>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4436232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0958F9-011F-B8EC-8382-5988A0EF7612}"/>
              </a:ext>
            </a:extLst>
          </p:cNvPr>
          <p:cNvSpPr/>
          <p:nvPr/>
        </p:nvSpPr>
        <p:spPr>
          <a:xfrm>
            <a:off x="0" y="886967"/>
            <a:ext cx="9270610"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1034904" y="2611192"/>
            <a:ext cx="10742568" cy="2681244"/>
          </a:xfrm>
        </p:spPr>
        <p:txBody>
          <a:bodyPr>
            <a:noAutofit/>
          </a:bodyPr>
          <a:lstStyle/>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Maryland, New Jersey, and New York have paid family leave programs.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Pennsylvania and 35 other states do not have paid family leave plans.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It’s designed to help Delaware employers </a:t>
            </a:r>
            <a:r>
              <a:rPr lang="en-US" sz="2200" b="1" dirty="0">
                <a:solidFill>
                  <a:srgbClr val="003A63"/>
                </a:solidFill>
                <a:latin typeface="Georgia" panose="02040502050405020303" pitchFamily="18" charset="0"/>
              </a:rPr>
              <a:t>attract and retain </a:t>
            </a:r>
            <a:r>
              <a:rPr lang="en-US" sz="2200" dirty="0">
                <a:solidFill>
                  <a:srgbClr val="003A63"/>
                </a:solidFill>
                <a:latin typeface="Georgia" panose="02040502050405020303" pitchFamily="18" charset="0"/>
              </a:rPr>
              <a:t>quality employees.</a:t>
            </a:r>
          </a:p>
          <a:p>
            <a:pPr algn="l">
              <a:lnSpc>
                <a:spcPct val="110000"/>
              </a:lnSpc>
            </a:pPr>
            <a:endParaRPr lang="en-US" sz="1000" dirty="0">
              <a:solidFill>
                <a:srgbClr val="003A63"/>
              </a:solidFill>
              <a:latin typeface="Georgia" panose="02040502050405020303" pitchFamily="18" charset="0"/>
            </a:endParaRPr>
          </a:p>
          <a:p>
            <a:pPr algn="l">
              <a:lnSpc>
                <a:spcPct val="110000"/>
              </a:lnSpc>
            </a:pPr>
            <a:r>
              <a:rPr lang="en-US" sz="2200" dirty="0">
                <a:solidFill>
                  <a:srgbClr val="003A63"/>
                </a:solidFill>
                <a:latin typeface="Georgia" panose="02040502050405020303" pitchFamily="18" charset="0"/>
              </a:rPr>
              <a:t>By supporting happier, healthy employees, Delaware Paid Leave fosters a more productive and loyal employee team for an employer.</a:t>
            </a:r>
          </a:p>
        </p:txBody>
      </p:sp>
      <p:pic>
        <p:nvPicPr>
          <p:cNvPr id="9" name="Picture 8">
            <a:extLst>
              <a:ext uri="{FF2B5EF4-FFF2-40B4-BE49-F238E27FC236}">
                <a16:creationId xmlns:a16="http://schemas.microsoft.com/office/drawing/2014/main" id="{71B1EE7E-627E-3225-3644-AB291643C78B}"/>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8" name="Subtitle 2">
            <a:extLst>
              <a:ext uri="{FF2B5EF4-FFF2-40B4-BE49-F238E27FC236}">
                <a16:creationId xmlns:a16="http://schemas.microsoft.com/office/drawing/2014/main" id="{F0D9E802-7A9D-1BC9-E99A-2C43FC23C250}"/>
              </a:ext>
            </a:extLst>
          </p:cNvPr>
          <p:cNvSpPr txBox="1">
            <a:spLocks/>
          </p:cNvSpPr>
          <p:nvPr/>
        </p:nvSpPr>
        <p:spPr>
          <a:xfrm>
            <a:off x="402017" y="940973"/>
            <a:ext cx="8868592"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Employers Need a Competitive Edge</a:t>
            </a:r>
          </a:p>
        </p:txBody>
      </p:sp>
    </p:spTree>
    <p:extLst>
      <p:ext uri="{BB962C8B-B14F-4D97-AF65-F5344CB8AC3E}">
        <p14:creationId xmlns:p14="http://schemas.microsoft.com/office/powerpoint/2010/main" val="254823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768543" y="2000514"/>
            <a:ext cx="10654914" cy="3970519"/>
          </a:xfrm>
        </p:spPr>
        <p:txBody>
          <a:bodyPr>
            <a:noAutofit/>
          </a:bodyPr>
          <a:lstStyle/>
          <a:p>
            <a:pPr algn="l">
              <a:lnSpc>
                <a:spcPct val="110000"/>
              </a:lnSpc>
            </a:pPr>
            <a:r>
              <a:rPr lang="en-US" sz="2200" dirty="0">
                <a:solidFill>
                  <a:srgbClr val="003A63"/>
                </a:solidFill>
                <a:latin typeface="Georgia" panose="02040502050405020303" pitchFamily="18" charset="0"/>
              </a:rPr>
              <a:t>Drexel’s Center for Hunger-Free Communities released a study in 2023 that makes a case for paid family leave. They reported the following benefits: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Improved health outcomes for children</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Improved mental health and academic outcomes for children</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Positive impacts on maternal health</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Improved mental health outcomes for parents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Positive impacts on family financial health</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Positive impacts on overall family relationships</a:t>
            </a:r>
          </a:p>
        </p:txBody>
      </p:sp>
      <p:pic>
        <p:nvPicPr>
          <p:cNvPr id="9" name="Picture 8">
            <a:extLst>
              <a:ext uri="{FF2B5EF4-FFF2-40B4-BE49-F238E27FC236}">
                <a16:creationId xmlns:a16="http://schemas.microsoft.com/office/drawing/2014/main" id="{71B1EE7E-627E-3225-3644-AB291643C78B}"/>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5" name="Rectangle 4">
            <a:extLst>
              <a:ext uri="{FF2B5EF4-FFF2-40B4-BE49-F238E27FC236}">
                <a16:creationId xmlns:a16="http://schemas.microsoft.com/office/drawing/2014/main" id="{A5FBCC47-45B8-52CE-FCB5-F65E8E48383D}"/>
              </a:ext>
            </a:extLst>
          </p:cNvPr>
          <p:cNvSpPr/>
          <p:nvPr/>
        </p:nvSpPr>
        <p:spPr>
          <a:xfrm>
            <a:off x="0" y="886967"/>
            <a:ext cx="8010144"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83C63888-119B-7028-460F-414787D2ACB4}"/>
              </a:ext>
            </a:extLst>
          </p:cNvPr>
          <p:cNvSpPr txBox="1">
            <a:spLocks/>
          </p:cNvSpPr>
          <p:nvPr/>
        </p:nvSpPr>
        <p:spPr>
          <a:xfrm>
            <a:off x="402016" y="940973"/>
            <a:ext cx="7791007"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Benefits and Positive Outcomes</a:t>
            </a:r>
          </a:p>
        </p:txBody>
      </p:sp>
    </p:spTree>
    <p:extLst>
      <p:ext uri="{BB962C8B-B14F-4D97-AF65-F5344CB8AC3E}">
        <p14:creationId xmlns:p14="http://schemas.microsoft.com/office/powerpoint/2010/main" val="142841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545327" y="2020379"/>
            <a:ext cx="11101346" cy="3896648"/>
          </a:xfrm>
        </p:spPr>
        <p:txBody>
          <a:bodyPr>
            <a:noAutofit/>
          </a:bodyPr>
          <a:lstStyle/>
          <a:p>
            <a:pPr algn="l">
              <a:lnSpc>
                <a:spcPct val="110000"/>
              </a:lnSpc>
            </a:pPr>
            <a:r>
              <a:rPr lang="en-US" sz="2200" dirty="0">
                <a:solidFill>
                  <a:srgbClr val="003A63"/>
                </a:solidFill>
                <a:latin typeface="Georgia" panose="02040502050405020303" pitchFamily="18" charset="0"/>
              </a:rPr>
              <a:t>The same study reported the following impacts on businesses: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Reinforcing company values and improving the brand</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Increased staff recruitment, retention, and productivity</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No effect on profitability/the many benefits outweigh the cost to the business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Almost half of parental leave takers said they took less time than needed because of concerns about passing work responsibilities to coworkers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Additional oversight provided less opportunity for fraud </a:t>
            </a:r>
          </a:p>
          <a:p>
            <a:pPr marL="800100" lvl="1" indent="-342900" algn="l">
              <a:lnSpc>
                <a:spcPct val="110000"/>
              </a:lnSpc>
              <a:buFont typeface="Arial" panose="020B0604020202020204" pitchFamily="34" charset="0"/>
              <a:buChar char="•"/>
            </a:pPr>
            <a:r>
              <a:rPr lang="en-US" sz="1800" dirty="0">
                <a:solidFill>
                  <a:srgbClr val="003A63"/>
                </a:solidFill>
                <a:latin typeface="Georgia" panose="02040502050405020303" pitchFamily="18" charset="0"/>
              </a:rPr>
              <a:t>(e.g., forged documents and workers taking more leave than necessary)</a:t>
            </a:r>
          </a:p>
        </p:txBody>
      </p:sp>
      <p:pic>
        <p:nvPicPr>
          <p:cNvPr id="9" name="Picture 8">
            <a:extLst>
              <a:ext uri="{FF2B5EF4-FFF2-40B4-BE49-F238E27FC236}">
                <a16:creationId xmlns:a16="http://schemas.microsoft.com/office/drawing/2014/main" id="{71B1EE7E-627E-3225-3644-AB291643C78B}"/>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2" name="Rectangle 1">
            <a:extLst>
              <a:ext uri="{FF2B5EF4-FFF2-40B4-BE49-F238E27FC236}">
                <a16:creationId xmlns:a16="http://schemas.microsoft.com/office/drawing/2014/main" id="{5BCE815D-4251-5FAF-1070-E7B68B0269DF}"/>
              </a:ext>
            </a:extLst>
          </p:cNvPr>
          <p:cNvSpPr/>
          <p:nvPr/>
        </p:nvSpPr>
        <p:spPr>
          <a:xfrm>
            <a:off x="1" y="886967"/>
            <a:ext cx="6096000"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47ACF11A-66E0-F2AA-CAED-AAE9AD7B5FAB}"/>
              </a:ext>
            </a:extLst>
          </p:cNvPr>
          <p:cNvSpPr txBox="1">
            <a:spLocks/>
          </p:cNvSpPr>
          <p:nvPr/>
        </p:nvSpPr>
        <p:spPr>
          <a:xfrm>
            <a:off x="402017" y="940973"/>
            <a:ext cx="6969454"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Impacts on Businesses</a:t>
            </a:r>
          </a:p>
        </p:txBody>
      </p:sp>
    </p:spTree>
    <p:extLst>
      <p:ext uri="{BB962C8B-B14F-4D97-AF65-F5344CB8AC3E}">
        <p14:creationId xmlns:p14="http://schemas.microsoft.com/office/powerpoint/2010/main" val="59442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6EDE5"/>
            </a:gs>
            <a:gs pos="61000">
              <a:srgbClr val="B1E2EB"/>
            </a:gs>
          </a:gsLst>
          <a:lin ang="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1212440" y="1662518"/>
            <a:ext cx="8333896" cy="2724072"/>
          </a:xfrm>
        </p:spPr>
        <p:txBody>
          <a:bodyPr>
            <a:noAutofit/>
          </a:bodyPr>
          <a:lstStyle/>
          <a:p>
            <a:pPr algn="l">
              <a:lnSpc>
                <a:spcPct val="100000"/>
              </a:lnSpc>
            </a:pPr>
            <a:r>
              <a:rPr lang="en-US" sz="8800" b="1" i="1" u="sng" dirty="0">
                <a:solidFill>
                  <a:srgbClr val="003A63"/>
                </a:solidFill>
                <a:latin typeface="Georgia" panose="02040502050405020303" pitchFamily="18" charset="0"/>
              </a:rPr>
              <a:t>What</a:t>
            </a:r>
            <a:r>
              <a:rPr lang="en-US" sz="5400" b="1" dirty="0">
                <a:solidFill>
                  <a:srgbClr val="003A63"/>
                </a:solidFill>
                <a:latin typeface="Georgia" panose="02040502050405020303" pitchFamily="18" charset="0"/>
              </a:rPr>
              <a:t> is </a:t>
            </a:r>
            <a:br>
              <a:rPr lang="en-US" sz="5400" b="1" dirty="0">
                <a:solidFill>
                  <a:srgbClr val="003A63"/>
                </a:solidFill>
                <a:latin typeface="Georgia" panose="02040502050405020303" pitchFamily="18" charset="0"/>
              </a:rPr>
            </a:br>
            <a:r>
              <a:rPr lang="en-US" sz="5400" b="1" dirty="0">
                <a:solidFill>
                  <a:srgbClr val="003A63"/>
                </a:solidFill>
                <a:latin typeface="Georgia" panose="02040502050405020303" pitchFamily="18" charset="0"/>
              </a:rPr>
              <a:t>Delaware Paid Leave?</a:t>
            </a:r>
          </a:p>
        </p:txBody>
      </p:sp>
      <p:pic>
        <p:nvPicPr>
          <p:cNvPr id="5" name="Picture 4">
            <a:extLst>
              <a:ext uri="{FF2B5EF4-FFF2-40B4-BE49-F238E27FC236}">
                <a16:creationId xmlns:a16="http://schemas.microsoft.com/office/drawing/2014/main" id="{F15C69ED-5BCB-F905-BFDF-B72B0A292042}"/>
              </a:ext>
            </a:extLst>
          </p:cNvPr>
          <p:cNvPicPr>
            <a:picLocks noChangeAspect="1"/>
          </p:cNvPicPr>
          <p:nvPr/>
        </p:nvPicPr>
        <p:blipFill>
          <a:blip r:embed="rId3"/>
          <a:stretch>
            <a:fillRect/>
          </a:stretch>
        </p:blipFill>
        <p:spPr>
          <a:xfrm>
            <a:off x="9688539" y="5624600"/>
            <a:ext cx="2062670" cy="692866"/>
          </a:xfrm>
          <a:prstGeom prst="rect">
            <a:avLst/>
          </a:prstGeom>
        </p:spPr>
      </p:pic>
    </p:spTree>
    <p:extLst>
      <p:ext uri="{BB962C8B-B14F-4D97-AF65-F5344CB8AC3E}">
        <p14:creationId xmlns:p14="http://schemas.microsoft.com/office/powerpoint/2010/main" val="202771743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2817</TotalTime>
  <Words>2764</Words>
  <Application>Microsoft Macintosh PowerPoint</Application>
  <PresentationFormat>Widescreen</PresentationFormat>
  <Paragraphs>192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Georgia</vt:lpstr>
      <vt:lpstr>Helvetica</vt:lpstr>
      <vt:lpstr>Office 2013 - 2022 Theme</vt:lpstr>
      <vt:lpstr>Delaware Paid Leave  Insurance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Delaware’s Paid Family Leave Insurance Program:</dc:title>
  <dc:creator>Lynda Rudolph</dc:creator>
  <cp:lastModifiedBy>Taylor Wright</cp:lastModifiedBy>
  <cp:revision>140</cp:revision>
  <dcterms:created xsi:type="dcterms:W3CDTF">2023-06-07T12:21:16Z</dcterms:created>
  <dcterms:modified xsi:type="dcterms:W3CDTF">2024-07-30T20:46:20Z</dcterms:modified>
</cp:coreProperties>
</file>