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3"/>
  </p:notesMasterIdLst>
  <p:sldIdLst>
    <p:sldId id="256" r:id="rId2"/>
    <p:sldId id="302" r:id="rId3"/>
    <p:sldId id="307" r:id="rId4"/>
    <p:sldId id="309" r:id="rId5"/>
    <p:sldId id="339" r:id="rId6"/>
    <p:sldId id="346" r:id="rId7"/>
    <p:sldId id="345" r:id="rId8"/>
    <p:sldId id="313" r:id="rId9"/>
    <p:sldId id="343" r:id="rId10"/>
    <p:sldId id="325" r:id="rId11"/>
    <p:sldId id="326" r:id="rId12"/>
  </p:sldIdLst>
  <p:sldSz cx="9144000" cy="6858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atkins, Julianne (DOL)" initials="WJ("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4290"/>
    <a:srgbClr val="002060"/>
    <a:srgbClr val="FD260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10" autoAdjust="0"/>
  </p:normalViewPr>
  <p:slideViewPr>
    <p:cSldViewPr>
      <p:cViewPr>
        <p:scale>
          <a:sx n="100" d="100"/>
          <a:sy n="100" d="100"/>
        </p:scale>
        <p:origin x="-946" y="37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26517" cy="463392"/>
          </a:xfrm>
          <a:prstGeom prst="rect">
            <a:avLst/>
          </a:prstGeom>
        </p:spPr>
        <p:txBody>
          <a:bodyPr vert="horz" lIns="90181" tIns="45090" rIns="90181" bIns="45090" rtlCol="0"/>
          <a:lstStyle>
            <a:lvl1pPr algn="l">
              <a:defRPr sz="1200"/>
            </a:lvl1pPr>
          </a:lstStyle>
          <a:p>
            <a:endParaRPr lang="en-US"/>
          </a:p>
        </p:txBody>
      </p:sp>
      <p:sp>
        <p:nvSpPr>
          <p:cNvPr id="3" name="Date Placeholder 2"/>
          <p:cNvSpPr>
            <a:spLocks noGrp="1"/>
          </p:cNvSpPr>
          <p:nvPr>
            <p:ph type="dt" idx="1"/>
          </p:nvPr>
        </p:nvSpPr>
        <p:spPr>
          <a:xfrm>
            <a:off x="3956906" y="1"/>
            <a:ext cx="3026517" cy="463392"/>
          </a:xfrm>
          <a:prstGeom prst="rect">
            <a:avLst/>
          </a:prstGeom>
        </p:spPr>
        <p:txBody>
          <a:bodyPr vert="horz" lIns="90181" tIns="45090" rIns="90181" bIns="45090" rtlCol="0"/>
          <a:lstStyle>
            <a:lvl1pPr algn="r">
              <a:defRPr sz="1200"/>
            </a:lvl1pPr>
          </a:lstStyle>
          <a:p>
            <a:fld id="{BB7DFF4E-872A-48A0-B475-A49309F7978E}" type="datetimeFigureOut">
              <a:rPr lang="en-US" smtClean="0"/>
              <a:pPr/>
              <a:t>4/1/2016</a:t>
            </a:fld>
            <a:endParaRPr lang="en-US"/>
          </a:p>
        </p:txBody>
      </p:sp>
      <p:sp>
        <p:nvSpPr>
          <p:cNvPr id="4" name="Slide Image Placeholder 3"/>
          <p:cNvSpPr>
            <a:spLocks noGrp="1" noRot="1" noChangeAspect="1"/>
          </p:cNvSpPr>
          <p:nvPr>
            <p:ph type="sldImg" idx="2"/>
          </p:nvPr>
        </p:nvSpPr>
        <p:spPr>
          <a:xfrm>
            <a:off x="1176338" y="696913"/>
            <a:ext cx="4632325" cy="3475037"/>
          </a:xfrm>
          <a:prstGeom prst="rect">
            <a:avLst/>
          </a:prstGeom>
          <a:noFill/>
          <a:ln w="12700">
            <a:solidFill>
              <a:prstClr val="black"/>
            </a:solidFill>
          </a:ln>
        </p:spPr>
        <p:txBody>
          <a:bodyPr vert="horz" lIns="90181" tIns="45090" rIns="90181" bIns="45090" rtlCol="0" anchor="ctr"/>
          <a:lstStyle/>
          <a:p>
            <a:endParaRPr lang="en-US"/>
          </a:p>
        </p:txBody>
      </p:sp>
      <p:sp>
        <p:nvSpPr>
          <p:cNvPr id="5" name="Notes Placeholder 4"/>
          <p:cNvSpPr>
            <a:spLocks noGrp="1"/>
          </p:cNvSpPr>
          <p:nvPr>
            <p:ph type="body" sz="quarter" idx="3"/>
          </p:nvPr>
        </p:nvSpPr>
        <p:spPr>
          <a:xfrm>
            <a:off x="698184" y="4403015"/>
            <a:ext cx="5588632" cy="4172109"/>
          </a:xfrm>
          <a:prstGeom prst="rect">
            <a:avLst/>
          </a:prstGeom>
        </p:spPr>
        <p:txBody>
          <a:bodyPr vert="horz" lIns="90181" tIns="45090" rIns="90181" bIns="4509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06027"/>
            <a:ext cx="3026517" cy="463392"/>
          </a:xfrm>
          <a:prstGeom prst="rect">
            <a:avLst/>
          </a:prstGeom>
        </p:spPr>
        <p:txBody>
          <a:bodyPr vert="horz" lIns="90181" tIns="45090" rIns="90181" bIns="45090" rtlCol="0" anchor="b"/>
          <a:lstStyle>
            <a:lvl1pPr algn="l">
              <a:defRPr sz="1200"/>
            </a:lvl1pPr>
          </a:lstStyle>
          <a:p>
            <a:endParaRPr lang="en-US"/>
          </a:p>
        </p:txBody>
      </p:sp>
      <p:sp>
        <p:nvSpPr>
          <p:cNvPr id="7" name="Slide Number Placeholder 6"/>
          <p:cNvSpPr>
            <a:spLocks noGrp="1"/>
          </p:cNvSpPr>
          <p:nvPr>
            <p:ph type="sldNum" sz="quarter" idx="5"/>
          </p:nvPr>
        </p:nvSpPr>
        <p:spPr>
          <a:xfrm>
            <a:off x="3956906" y="8806027"/>
            <a:ext cx="3026517" cy="463392"/>
          </a:xfrm>
          <a:prstGeom prst="rect">
            <a:avLst/>
          </a:prstGeom>
        </p:spPr>
        <p:txBody>
          <a:bodyPr vert="horz" lIns="90181" tIns="45090" rIns="90181" bIns="45090" rtlCol="0" anchor="b"/>
          <a:lstStyle>
            <a:lvl1pPr algn="r">
              <a:defRPr sz="1200"/>
            </a:lvl1pPr>
          </a:lstStyle>
          <a:p>
            <a:fld id="{45A1FEEB-140D-47AA-9936-CED0552209B8}" type="slidenum">
              <a:rPr lang="en-US" smtClean="0"/>
              <a:pPr/>
              <a:t>‹#›</a:t>
            </a:fld>
            <a:endParaRPr lang="en-US"/>
          </a:p>
        </p:txBody>
      </p:sp>
    </p:spTree>
    <p:extLst>
      <p:ext uri="{BB962C8B-B14F-4D97-AF65-F5344CB8AC3E}">
        <p14:creationId xmlns:p14="http://schemas.microsoft.com/office/powerpoint/2010/main" val="4001897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A1FEEB-140D-47AA-9936-CED0552209B8}" type="slidenum">
              <a:rPr lang="en-US" smtClean="0"/>
              <a:pPr/>
              <a:t>1</a:t>
            </a:fld>
            <a:endParaRPr lang="en-US"/>
          </a:p>
        </p:txBody>
      </p:sp>
    </p:spTree>
    <p:extLst>
      <p:ext uri="{BB962C8B-B14F-4D97-AF65-F5344CB8AC3E}">
        <p14:creationId xmlns:p14="http://schemas.microsoft.com/office/powerpoint/2010/main" val="2364978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863" eaLnBrk="0" hangingPunct="0">
              <a:spcBef>
                <a:spcPct val="30000"/>
              </a:spcBef>
              <a:defRPr sz="1200">
                <a:solidFill>
                  <a:schemeClr val="tx1"/>
                </a:solidFill>
                <a:latin typeface="Times New Roman" pitchFamily="18" charset="0"/>
              </a:defRPr>
            </a:lvl1pPr>
            <a:lvl2pPr marL="732723" indent="-281816" defTabSz="926863" eaLnBrk="0" hangingPunct="0">
              <a:spcBef>
                <a:spcPct val="30000"/>
              </a:spcBef>
              <a:defRPr sz="1200">
                <a:solidFill>
                  <a:schemeClr val="tx1"/>
                </a:solidFill>
                <a:latin typeface="Times New Roman" pitchFamily="18" charset="0"/>
              </a:defRPr>
            </a:lvl2pPr>
            <a:lvl3pPr marL="1127265" indent="-225453" defTabSz="926863" eaLnBrk="0" hangingPunct="0">
              <a:spcBef>
                <a:spcPct val="30000"/>
              </a:spcBef>
              <a:defRPr sz="1200">
                <a:solidFill>
                  <a:schemeClr val="tx1"/>
                </a:solidFill>
                <a:latin typeface="Times New Roman" pitchFamily="18" charset="0"/>
              </a:defRPr>
            </a:lvl3pPr>
            <a:lvl4pPr marL="1578172" indent="-225453" defTabSz="926863" eaLnBrk="0" hangingPunct="0">
              <a:spcBef>
                <a:spcPct val="30000"/>
              </a:spcBef>
              <a:defRPr sz="1200">
                <a:solidFill>
                  <a:schemeClr val="tx1"/>
                </a:solidFill>
                <a:latin typeface="Times New Roman" pitchFamily="18" charset="0"/>
              </a:defRPr>
            </a:lvl4pPr>
            <a:lvl5pPr marL="2029078" indent="-225453" defTabSz="926863" eaLnBrk="0" hangingPunct="0">
              <a:spcBef>
                <a:spcPct val="30000"/>
              </a:spcBef>
              <a:defRPr sz="1200">
                <a:solidFill>
                  <a:schemeClr val="tx1"/>
                </a:solidFill>
                <a:latin typeface="Times New Roman" pitchFamily="18" charset="0"/>
              </a:defRPr>
            </a:lvl5pPr>
            <a:lvl6pPr marL="2479984" indent="-225453" defTabSz="926863" eaLnBrk="0" fontAlgn="base" hangingPunct="0">
              <a:spcBef>
                <a:spcPct val="30000"/>
              </a:spcBef>
              <a:spcAft>
                <a:spcPct val="0"/>
              </a:spcAft>
              <a:defRPr sz="1200">
                <a:solidFill>
                  <a:schemeClr val="tx1"/>
                </a:solidFill>
                <a:latin typeface="Times New Roman" pitchFamily="18" charset="0"/>
              </a:defRPr>
            </a:lvl6pPr>
            <a:lvl7pPr marL="2930890" indent="-225453" defTabSz="926863" eaLnBrk="0" fontAlgn="base" hangingPunct="0">
              <a:spcBef>
                <a:spcPct val="30000"/>
              </a:spcBef>
              <a:spcAft>
                <a:spcPct val="0"/>
              </a:spcAft>
              <a:defRPr sz="1200">
                <a:solidFill>
                  <a:schemeClr val="tx1"/>
                </a:solidFill>
                <a:latin typeface="Times New Roman" pitchFamily="18" charset="0"/>
              </a:defRPr>
            </a:lvl7pPr>
            <a:lvl8pPr marL="3381797" indent="-225453" defTabSz="926863" eaLnBrk="0" fontAlgn="base" hangingPunct="0">
              <a:spcBef>
                <a:spcPct val="30000"/>
              </a:spcBef>
              <a:spcAft>
                <a:spcPct val="0"/>
              </a:spcAft>
              <a:defRPr sz="1200">
                <a:solidFill>
                  <a:schemeClr val="tx1"/>
                </a:solidFill>
                <a:latin typeface="Times New Roman" pitchFamily="18" charset="0"/>
              </a:defRPr>
            </a:lvl8pPr>
            <a:lvl9pPr marL="3832702" indent="-225453" defTabSz="92686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B19A75F4-C43A-49D9-9DC0-12D4863868C9}" type="slidenum">
              <a:rPr lang="en-US" altLang="en-US" smtClean="0"/>
              <a:pPr eaLnBrk="1" hangingPunct="1">
                <a:spcBef>
                  <a:spcPct val="0"/>
                </a:spcBef>
              </a:pPr>
              <a:t>2</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itchFamily="18" charset="0"/>
              </a:rPr>
              <a:t>UI takes over at this time.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A1FEEB-140D-47AA-9936-CED0552209B8}" type="slidenum">
              <a:rPr lang="en-US" smtClean="0"/>
              <a:pPr/>
              <a:t>4</a:t>
            </a:fld>
            <a:endParaRPr lang="en-US"/>
          </a:p>
        </p:txBody>
      </p:sp>
    </p:spTree>
    <p:extLst>
      <p:ext uri="{BB962C8B-B14F-4D97-AF65-F5344CB8AC3E}">
        <p14:creationId xmlns:p14="http://schemas.microsoft.com/office/powerpoint/2010/main" val="1173711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863" eaLnBrk="0" hangingPunct="0">
              <a:spcBef>
                <a:spcPct val="30000"/>
              </a:spcBef>
              <a:defRPr sz="1200">
                <a:solidFill>
                  <a:schemeClr val="tx1"/>
                </a:solidFill>
                <a:latin typeface="Times New Roman" pitchFamily="18" charset="0"/>
              </a:defRPr>
            </a:lvl1pPr>
            <a:lvl2pPr marL="732723" indent="-281816" defTabSz="926863" eaLnBrk="0" hangingPunct="0">
              <a:spcBef>
                <a:spcPct val="30000"/>
              </a:spcBef>
              <a:defRPr sz="1200">
                <a:solidFill>
                  <a:schemeClr val="tx1"/>
                </a:solidFill>
                <a:latin typeface="Times New Roman" pitchFamily="18" charset="0"/>
              </a:defRPr>
            </a:lvl2pPr>
            <a:lvl3pPr marL="1127265" indent="-225453" defTabSz="926863" eaLnBrk="0" hangingPunct="0">
              <a:spcBef>
                <a:spcPct val="30000"/>
              </a:spcBef>
              <a:defRPr sz="1200">
                <a:solidFill>
                  <a:schemeClr val="tx1"/>
                </a:solidFill>
                <a:latin typeface="Times New Roman" pitchFamily="18" charset="0"/>
              </a:defRPr>
            </a:lvl3pPr>
            <a:lvl4pPr marL="1578172" indent="-225453" defTabSz="926863" eaLnBrk="0" hangingPunct="0">
              <a:spcBef>
                <a:spcPct val="30000"/>
              </a:spcBef>
              <a:defRPr sz="1200">
                <a:solidFill>
                  <a:schemeClr val="tx1"/>
                </a:solidFill>
                <a:latin typeface="Times New Roman" pitchFamily="18" charset="0"/>
              </a:defRPr>
            </a:lvl4pPr>
            <a:lvl5pPr marL="2029078" indent="-225453" defTabSz="926863" eaLnBrk="0" hangingPunct="0">
              <a:spcBef>
                <a:spcPct val="30000"/>
              </a:spcBef>
              <a:defRPr sz="1200">
                <a:solidFill>
                  <a:schemeClr val="tx1"/>
                </a:solidFill>
                <a:latin typeface="Times New Roman" pitchFamily="18" charset="0"/>
              </a:defRPr>
            </a:lvl5pPr>
            <a:lvl6pPr marL="2479984" indent="-225453" defTabSz="926863" eaLnBrk="0" fontAlgn="base" hangingPunct="0">
              <a:spcBef>
                <a:spcPct val="30000"/>
              </a:spcBef>
              <a:spcAft>
                <a:spcPct val="0"/>
              </a:spcAft>
              <a:defRPr sz="1200">
                <a:solidFill>
                  <a:schemeClr val="tx1"/>
                </a:solidFill>
                <a:latin typeface="Times New Roman" pitchFamily="18" charset="0"/>
              </a:defRPr>
            </a:lvl6pPr>
            <a:lvl7pPr marL="2930890" indent="-225453" defTabSz="926863" eaLnBrk="0" fontAlgn="base" hangingPunct="0">
              <a:spcBef>
                <a:spcPct val="30000"/>
              </a:spcBef>
              <a:spcAft>
                <a:spcPct val="0"/>
              </a:spcAft>
              <a:defRPr sz="1200">
                <a:solidFill>
                  <a:schemeClr val="tx1"/>
                </a:solidFill>
                <a:latin typeface="Times New Roman" pitchFamily="18" charset="0"/>
              </a:defRPr>
            </a:lvl7pPr>
            <a:lvl8pPr marL="3381797" indent="-225453" defTabSz="926863" eaLnBrk="0" fontAlgn="base" hangingPunct="0">
              <a:spcBef>
                <a:spcPct val="30000"/>
              </a:spcBef>
              <a:spcAft>
                <a:spcPct val="0"/>
              </a:spcAft>
              <a:defRPr sz="1200">
                <a:solidFill>
                  <a:schemeClr val="tx1"/>
                </a:solidFill>
                <a:latin typeface="Times New Roman" pitchFamily="18" charset="0"/>
              </a:defRPr>
            </a:lvl8pPr>
            <a:lvl9pPr marL="3832702" indent="-225453" defTabSz="92686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B4C56003-5234-4A2E-B944-F33EF62560F5}" type="slidenum">
              <a:rPr lang="en-US" altLang="en-US" smtClean="0"/>
              <a:pPr eaLnBrk="1" hangingPunct="1">
                <a:spcBef>
                  <a:spcPct val="0"/>
                </a:spcBef>
              </a:pPr>
              <a:t>5</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itchFamily="18" charset="0"/>
              </a:rPr>
              <a:t>UI</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863" eaLnBrk="0" hangingPunct="0">
              <a:spcBef>
                <a:spcPct val="30000"/>
              </a:spcBef>
              <a:defRPr sz="1200">
                <a:solidFill>
                  <a:schemeClr val="tx1"/>
                </a:solidFill>
                <a:latin typeface="Times New Roman" pitchFamily="18" charset="0"/>
              </a:defRPr>
            </a:lvl1pPr>
            <a:lvl2pPr marL="732723" indent="-281816" defTabSz="926863" eaLnBrk="0" hangingPunct="0">
              <a:spcBef>
                <a:spcPct val="30000"/>
              </a:spcBef>
              <a:defRPr sz="1200">
                <a:solidFill>
                  <a:schemeClr val="tx1"/>
                </a:solidFill>
                <a:latin typeface="Times New Roman" pitchFamily="18" charset="0"/>
              </a:defRPr>
            </a:lvl2pPr>
            <a:lvl3pPr marL="1127265" indent="-225453" defTabSz="926863" eaLnBrk="0" hangingPunct="0">
              <a:spcBef>
                <a:spcPct val="30000"/>
              </a:spcBef>
              <a:defRPr sz="1200">
                <a:solidFill>
                  <a:schemeClr val="tx1"/>
                </a:solidFill>
                <a:latin typeface="Times New Roman" pitchFamily="18" charset="0"/>
              </a:defRPr>
            </a:lvl3pPr>
            <a:lvl4pPr marL="1578172" indent="-225453" defTabSz="926863" eaLnBrk="0" hangingPunct="0">
              <a:spcBef>
                <a:spcPct val="30000"/>
              </a:spcBef>
              <a:defRPr sz="1200">
                <a:solidFill>
                  <a:schemeClr val="tx1"/>
                </a:solidFill>
                <a:latin typeface="Times New Roman" pitchFamily="18" charset="0"/>
              </a:defRPr>
            </a:lvl4pPr>
            <a:lvl5pPr marL="2029078" indent="-225453" defTabSz="926863" eaLnBrk="0" hangingPunct="0">
              <a:spcBef>
                <a:spcPct val="30000"/>
              </a:spcBef>
              <a:defRPr sz="1200">
                <a:solidFill>
                  <a:schemeClr val="tx1"/>
                </a:solidFill>
                <a:latin typeface="Times New Roman" pitchFamily="18" charset="0"/>
              </a:defRPr>
            </a:lvl5pPr>
            <a:lvl6pPr marL="2479984" indent="-225453" defTabSz="926863" eaLnBrk="0" fontAlgn="base" hangingPunct="0">
              <a:spcBef>
                <a:spcPct val="30000"/>
              </a:spcBef>
              <a:spcAft>
                <a:spcPct val="0"/>
              </a:spcAft>
              <a:defRPr sz="1200">
                <a:solidFill>
                  <a:schemeClr val="tx1"/>
                </a:solidFill>
                <a:latin typeface="Times New Roman" pitchFamily="18" charset="0"/>
              </a:defRPr>
            </a:lvl6pPr>
            <a:lvl7pPr marL="2930890" indent="-225453" defTabSz="926863" eaLnBrk="0" fontAlgn="base" hangingPunct="0">
              <a:spcBef>
                <a:spcPct val="30000"/>
              </a:spcBef>
              <a:spcAft>
                <a:spcPct val="0"/>
              </a:spcAft>
              <a:defRPr sz="1200">
                <a:solidFill>
                  <a:schemeClr val="tx1"/>
                </a:solidFill>
                <a:latin typeface="Times New Roman" pitchFamily="18" charset="0"/>
              </a:defRPr>
            </a:lvl7pPr>
            <a:lvl8pPr marL="3381797" indent="-225453" defTabSz="926863" eaLnBrk="0" fontAlgn="base" hangingPunct="0">
              <a:spcBef>
                <a:spcPct val="30000"/>
              </a:spcBef>
              <a:spcAft>
                <a:spcPct val="0"/>
              </a:spcAft>
              <a:defRPr sz="1200">
                <a:solidFill>
                  <a:schemeClr val="tx1"/>
                </a:solidFill>
                <a:latin typeface="Times New Roman" pitchFamily="18" charset="0"/>
              </a:defRPr>
            </a:lvl8pPr>
            <a:lvl9pPr marL="3832702" indent="-225453" defTabSz="92686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BEC0834-0EA2-4922-BFFC-26933B4F16A5}" type="slidenum">
              <a:rPr lang="en-US" altLang="en-US" smtClean="0"/>
              <a:pPr eaLnBrk="1" hangingPunct="1">
                <a:spcBef>
                  <a:spcPct val="0"/>
                </a:spcBef>
              </a:pPr>
              <a:t>10</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itchFamily="18" charset="0"/>
              </a:rPr>
              <a:t>In order to receive any of the services I’ve reviewed you need to register with us.  It is easier then ever and you can register from your home computer.  See this web-site listed on all of our slides (point to web-address).  If you go there and click on “create a job seeker account” and follow the instructions.  If you choose to register from home when you come to our office please let the front desk folks know that you have already registered from home.  Also when given the option of either “self-service or “staff assisted” please choose STAFF ASSISTED.  You can also register at any of our one-stops up and down the state, I believe many of you will utilize the (local office) one-stop.  </a:t>
            </a:r>
          </a:p>
          <a:p>
            <a:pPr eaLnBrk="1" hangingPunct="1"/>
            <a:endParaRPr lang="en-US" altLang="en-US" smtClean="0">
              <a:latin typeface="Times New Roman" pitchFamily="18" charset="0"/>
            </a:endParaRPr>
          </a:p>
          <a:p>
            <a:pPr eaLnBrk="1" hangingPunct="1"/>
            <a:r>
              <a:rPr lang="en-US" altLang="en-US" smtClean="0">
                <a:latin typeface="Times New Roman" pitchFamily="18" charset="0"/>
              </a:rPr>
              <a:t>If you have not already registered with UI we will direct you to there office as well.  Please remember that you DO NOT have to collect UI in order to receive our services.  You can come in tomorrow and start the process you don’t have to wait until your severance runs out.</a:t>
            </a:r>
          </a:p>
          <a:p>
            <a:pPr eaLnBrk="1" hangingPunct="1"/>
            <a:endParaRPr lang="en-US" altLang="en-US" smtClean="0">
              <a:latin typeface="Times New Roman" pitchFamily="18" charset="0"/>
            </a:endParaRPr>
          </a:p>
          <a:p>
            <a:pPr eaLnBrk="1" hangingPunct="1"/>
            <a:r>
              <a:rPr lang="en-US" altLang="en-US" smtClean="0">
                <a:latin typeface="Times New Roman" pitchFamily="18" charset="0"/>
              </a:rPr>
              <a:t>Karen has already covered the work search requirement in detail.</a:t>
            </a:r>
          </a:p>
          <a:p>
            <a:pPr eaLnBrk="1" hangingPunct="1"/>
            <a:endParaRPr lang="en-US" altLang="en-US" smtClean="0">
              <a:latin typeface="Times New Roman" pitchFamily="18" charset="0"/>
            </a:endParaRPr>
          </a:p>
          <a:p>
            <a:pPr eaLnBrk="1" hangingPunct="1"/>
            <a:r>
              <a:rPr lang="en-US" altLang="en-US" smtClean="0">
                <a:latin typeface="Times New Roman" pitchFamily="18" charset="0"/>
              </a:rPr>
              <a:t>Regular contact with your ESS.  Again remember our mission, we want to get you back into the workforce as fast a possible.  We don’t want your lifestyle, which I’m sure you all enjoy to be disrupted very much, so we want to help you find that job quick.  In order to do that we are going to call you with job leads or ask you to come in for help with your resume and follow-up to that job interview.  WE ARE HERE TO HELP YOU AND SO WE WANT TO KNOW HOW YOU ARE DOING.</a:t>
            </a:r>
          </a:p>
          <a:p>
            <a:pPr eaLnBrk="1" hangingPunct="1"/>
            <a:endParaRPr lang="en-US" altLang="en-US" smtClean="0">
              <a:latin typeface="Times New Roman" pitchFamily="18" charset="0"/>
            </a:endParaRPr>
          </a:p>
          <a:p>
            <a:pPr eaLnBrk="1" hangingPunct="1"/>
            <a:r>
              <a:rPr lang="en-US" altLang="en-US" smtClean="0">
                <a:latin typeface="Times New Roman" pitchFamily="18" charset="0"/>
              </a:rPr>
              <a:t>If you are approved for training we want to hear from you even more.  We want to know if you are showing up for class, how are your grades, are you happy with the classes, etc……..  I am sure all of you would like to know that your tax dollars are being spent wisely.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863" eaLnBrk="0" hangingPunct="0">
              <a:spcBef>
                <a:spcPct val="30000"/>
              </a:spcBef>
              <a:defRPr sz="1200">
                <a:solidFill>
                  <a:schemeClr val="tx1"/>
                </a:solidFill>
                <a:latin typeface="Times New Roman" pitchFamily="18" charset="0"/>
              </a:defRPr>
            </a:lvl1pPr>
            <a:lvl2pPr marL="732723" indent="-281816" defTabSz="926863" eaLnBrk="0" hangingPunct="0">
              <a:spcBef>
                <a:spcPct val="30000"/>
              </a:spcBef>
              <a:defRPr sz="1200">
                <a:solidFill>
                  <a:schemeClr val="tx1"/>
                </a:solidFill>
                <a:latin typeface="Times New Roman" pitchFamily="18" charset="0"/>
              </a:defRPr>
            </a:lvl2pPr>
            <a:lvl3pPr marL="1127265" indent="-225453" defTabSz="926863" eaLnBrk="0" hangingPunct="0">
              <a:spcBef>
                <a:spcPct val="30000"/>
              </a:spcBef>
              <a:defRPr sz="1200">
                <a:solidFill>
                  <a:schemeClr val="tx1"/>
                </a:solidFill>
                <a:latin typeface="Times New Roman" pitchFamily="18" charset="0"/>
              </a:defRPr>
            </a:lvl3pPr>
            <a:lvl4pPr marL="1578172" indent="-225453" defTabSz="926863" eaLnBrk="0" hangingPunct="0">
              <a:spcBef>
                <a:spcPct val="30000"/>
              </a:spcBef>
              <a:defRPr sz="1200">
                <a:solidFill>
                  <a:schemeClr val="tx1"/>
                </a:solidFill>
                <a:latin typeface="Times New Roman" pitchFamily="18" charset="0"/>
              </a:defRPr>
            </a:lvl4pPr>
            <a:lvl5pPr marL="2029078" indent="-225453" defTabSz="926863" eaLnBrk="0" hangingPunct="0">
              <a:spcBef>
                <a:spcPct val="30000"/>
              </a:spcBef>
              <a:defRPr sz="1200">
                <a:solidFill>
                  <a:schemeClr val="tx1"/>
                </a:solidFill>
                <a:latin typeface="Times New Roman" pitchFamily="18" charset="0"/>
              </a:defRPr>
            </a:lvl5pPr>
            <a:lvl6pPr marL="2479984" indent="-225453" defTabSz="926863" eaLnBrk="0" fontAlgn="base" hangingPunct="0">
              <a:spcBef>
                <a:spcPct val="30000"/>
              </a:spcBef>
              <a:spcAft>
                <a:spcPct val="0"/>
              </a:spcAft>
              <a:defRPr sz="1200">
                <a:solidFill>
                  <a:schemeClr val="tx1"/>
                </a:solidFill>
                <a:latin typeface="Times New Roman" pitchFamily="18" charset="0"/>
              </a:defRPr>
            </a:lvl6pPr>
            <a:lvl7pPr marL="2930890" indent="-225453" defTabSz="926863" eaLnBrk="0" fontAlgn="base" hangingPunct="0">
              <a:spcBef>
                <a:spcPct val="30000"/>
              </a:spcBef>
              <a:spcAft>
                <a:spcPct val="0"/>
              </a:spcAft>
              <a:defRPr sz="1200">
                <a:solidFill>
                  <a:schemeClr val="tx1"/>
                </a:solidFill>
                <a:latin typeface="Times New Roman" pitchFamily="18" charset="0"/>
              </a:defRPr>
            </a:lvl7pPr>
            <a:lvl8pPr marL="3381797" indent="-225453" defTabSz="926863" eaLnBrk="0" fontAlgn="base" hangingPunct="0">
              <a:spcBef>
                <a:spcPct val="30000"/>
              </a:spcBef>
              <a:spcAft>
                <a:spcPct val="0"/>
              </a:spcAft>
              <a:defRPr sz="1200">
                <a:solidFill>
                  <a:schemeClr val="tx1"/>
                </a:solidFill>
                <a:latin typeface="Times New Roman" pitchFamily="18" charset="0"/>
              </a:defRPr>
            </a:lvl8pPr>
            <a:lvl9pPr marL="3832702" indent="-225453" defTabSz="92686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E3CB01E-451C-48AD-BF57-FDD27300363A}" type="slidenum">
              <a:rPr lang="en-US" altLang="en-US" smtClean="0"/>
              <a:pPr eaLnBrk="1" hangingPunct="1">
                <a:spcBef>
                  <a:spcPct val="0"/>
                </a:spcBef>
              </a:pPr>
              <a:t>11</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itchFamily="18" charset="0"/>
              </a:rPr>
              <a:t>To identify your nearest one-stop out of Delaware, you may search the “careeronestop” web-site.</a:t>
            </a:r>
          </a:p>
          <a:p>
            <a:pPr eaLnBrk="1" hangingPunct="1"/>
            <a:endParaRPr lang="en-US" altLang="en-US" smtClean="0">
              <a:latin typeface="Times New Roman" pitchFamily="18" charset="0"/>
            </a:endParaRPr>
          </a:p>
          <a:p>
            <a:pPr eaLnBrk="1" hangingPunct="1"/>
            <a:r>
              <a:rPr lang="en-US" altLang="en-US" smtClean="0">
                <a:latin typeface="Times New Roman" pitchFamily="18" charset="0"/>
              </a:rPr>
              <a:t>Again, our web address and the jobline 800 number where you can listen to job openings throughout the state.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919674-1FF8-4E7E-A5B7-BDAE687EBCB7}" type="datetime1">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4D05E-990D-4D15-AF64-E663F109CD6D}" type="slidenum">
              <a:rPr lang="en-US" smtClean="0"/>
              <a:pPr/>
              <a:t>‹#›</a:t>
            </a:fld>
            <a:endParaRPr lang="en-US"/>
          </a:p>
        </p:txBody>
      </p:sp>
    </p:spTree>
    <p:extLst>
      <p:ext uri="{BB962C8B-B14F-4D97-AF65-F5344CB8AC3E}">
        <p14:creationId xmlns:p14="http://schemas.microsoft.com/office/powerpoint/2010/main" val="3210746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DD6A71-0635-439A-BCD0-DDBDB0B2D767}" type="datetime1">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4D05E-990D-4D15-AF64-E663F109CD6D}" type="slidenum">
              <a:rPr lang="en-US" smtClean="0"/>
              <a:pPr/>
              <a:t>‹#›</a:t>
            </a:fld>
            <a:endParaRPr lang="en-US"/>
          </a:p>
        </p:txBody>
      </p:sp>
    </p:spTree>
    <p:extLst>
      <p:ext uri="{BB962C8B-B14F-4D97-AF65-F5344CB8AC3E}">
        <p14:creationId xmlns:p14="http://schemas.microsoft.com/office/powerpoint/2010/main" val="1693502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DE72CA-48B2-4811-9B0C-8F4391B2B9F6}" type="datetime1">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4D05E-990D-4D15-AF64-E663F109CD6D}" type="slidenum">
              <a:rPr lang="en-US" smtClean="0"/>
              <a:pPr/>
              <a:t>‹#›</a:t>
            </a:fld>
            <a:endParaRPr lang="en-US"/>
          </a:p>
        </p:txBody>
      </p:sp>
    </p:spTree>
    <p:extLst>
      <p:ext uri="{BB962C8B-B14F-4D97-AF65-F5344CB8AC3E}">
        <p14:creationId xmlns:p14="http://schemas.microsoft.com/office/powerpoint/2010/main" val="2419630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69988" y="1946275"/>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32388" y="1946275"/>
            <a:ext cx="3810000" cy="4114800"/>
          </a:xfrm>
        </p:spPr>
        <p:txBody>
          <a:bodyPr/>
          <a:lstStyle/>
          <a:p>
            <a:pPr lvl="0"/>
            <a:endParaRPr lang="en-US" noProof="0" smtClean="0"/>
          </a:p>
        </p:txBody>
      </p:sp>
      <p:sp>
        <p:nvSpPr>
          <p:cNvPr id="5" name="Rectangle 35"/>
          <p:cNvSpPr>
            <a:spLocks noGrp="1" noChangeArrowheads="1"/>
          </p:cNvSpPr>
          <p:nvPr>
            <p:ph type="dt" sz="half" idx="10"/>
          </p:nvPr>
        </p:nvSpPr>
        <p:spPr>
          <a:ln/>
        </p:spPr>
        <p:txBody>
          <a:bodyPr/>
          <a:lstStyle>
            <a:lvl1pPr>
              <a:defRPr/>
            </a:lvl1pPr>
          </a:lstStyle>
          <a:p>
            <a:pPr>
              <a:defRPr/>
            </a:pPr>
            <a:endParaRPr lang="en-US"/>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C24728E5-CBEA-44D1-8389-74CBCDD5612E}" type="slidenum">
              <a:rPr lang="en-US"/>
              <a:pPr>
                <a:defRPr/>
              </a:pPr>
              <a:t>‹#›</a:t>
            </a:fld>
            <a:endParaRPr lang="en-US"/>
          </a:p>
        </p:txBody>
      </p:sp>
    </p:spTree>
    <p:extLst>
      <p:ext uri="{BB962C8B-B14F-4D97-AF65-F5344CB8AC3E}">
        <p14:creationId xmlns:p14="http://schemas.microsoft.com/office/powerpoint/2010/main" val="935591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979A90-D36D-44F7-9BD8-1FD0B8AC3102}" type="datetime1">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4D05E-990D-4D15-AF64-E663F109CD6D}" type="slidenum">
              <a:rPr lang="en-US" smtClean="0"/>
              <a:pPr/>
              <a:t>‹#›</a:t>
            </a:fld>
            <a:endParaRPr lang="en-US"/>
          </a:p>
        </p:txBody>
      </p:sp>
    </p:spTree>
    <p:extLst>
      <p:ext uri="{BB962C8B-B14F-4D97-AF65-F5344CB8AC3E}">
        <p14:creationId xmlns:p14="http://schemas.microsoft.com/office/powerpoint/2010/main" val="628617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20C9B3-76E2-4FBB-A6E4-F528E5B9978A}" type="datetime1">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4D05E-990D-4D15-AF64-E663F109CD6D}" type="slidenum">
              <a:rPr lang="en-US" smtClean="0"/>
              <a:pPr/>
              <a:t>‹#›</a:t>
            </a:fld>
            <a:endParaRPr lang="en-US"/>
          </a:p>
        </p:txBody>
      </p:sp>
    </p:spTree>
    <p:extLst>
      <p:ext uri="{BB962C8B-B14F-4D97-AF65-F5344CB8AC3E}">
        <p14:creationId xmlns:p14="http://schemas.microsoft.com/office/powerpoint/2010/main" val="3683718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B14E8C-6467-4DC6-8E23-1B748E9A29B5}" type="datetime1">
              <a:rPr lang="en-US" smtClean="0"/>
              <a:t>4/1/2016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4D05E-990D-4D15-AF64-E663F109CD6D}" type="slidenum">
              <a:rPr lang="en-US" smtClean="0"/>
              <a:pPr/>
              <a:t>‹#›</a:t>
            </a:fld>
            <a:endParaRPr lang="en-US"/>
          </a:p>
        </p:txBody>
      </p:sp>
    </p:spTree>
    <p:extLst>
      <p:ext uri="{BB962C8B-B14F-4D97-AF65-F5344CB8AC3E}">
        <p14:creationId xmlns:p14="http://schemas.microsoft.com/office/powerpoint/2010/main" val="2834573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BC61B0-5393-4385-9B8E-F57D26A95A63}" type="datetime1">
              <a:rPr lang="en-US" smtClean="0"/>
              <a:t>4/1/2016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14D05E-990D-4D15-AF64-E663F109CD6D}" type="slidenum">
              <a:rPr lang="en-US" smtClean="0"/>
              <a:pPr/>
              <a:t>‹#›</a:t>
            </a:fld>
            <a:endParaRPr lang="en-US"/>
          </a:p>
        </p:txBody>
      </p:sp>
    </p:spTree>
    <p:extLst>
      <p:ext uri="{BB962C8B-B14F-4D97-AF65-F5344CB8AC3E}">
        <p14:creationId xmlns:p14="http://schemas.microsoft.com/office/powerpoint/2010/main" val="291276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1A6B24-4BEA-4E32-BAB1-09F46F1CDCC6}" type="datetime1">
              <a:rPr lang="en-US" smtClean="0"/>
              <a:t>4/1/2016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14D05E-990D-4D15-AF64-E663F109CD6D}" type="slidenum">
              <a:rPr lang="en-US" smtClean="0"/>
              <a:pPr/>
              <a:t>‹#›</a:t>
            </a:fld>
            <a:endParaRPr lang="en-US"/>
          </a:p>
        </p:txBody>
      </p:sp>
    </p:spTree>
    <p:extLst>
      <p:ext uri="{BB962C8B-B14F-4D97-AF65-F5344CB8AC3E}">
        <p14:creationId xmlns:p14="http://schemas.microsoft.com/office/powerpoint/2010/main" val="2339397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D8952D-6E4E-4096-85A3-1BA48C9AE990}" type="datetime1">
              <a:rPr lang="en-US" smtClean="0"/>
              <a:t>4/1/2016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14D05E-990D-4D15-AF64-E663F109CD6D}" type="slidenum">
              <a:rPr lang="en-US" smtClean="0"/>
              <a:pPr/>
              <a:t>‹#›</a:t>
            </a:fld>
            <a:endParaRPr lang="en-US"/>
          </a:p>
        </p:txBody>
      </p:sp>
    </p:spTree>
    <p:extLst>
      <p:ext uri="{BB962C8B-B14F-4D97-AF65-F5344CB8AC3E}">
        <p14:creationId xmlns:p14="http://schemas.microsoft.com/office/powerpoint/2010/main" val="3705578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6EC24-C23A-4D72-B80B-4F8F1AB7D387}" type="datetime1">
              <a:rPr lang="en-US" smtClean="0"/>
              <a:t>4/1/2016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4D05E-990D-4D15-AF64-E663F109CD6D}" type="slidenum">
              <a:rPr lang="en-US" smtClean="0"/>
              <a:pPr/>
              <a:t>‹#›</a:t>
            </a:fld>
            <a:endParaRPr lang="en-US"/>
          </a:p>
        </p:txBody>
      </p:sp>
    </p:spTree>
    <p:extLst>
      <p:ext uri="{BB962C8B-B14F-4D97-AF65-F5344CB8AC3E}">
        <p14:creationId xmlns:p14="http://schemas.microsoft.com/office/powerpoint/2010/main" val="445527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D250D-1411-4CC0-8201-4BBDB2D22B12}" type="datetime1">
              <a:rPr lang="en-US" smtClean="0"/>
              <a:t>4/1/2016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4D05E-990D-4D15-AF64-E663F109CD6D}" type="slidenum">
              <a:rPr lang="en-US" smtClean="0"/>
              <a:pPr/>
              <a:t>‹#›</a:t>
            </a:fld>
            <a:endParaRPr lang="en-US"/>
          </a:p>
        </p:txBody>
      </p:sp>
    </p:spTree>
    <p:extLst>
      <p:ext uri="{BB962C8B-B14F-4D97-AF65-F5344CB8AC3E}">
        <p14:creationId xmlns:p14="http://schemas.microsoft.com/office/powerpoint/2010/main" val="295287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F59DE-6B76-45DB-A70D-1C2567B560B7}" type="datetime1">
              <a:rPr lang="en-US" smtClean="0"/>
              <a:t>4/1/2016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4D05E-990D-4D15-AF64-E663F109CD6D}" type="slidenum">
              <a:rPr lang="en-US" smtClean="0"/>
              <a:pPr/>
              <a:t>‹#›</a:t>
            </a:fld>
            <a:endParaRPr lang="en-US"/>
          </a:p>
        </p:txBody>
      </p:sp>
    </p:spTree>
    <p:extLst>
      <p:ext uri="{BB962C8B-B14F-4D97-AF65-F5344CB8AC3E}">
        <p14:creationId xmlns:p14="http://schemas.microsoft.com/office/powerpoint/2010/main" val="90212055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4.jpg"/></Relationships>
</file>

<file path=ppt/slides/_rels/slide2.xml.rels><?xml version="1.0" encoding="UTF-8" standalone="yes"?>
<Relationships xmlns="http://schemas.openxmlformats.org/package/2006/relationships"><Relationship Id="rId3" Type="http://schemas.openxmlformats.org/officeDocument/2006/relationships/hyperlink" Target="http://ui.delawareworks.co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ui.delawareworks.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www.bing.com/images/search?q=office+door+entrance&amp;view=detailv2&amp;&amp;id=66E0C3E6CC51D20B49F5FAA37FC855EC2EC6D666&amp;selectedIndex=38&amp;ccid=ZWmWawX4&amp;simid=608001846165308746&amp;thid=OIP.M6569966b05f8367f41483e3f4a809d44o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hyperlink" Target="http://ui.delawareworks.co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ui.delawareworks.com/" TargetMode="Externa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hyperlink" Target="http://www.bing.com/images/search?q=computer&amp;view=detailv2&amp;&amp;id=D8A856CE0DA14642E94BF19DD66192F2CEA61C40&amp;selectedIndex=7&amp;ccid=hVotYoTa&amp;simid=608035239535971154&amp;thid=OIP.M855a2d6284da5db958b16fdc116c4501H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013286" y="609600"/>
            <a:ext cx="7117427" cy="2185214"/>
          </a:xfrm>
          <a:prstGeom prst="rect">
            <a:avLst/>
          </a:prstGeom>
        </p:spPr>
        <p:txBody>
          <a:bodyPr wrap="square">
            <a:spAutoFit/>
          </a:bodyPr>
          <a:lstStyle/>
          <a:p>
            <a:pPr algn="ctr"/>
            <a:endParaRPr lang="en-US" sz="2400" dirty="0" smtClean="0">
              <a:solidFill>
                <a:schemeClr val="bg1">
                  <a:lumMod val="50000"/>
                </a:schemeClr>
              </a:solidFill>
              <a:latin typeface="Georgia" pitchFamily="18" charset="0"/>
            </a:endParaRPr>
          </a:p>
          <a:p>
            <a:pPr algn="ctr"/>
            <a:endParaRPr lang="en-US" sz="1600" dirty="0" smtClean="0">
              <a:solidFill>
                <a:schemeClr val="bg1">
                  <a:lumMod val="50000"/>
                </a:schemeClr>
              </a:solidFill>
              <a:latin typeface="Georgia" pitchFamily="18" charset="0"/>
            </a:endParaRPr>
          </a:p>
          <a:p>
            <a:pPr algn="ctr"/>
            <a:endParaRPr lang="en-US" sz="1600" dirty="0" smtClean="0">
              <a:solidFill>
                <a:schemeClr val="bg1">
                  <a:lumMod val="50000"/>
                </a:schemeClr>
              </a:solidFill>
              <a:latin typeface="Georgia" pitchFamily="18" charset="0"/>
            </a:endParaRPr>
          </a:p>
          <a:p>
            <a:pPr algn="ctr"/>
            <a:endParaRPr lang="en-US" sz="1600" dirty="0" smtClean="0">
              <a:solidFill>
                <a:schemeClr val="bg1">
                  <a:lumMod val="50000"/>
                </a:schemeClr>
              </a:solidFill>
              <a:latin typeface="Georgia" pitchFamily="18" charset="0"/>
            </a:endParaRPr>
          </a:p>
          <a:p>
            <a:pPr algn="ctr"/>
            <a:endParaRPr lang="en-US" sz="1600" dirty="0">
              <a:solidFill>
                <a:schemeClr val="bg1">
                  <a:lumMod val="50000"/>
                </a:schemeClr>
              </a:solidFill>
              <a:latin typeface="Georgia" pitchFamily="18" charset="0"/>
            </a:endParaRPr>
          </a:p>
          <a:p>
            <a:pPr algn="ctr"/>
            <a:endParaRPr lang="en-US" sz="1600" dirty="0">
              <a:solidFill>
                <a:schemeClr val="bg1">
                  <a:lumMod val="50000"/>
                </a:schemeClr>
              </a:solidFill>
              <a:latin typeface="Georgia" pitchFamily="18" charset="0"/>
            </a:endParaRPr>
          </a:p>
          <a:p>
            <a:pPr algn="ctr"/>
            <a:endParaRPr lang="en-US" sz="1600" dirty="0" smtClean="0">
              <a:solidFill>
                <a:schemeClr val="bg1">
                  <a:lumMod val="50000"/>
                </a:schemeClr>
              </a:solidFill>
              <a:latin typeface="Georgia" pitchFamily="18" charset="0"/>
            </a:endParaRPr>
          </a:p>
          <a:p>
            <a:pPr algn="ctr"/>
            <a:endParaRPr lang="en-US" sz="1600" dirty="0">
              <a:solidFill>
                <a:schemeClr val="bg1">
                  <a:lumMod val="50000"/>
                </a:schemeClr>
              </a:solidFill>
              <a:latin typeface="Georgia" pitchFamily="18" charset="0"/>
            </a:endParaRPr>
          </a:p>
        </p:txBody>
      </p:sp>
      <p:sp>
        <p:nvSpPr>
          <p:cNvPr id="7" name="TextBox 6"/>
          <p:cNvSpPr txBox="1"/>
          <p:nvPr/>
        </p:nvSpPr>
        <p:spPr>
          <a:xfrm>
            <a:off x="1143000" y="4191000"/>
            <a:ext cx="3276600" cy="400110"/>
          </a:xfrm>
          <a:prstGeom prst="rect">
            <a:avLst/>
          </a:prstGeom>
          <a:noFill/>
        </p:spPr>
        <p:txBody>
          <a:bodyPr wrap="square" rtlCol="0">
            <a:spAutoFit/>
          </a:bodyPr>
          <a:lstStyle/>
          <a:p>
            <a:pPr algn="ctr"/>
            <a:endParaRPr lang="en-US" sz="2000" dirty="0">
              <a:solidFill>
                <a:srgbClr val="314290"/>
              </a:solidFill>
              <a:latin typeface="Calibri Light" panose="020F0302020204030204" pitchFamily="34" charset="0"/>
            </a:endParaRPr>
          </a:p>
        </p:txBody>
      </p:sp>
      <p:sp>
        <p:nvSpPr>
          <p:cNvPr id="2" name="Slide Number Placeholder 1"/>
          <p:cNvSpPr>
            <a:spLocks noGrp="1"/>
          </p:cNvSpPr>
          <p:nvPr>
            <p:ph type="sldNum" sz="quarter" idx="12"/>
          </p:nvPr>
        </p:nvSpPr>
        <p:spPr/>
        <p:txBody>
          <a:bodyPr/>
          <a:lstStyle/>
          <a:p>
            <a:fld id="{6D14D05E-990D-4D15-AF64-E663F109CD6D}" type="slidenum">
              <a:rPr lang="en-US" smtClean="0"/>
              <a:pPr/>
              <a:t>1</a:t>
            </a:fld>
            <a:endParaRPr lang="en-US"/>
          </a:p>
        </p:txBody>
      </p:sp>
      <p:pic>
        <p:nvPicPr>
          <p:cNvPr id="3" name="Picture 2" descr="C:\Users\stacey.laing\AppData\Local\Microsoft\Windows\Temporary Internet Files\Content.Outlook\23DXOTL6\DOL UI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62300" y="990600"/>
            <a:ext cx="2514600" cy="231071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22960" y="4038600"/>
            <a:ext cx="7597314" cy="116955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500" b="1" dirty="0" smtClean="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rPr>
              <a:t>Delaware </a:t>
            </a:r>
            <a:r>
              <a:rPr lang="en-US" sz="3500" b="1" dirty="0" smtClean="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rPr>
              <a:t>Department of Labor</a:t>
            </a:r>
          </a:p>
          <a:p>
            <a:pPr algn="ctr"/>
            <a:r>
              <a:rPr lang="en-US" sz="3500" b="1" dirty="0" smtClean="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rPr>
              <a:t>Division of Unemployment Insurance</a:t>
            </a:r>
          </a:p>
        </p:txBody>
      </p:sp>
    </p:spTree>
    <p:extLst>
      <p:ext uri="{BB962C8B-B14F-4D97-AF65-F5344CB8AC3E}">
        <p14:creationId xmlns:p14="http://schemas.microsoft.com/office/powerpoint/2010/main" val="3103683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gray">
          <a:xfrm>
            <a:off x="-838200" y="373380"/>
            <a:ext cx="10134600" cy="1150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0" tIns="402336" rIns="182880" bIns="91440"/>
          <a:lstStyle>
            <a:lvl1pPr eaLnBrk="0" hangingPunct="0">
              <a:spcBef>
                <a:spcPct val="20000"/>
              </a:spcBef>
              <a:buClr>
                <a:schemeClr val="tx2"/>
              </a:buClr>
              <a:buSzPct val="75000"/>
              <a:buFont typeface="Wingdings" pitchFamily="2" charset="2"/>
              <a:buChar char="n"/>
              <a:defRPr sz="3200">
                <a:solidFill>
                  <a:schemeClr val="tx1"/>
                </a:solidFill>
                <a:latin typeface="Times New Roman" pitchFamily="18" charset="0"/>
              </a:defRPr>
            </a:lvl1pPr>
            <a:lvl2pPr marL="742950" indent="-285750" eaLnBrk="0" hangingPunct="0">
              <a:spcBef>
                <a:spcPct val="20000"/>
              </a:spcBef>
              <a:buClr>
                <a:schemeClr val="folHlink"/>
              </a:buClr>
              <a:buSzPct val="60000"/>
              <a:buFont typeface="Wingdings" pitchFamily="2" charset="2"/>
              <a:buChar char="u"/>
              <a:defRPr sz="3200">
                <a:solidFill>
                  <a:schemeClr val="tx1"/>
                </a:solidFill>
                <a:latin typeface="Times New Roman" pitchFamily="18" charset="0"/>
              </a:defRPr>
            </a:lvl2pPr>
            <a:lvl3pPr marL="1143000" indent="-228600" eaLnBrk="0" hangingPunct="0">
              <a:spcBef>
                <a:spcPct val="20000"/>
              </a:spcBef>
              <a:buClr>
                <a:schemeClr val="tx2"/>
              </a:buClr>
              <a:buSzPct val="60000"/>
              <a:buFont typeface="Wingdings" pitchFamily="2" charset="2"/>
              <a:buChar char="t"/>
              <a:defRPr sz="3200">
                <a:solidFill>
                  <a:schemeClr val="tx1"/>
                </a:solidFill>
                <a:latin typeface="Times New Roman" pitchFamily="18" charset="0"/>
              </a:defRPr>
            </a:lvl3pPr>
            <a:lvl4pPr marL="1600200" indent="-228600" eaLnBrk="0" hangingPunct="0">
              <a:spcBef>
                <a:spcPct val="20000"/>
              </a:spcBef>
              <a:buClr>
                <a:schemeClr val="tx1"/>
              </a:buClr>
              <a:buSzPct val="100000"/>
              <a:buChar char="•"/>
              <a:defRPr sz="3200">
                <a:solidFill>
                  <a:schemeClr val="tx1"/>
                </a:solidFill>
                <a:latin typeface="Times New Roman" pitchFamily="18" charset="0"/>
              </a:defRPr>
            </a:lvl4pPr>
            <a:lvl5pPr marL="2057400" indent="-228600" eaLnBrk="0" hangingPunct="0">
              <a:spcBef>
                <a:spcPct val="20000"/>
              </a:spcBef>
              <a:buClr>
                <a:schemeClr val="tx1"/>
              </a:buClr>
              <a:buSzPct val="100000"/>
              <a:buChar char="–"/>
              <a:defRPr sz="32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9pPr>
          </a:lstStyle>
          <a:p>
            <a:pPr algn="ctr" eaLnBrk="1" hangingPunct="1">
              <a:spcBef>
                <a:spcPct val="0"/>
              </a:spcBef>
              <a:buClrTx/>
              <a:buSzTx/>
              <a:buFontTx/>
              <a:buNone/>
            </a:pPr>
            <a:r>
              <a:rPr lang="en-US" altLang="en-US" b="1" dirty="0">
                <a:solidFill>
                  <a:srgbClr val="002060"/>
                </a:solidFill>
                <a:latin typeface="Arial" charset="0"/>
              </a:rPr>
              <a:t>What Responsibilities </a:t>
            </a:r>
            <a:r>
              <a:rPr lang="en-US" altLang="en-US" b="1" dirty="0" smtClean="0">
                <a:solidFill>
                  <a:srgbClr val="002060"/>
                </a:solidFill>
                <a:latin typeface="Arial" charset="0"/>
              </a:rPr>
              <a:t>Do Claimants Have?</a:t>
            </a:r>
            <a:endParaRPr lang="en-GB" altLang="en-US" b="1" dirty="0">
              <a:solidFill>
                <a:srgbClr val="002060"/>
              </a:solidFill>
              <a:latin typeface="Arial" charset="0"/>
            </a:endParaRPr>
          </a:p>
        </p:txBody>
      </p:sp>
      <p:sp>
        <p:nvSpPr>
          <p:cNvPr id="10244" name="Text Box 4"/>
          <p:cNvSpPr txBox="1">
            <a:spLocks noChangeArrowheads="1"/>
          </p:cNvSpPr>
          <p:nvPr/>
        </p:nvSpPr>
        <p:spPr bwMode="auto">
          <a:xfrm>
            <a:off x="213360" y="1493520"/>
            <a:ext cx="9006840"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2"/>
              </a:buClr>
              <a:buSzPct val="75000"/>
              <a:buFont typeface="Wingdings" pitchFamily="2" charset="2"/>
              <a:buChar char="n"/>
              <a:defRPr sz="3200">
                <a:solidFill>
                  <a:schemeClr val="tx1"/>
                </a:solidFill>
                <a:latin typeface="Times New Roman" pitchFamily="18" charset="0"/>
              </a:defRPr>
            </a:lvl1pPr>
            <a:lvl2pPr marL="742950" indent="-285750" eaLnBrk="0" hangingPunct="0">
              <a:spcBef>
                <a:spcPct val="20000"/>
              </a:spcBef>
              <a:buClr>
                <a:schemeClr val="folHlink"/>
              </a:buClr>
              <a:buSzPct val="60000"/>
              <a:buFont typeface="Wingdings" pitchFamily="2" charset="2"/>
              <a:buChar char="u"/>
              <a:defRPr sz="3200">
                <a:solidFill>
                  <a:schemeClr val="tx1"/>
                </a:solidFill>
                <a:latin typeface="Times New Roman" pitchFamily="18" charset="0"/>
              </a:defRPr>
            </a:lvl2pPr>
            <a:lvl3pPr marL="1143000" indent="-228600" eaLnBrk="0" hangingPunct="0">
              <a:spcBef>
                <a:spcPct val="20000"/>
              </a:spcBef>
              <a:buClr>
                <a:schemeClr val="tx2"/>
              </a:buClr>
              <a:buSzPct val="60000"/>
              <a:buFont typeface="Wingdings" pitchFamily="2" charset="2"/>
              <a:buChar char="t"/>
              <a:defRPr sz="3200">
                <a:solidFill>
                  <a:schemeClr val="tx1"/>
                </a:solidFill>
                <a:latin typeface="Times New Roman" pitchFamily="18" charset="0"/>
              </a:defRPr>
            </a:lvl3pPr>
            <a:lvl4pPr marL="1600200" indent="-228600" eaLnBrk="0" hangingPunct="0">
              <a:spcBef>
                <a:spcPct val="20000"/>
              </a:spcBef>
              <a:buClr>
                <a:schemeClr val="tx1"/>
              </a:buClr>
              <a:buSzPct val="100000"/>
              <a:buChar char="•"/>
              <a:defRPr sz="3200">
                <a:solidFill>
                  <a:schemeClr val="tx1"/>
                </a:solidFill>
                <a:latin typeface="Times New Roman" pitchFamily="18" charset="0"/>
              </a:defRPr>
            </a:lvl4pPr>
            <a:lvl5pPr marL="2057400" indent="-228600" eaLnBrk="0" hangingPunct="0">
              <a:spcBef>
                <a:spcPct val="20000"/>
              </a:spcBef>
              <a:buClr>
                <a:schemeClr val="tx1"/>
              </a:buClr>
              <a:buSzPct val="100000"/>
              <a:buChar char="–"/>
              <a:defRPr sz="32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9pPr>
          </a:lstStyle>
          <a:p>
            <a:pPr>
              <a:spcBef>
                <a:spcPct val="50000"/>
              </a:spcBef>
              <a:buClr>
                <a:srgbClr val="FF9900"/>
              </a:buClr>
              <a:buSzPct val="85000"/>
              <a:buFont typeface="Wingdings" pitchFamily="2" charset="2"/>
              <a:buChar char="Ë"/>
            </a:pPr>
            <a:r>
              <a:rPr lang="en-US" altLang="en-US" sz="2200" dirty="0" smtClean="0">
                <a:solidFill>
                  <a:srgbClr val="002060"/>
                </a:solidFill>
                <a:latin typeface="Arial" charset="0"/>
              </a:rPr>
              <a:t>   </a:t>
            </a:r>
            <a:r>
              <a:rPr lang="en-US" altLang="en-US" sz="2100" dirty="0" smtClean="0">
                <a:solidFill>
                  <a:srgbClr val="002060"/>
                </a:solidFill>
                <a:latin typeface="Arial" charset="0"/>
              </a:rPr>
              <a:t>Apply </a:t>
            </a:r>
            <a:r>
              <a:rPr lang="en-US" altLang="en-US" sz="2100" dirty="0">
                <a:solidFill>
                  <a:srgbClr val="002060"/>
                </a:solidFill>
                <a:latin typeface="Arial" charset="0"/>
              </a:rPr>
              <a:t>for </a:t>
            </a:r>
            <a:r>
              <a:rPr lang="en-US" altLang="en-US" sz="2100" dirty="0" smtClean="0">
                <a:solidFill>
                  <a:srgbClr val="002060"/>
                </a:solidFill>
                <a:latin typeface="Arial" charset="0"/>
              </a:rPr>
              <a:t>UI Benefits promptly when they become unemployed. </a:t>
            </a:r>
          </a:p>
          <a:p>
            <a:pPr>
              <a:spcBef>
                <a:spcPct val="50000"/>
              </a:spcBef>
              <a:buClr>
                <a:srgbClr val="FF9900"/>
              </a:buClr>
              <a:buSzPct val="85000"/>
              <a:buFont typeface="Wingdings" pitchFamily="2" charset="2"/>
              <a:buChar char="Ë"/>
            </a:pPr>
            <a:r>
              <a:rPr lang="en-US" altLang="en-US" sz="2100" dirty="0" smtClean="0">
                <a:solidFill>
                  <a:srgbClr val="002060"/>
                </a:solidFill>
                <a:latin typeface="Arial" charset="0"/>
              </a:rPr>
              <a:t>   Register </a:t>
            </a:r>
            <a:r>
              <a:rPr lang="en-US" altLang="en-US" sz="2100" dirty="0">
                <a:solidFill>
                  <a:srgbClr val="002060"/>
                </a:solidFill>
                <a:latin typeface="Arial" charset="0"/>
              </a:rPr>
              <a:t>with </a:t>
            </a:r>
            <a:r>
              <a:rPr lang="en-US" altLang="en-US" sz="2100" dirty="0" smtClean="0">
                <a:solidFill>
                  <a:srgbClr val="002060"/>
                </a:solidFill>
                <a:latin typeface="Arial" charset="0"/>
              </a:rPr>
              <a:t>DET and keep their </a:t>
            </a:r>
            <a:r>
              <a:rPr lang="en-US" altLang="en-US" sz="2100" dirty="0" err="1" smtClean="0">
                <a:solidFill>
                  <a:srgbClr val="002060"/>
                </a:solidFill>
                <a:latin typeface="Arial" charset="0"/>
              </a:rPr>
              <a:t>JobLink</a:t>
            </a:r>
            <a:r>
              <a:rPr lang="en-US" altLang="en-US" sz="2100" dirty="0" smtClean="0">
                <a:solidFill>
                  <a:srgbClr val="002060"/>
                </a:solidFill>
                <a:latin typeface="Arial" charset="0"/>
              </a:rPr>
              <a:t> account up to date.</a:t>
            </a:r>
            <a:endParaRPr lang="en-US" altLang="en-US" sz="2100" dirty="0">
              <a:solidFill>
                <a:srgbClr val="002060"/>
              </a:solidFill>
              <a:latin typeface="Arial" charset="0"/>
            </a:endParaRPr>
          </a:p>
          <a:p>
            <a:pPr>
              <a:spcBef>
                <a:spcPct val="50000"/>
              </a:spcBef>
              <a:buClr>
                <a:srgbClr val="FF9900"/>
              </a:buClr>
              <a:buSzPct val="85000"/>
              <a:buFont typeface="Wingdings" pitchFamily="2" charset="2"/>
              <a:buChar char="Ë"/>
            </a:pPr>
            <a:r>
              <a:rPr lang="en-US" altLang="en-US" sz="2100" dirty="0">
                <a:solidFill>
                  <a:srgbClr val="002060"/>
                </a:solidFill>
                <a:latin typeface="Arial" charset="0"/>
              </a:rPr>
              <a:t>   Meet </a:t>
            </a:r>
            <a:r>
              <a:rPr lang="en-US" altLang="en-US" sz="2100" dirty="0" smtClean="0">
                <a:solidFill>
                  <a:srgbClr val="002060"/>
                </a:solidFill>
                <a:latin typeface="Arial" charset="0"/>
              </a:rPr>
              <a:t>UI and DET </a:t>
            </a:r>
            <a:r>
              <a:rPr lang="en-US" altLang="en-US" sz="2100" dirty="0">
                <a:solidFill>
                  <a:srgbClr val="002060"/>
                </a:solidFill>
                <a:latin typeface="Arial" charset="0"/>
              </a:rPr>
              <a:t>work </a:t>
            </a:r>
            <a:r>
              <a:rPr lang="en-US" altLang="en-US" sz="2100" dirty="0" smtClean="0">
                <a:solidFill>
                  <a:srgbClr val="002060"/>
                </a:solidFill>
                <a:latin typeface="Arial" charset="0"/>
              </a:rPr>
              <a:t>search requirements and be A&amp;A.</a:t>
            </a:r>
            <a:endParaRPr lang="en-US" altLang="en-US" sz="2100" dirty="0">
              <a:solidFill>
                <a:srgbClr val="002060"/>
              </a:solidFill>
              <a:latin typeface="Arial" charset="0"/>
            </a:endParaRPr>
          </a:p>
          <a:p>
            <a:pPr>
              <a:spcBef>
                <a:spcPct val="50000"/>
              </a:spcBef>
              <a:buClr>
                <a:srgbClr val="FF9900"/>
              </a:buClr>
              <a:buSzPct val="85000"/>
              <a:buFont typeface="Wingdings" pitchFamily="2" charset="2"/>
              <a:buChar char="Ë"/>
            </a:pPr>
            <a:r>
              <a:rPr lang="en-US" altLang="en-US" sz="2100" dirty="0">
                <a:solidFill>
                  <a:srgbClr val="002060"/>
                </a:solidFill>
                <a:latin typeface="Arial" charset="0"/>
              </a:rPr>
              <a:t>   </a:t>
            </a:r>
            <a:r>
              <a:rPr lang="en-US" altLang="en-US" sz="2100" dirty="0" smtClean="0">
                <a:solidFill>
                  <a:srgbClr val="002060"/>
                </a:solidFill>
                <a:latin typeface="Arial" charset="0"/>
              </a:rPr>
              <a:t>Remain compliant with all UI and DET rules and regulations and     	respond to all contacts made by UI and DET timely.</a:t>
            </a:r>
          </a:p>
          <a:p>
            <a:pPr>
              <a:spcBef>
                <a:spcPct val="50000"/>
              </a:spcBef>
              <a:buClr>
                <a:srgbClr val="FF9900"/>
              </a:buClr>
              <a:buSzPct val="85000"/>
              <a:buFont typeface="Wingdings" pitchFamily="2" charset="2"/>
              <a:buChar char="Ë"/>
            </a:pPr>
            <a:r>
              <a:rPr lang="en-US" altLang="en-US" sz="2100" dirty="0" smtClean="0">
                <a:solidFill>
                  <a:srgbClr val="002060"/>
                </a:solidFill>
                <a:latin typeface="Arial" charset="0"/>
              </a:rPr>
              <a:t>   Request benefits each week, starting with the 1</a:t>
            </a:r>
            <a:r>
              <a:rPr lang="en-US" altLang="en-US" sz="2100" baseline="30000" dirty="0" smtClean="0">
                <a:solidFill>
                  <a:srgbClr val="002060"/>
                </a:solidFill>
                <a:latin typeface="Arial" charset="0"/>
              </a:rPr>
              <a:t>st</a:t>
            </a:r>
            <a:r>
              <a:rPr lang="en-US" altLang="en-US" sz="2100" dirty="0" smtClean="0">
                <a:solidFill>
                  <a:srgbClr val="002060"/>
                </a:solidFill>
                <a:latin typeface="Arial" charset="0"/>
              </a:rPr>
              <a:t> week (and 	choose Direct Deposit or Debit Card for receipt of UI benefits).</a:t>
            </a:r>
          </a:p>
          <a:p>
            <a:pPr>
              <a:spcBef>
                <a:spcPct val="50000"/>
              </a:spcBef>
              <a:buClr>
                <a:srgbClr val="FF9900"/>
              </a:buClr>
              <a:buSzPct val="85000"/>
              <a:buFont typeface="Wingdings" pitchFamily="2" charset="2"/>
              <a:buChar char="Ë"/>
            </a:pPr>
            <a:r>
              <a:rPr lang="en-US" altLang="en-US" sz="2100" dirty="0" smtClean="0">
                <a:solidFill>
                  <a:srgbClr val="002060"/>
                </a:solidFill>
                <a:latin typeface="Arial" charset="0"/>
              </a:rPr>
              <a:t>   Ensure all questions are answered accurately.  Gross earnings must 	be reported when “earned” not when received.</a:t>
            </a:r>
          </a:p>
          <a:p>
            <a:pPr>
              <a:spcBef>
                <a:spcPct val="50000"/>
              </a:spcBef>
              <a:buClr>
                <a:srgbClr val="FF9900"/>
              </a:buClr>
              <a:buSzPct val="85000"/>
              <a:buFont typeface="Wingdings" pitchFamily="2" charset="2"/>
              <a:buChar char="Ë"/>
            </a:pPr>
            <a:r>
              <a:rPr lang="en-US" altLang="en-US" sz="2100" dirty="0" smtClean="0">
                <a:solidFill>
                  <a:srgbClr val="002060"/>
                </a:solidFill>
                <a:latin typeface="Arial" charset="0"/>
              </a:rPr>
              <a:t>   Always contact the Local UI office with any questions.</a:t>
            </a:r>
          </a:p>
          <a:p>
            <a:pPr>
              <a:spcBef>
                <a:spcPct val="50000"/>
              </a:spcBef>
              <a:buClr>
                <a:srgbClr val="FF9900"/>
              </a:buClr>
              <a:buSzPct val="85000"/>
              <a:buFont typeface="Wingdings" pitchFamily="2" charset="2"/>
              <a:buChar char="Ë"/>
            </a:pPr>
            <a:r>
              <a:rPr lang="en-US" altLang="en-US" sz="2100" dirty="0">
                <a:solidFill>
                  <a:srgbClr val="002060"/>
                </a:solidFill>
                <a:latin typeface="Arial" charset="0"/>
              </a:rPr>
              <a:t> </a:t>
            </a:r>
            <a:r>
              <a:rPr lang="en-US" altLang="en-US" sz="2100" dirty="0" smtClean="0">
                <a:solidFill>
                  <a:srgbClr val="002060"/>
                </a:solidFill>
                <a:latin typeface="Arial" charset="0"/>
              </a:rPr>
              <a:t>  Watch the UI Informational Videos:  Eligibility, Work Search, Reporting 	Earnings and Consequences of an Overpayment.</a:t>
            </a:r>
          </a:p>
          <a:p>
            <a:pPr>
              <a:spcBef>
                <a:spcPct val="50000"/>
              </a:spcBef>
              <a:buClr>
                <a:srgbClr val="FF9900"/>
              </a:buClr>
              <a:buSzPct val="85000"/>
              <a:buFont typeface="Wingdings" pitchFamily="2" charset="2"/>
              <a:buChar char="Ë"/>
            </a:pPr>
            <a:endParaRPr lang="en-US" altLang="en-US" sz="2100" dirty="0" smtClean="0">
              <a:solidFill>
                <a:srgbClr val="002060"/>
              </a:solidFill>
              <a:latin typeface="Arial" charset="0"/>
            </a:endParaRPr>
          </a:p>
          <a:p>
            <a:pPr marL="457200" lvl="1" indent="0">
              <a:spcBef>
                <a:spcPct val="50000"/>
              </a:spcBef>
              <a:buClr>
                <a:srgbClr val="FF9900"/>
              </a:buClr>
              <a:buSzPct val="85000"/>
              <a:buNone/>
            </a:pPr>
            <a:endParaRPr lang="en-US" altLang="en-US" sz="2100" dirty="0">
              <a:solidFill>
                <a:srgbClr val="002060"/>
              </a:solidFill>
              <a:latin typeface="Arial" charset="0"/>
            </a:endParaRPr>
          </a:p>
        </p:txBody>
      </p:sp>
      <p:sp>
        <p:nvSpPr>
          <p:cNvPr id="27652" name="Text Box 6"/>
          <p:cNvSpPr txBox="1">
            <a:spLocks noChangeArrowheads="1"/>
          </p:cNvSpPr>
          <p:nvPr/>
        </p:nvSpPr>
        <p:spPr bwMode="auto">
          <a:xfrm>
            <a:off x="1524000" y="144780"/>
            <a:ext cx="579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5000"/>
              <a:buFont typeface="Wingdings" pitchFamily="2" charset="2"/>
              <a:buChar char="n"/>
              <a:defRPr sz="3200">
                <a:solidFill>
                  <a:schemeClr val="tx1"/>
                </a:solidFill>
                <a:latin typeface="Times New Roman" pitchFamily="18" charset="0"/>
              </a:defRPr>
            </a:lvl1pPr>
            <a:lvl2pPr marL="742950" indent="-285750" eaLnBrk="0" hangingPunct="0">
              <a:spcBef>
                <a:spcPct val="20000"/>
              </a:spcBef>
              <a:buClr>
                <a:schemeClr val="folHlink"/>
              </a:buClr>
              <a:buSzPct val="60000"/>
              <a:buFont typeface="Wingdings" pitchFamily="2" charset="2"/>
              <a:buChar char="u"/>
              <a:defRPr sz="3200">
                <a:solidFill>
                  <a:schemeClr val="tx1"/>
                </a:solidFill>
                <a:latin typeface="Times New Roman" pitchFamily="18" charset="0"/>
              </a:defRPr>
            </a:lvl2pPr>
            <a:lvl3pPr marL="1143000" indent="-228600" eaLnBrk="0" hangingPunct="0">
              <a:spcBef>
                <a:spcPct val="20000"/>
              </a:spcBef>
              <a:buClr>
                <a:schemeClr val="tx2"/>
              </a:buClr>
              <a:buSzPct val="60000"/>
              <a:buFont typeface="Wingdings" pitchFamily="2" charset="2"/>
              <a:buChar char="t"/>
              <a:defRPr sz="3200">
                <a:solidFill>
                  <a:schemeClr val="tx1"/>
                </a:solidFill>
                <a:latin typeface="Times New Roman" pitchFamily="18" charset="0"/>
              </a:defRPr>
            </a:lvl3pPr>
            <a:lvl4pPr marL="1600200" indent="-228600" eaLnBrk="0" hangingPunct="0">
              <a:spcBef>
                <a:spcPct val="20000"/>
              </a:spcBef>
              <a:buClr>
                <a:schemeClr val="tx1"/>
              </a:buClr>
              <a:buSzPct val="100000"/>
              <a:buChar char="•"/>
              <a:defRPr sz="3200">
                <a:solidFill>
                  <a:schemeClr val="tx1"/>
                </a:solidFill>
                <a:latin typeface="Times New Roman" pitchFamily="18" charset="0"/>
              </a:defRPr>
            </a:lvl4pPr>
            <a:lvl5pPr marL="2057400" indent="-228600" eaLnBrk="0" hangingPunct="0">
              <a:spcBef>
                <a:spcPct val="20000"/>
              </a:spcBef>
              <a:buClr>
                <a:schemeClr val="tx1"/>
              </a:buClr>
              <a:buSzPct val="100000"/>
              <a:buChar char="–"/>
              <a:defRPr sz="32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9pPr>
          </a:lstStyle>
          <a:p>
            <a:pPr algn="ctr" eaLnBrk="1" hangingPunct="1">
              <a:spcBef>
                <a:spcPct val="50000"/>
              </a:spcBef>
              <a:buClrTx/>
              <a:buSzTx/>
              <a:buFontTx/>
              <a:buNone/>
            </a:pPr>
            <a:endParaRPr lang="en-US" altLang="en-US" sz="2400">
              <a:latin typeface="Arial" charset="0"/>
            </a:endParaRPr>
          </a:p>
        </p:txBody>
      </p:sp>
    </p:spTree>
    <p:extLst>
      <p:ext uri="{BB962C8B-B14F-4D97-AF65-F5344CB8AC3E}">
        <p14:creationId xmlns:p14="http://schemas.microsoft.com/office/powerpoint/2010/main" val="9720464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10244">
                                            <p:txEl>
                                              <p:pRg st="0" end="0"/>
                                            </p:txEl>
                                          </p:spTgt>
                                        </p:tgtEl>
                                        <p:attrNameLst>
                                          <p:attrName>style.visibility</p:attrName>
                                        </p:attrNameLst>
                                      </p:cBhvr>
                                      <p:to>
                                        <p:strVal val="visible"/>
                                      </p:to>
                                    </p:set>
                                    <p:animEffect transition="in" filter="dissolve">
                                      <p:cBhvr>
                                        <p:cTn id="7" dur="500"/>
                                        <p:tgtEl>
                                          <p:spTgt spid="1024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par>
                          <p:cTn id="8" fill="hold">
                            <p:stCondLst>
                              <p:cond delay="1500"/>
                            </p:stCondLst>
                            <p:childTnLst>
                              <p:par>
                                <p:cTn id="9" presetID="9" presetClass="entr" presetSubtype="0" fill="hold" grpId="0" nodeType="afterEffect">
                                  <p:stCondLst>
                                    <p:cond delay="2000"/>
                                  </p:stCondLst>
                                  <p:childTnLst>
                                    <p:set>
                                      <p:cBhvr>
                                        <p:cTn id="10" dur="1" fill="hold">
                                          <p:stCondLst>
                                            <p:cond delay="0"/>
                                          </p:stCondLst>
                                        </p:cTn>
                                        <p:tgtEl>
                                          <p:spTgt spid="10244">
                                            <p:txEl>
                                              <p:pRg st="1" end="1"/>
                                            </p:txEl>
                                          </p:spTgt>
                                        </p:tgtEl>
                                        <p:attrNameLst>
                                          <p:attrName>style.visibility</p:attrName>
                                        </p:attrNameLst>
                                      </p:cBhvr>
                                      <p:to>
                                        <p:strVal val="visible"/>
                                      </p:to>
                                    </p:set>
                                    <p:animEffect transition="in" filter="dissolve">
                                      <p:cBhvr>
                                        <p:cTn id="11" dur="500"/>
                                        <p:tgtEl>
                                          <p:spTgt spid="10244">
                                            <p:txEl>
                                              <p:pRg st="1" end="1"/>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3" name="whoosh.wav"/>
                                        </p:tgtEl>
                                      </p:cMediaNode>
                                    </p:audio>
                                  </p:subTnLst>
                                </p:cTn>
                              </p:par>
                            </p:childTnLst>
                          </p:cTn>
                        </p:par>
                        <p:par>
                          <p:cTn id="12" fill="hold" nodeType="afterGroup">
                            <p:stCondLst>
                              <p:cond delay="4000"/>
                            </p:stCondLst>
                            <p:childTnLst>
                              <p:par>
                                <p:cTn id="13" presetID="9" presetClass="entr" presetSubtype="0" fill="hold" grpId="0" nodeType="afterEffect">
                                  <p:stCondLst>
                                    <p:cond delay="1000"/>
                                  </p:stCondLst>
                                  <p:childTnLst>
                                    <p:set>
                                      <p:cBhvr>
                                        <p:cTn id="14" dur="1" fill="hold">
                                          <p:stCondLst>
                                            <p:cond delay="0"/>
                                          </p:stCondLst>
                                        </p:cTn>
                                        <p:tgtEl>
                                          <p:spTgt spid="10244">
                                            <p:txEl>
                                              <p:pRg st="2" end="2"/>
                                            </p:txEl>
                                          </p:spTgt>
                                        </p:tgtEl>
                                        <p:attrNameLst>
                                          <p:attrName>style.visibility</p:attrName>
                                        </p:attrNameLst>
                                      </p:cBhvr>
                                      <p:to>
                                        <p:strVal val="visible"/>
                                      </p:to>
                                    </p:set>
                                    <p:animEffect transition="in" filter="dissolve">
                                      <p:cBhvr>
                                        <p:cTn id="15" dur="500"/>
                                        <p:tgtEl>
                                          <p:spTgt spid="10244">
                                            <p:txEl>
                                              <p:pRg st="2" end="2"/>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3" name="whoosh.wav"/>
                                        </p:tgtEl>
                                      </p:cMediaNode>
                                    </p:audio>
                                  </p:subTnLst>
                                </p:cTn>
                              </p:par>
                            </p:childTnLst>
                          </p:cTn>
                        </p:par>
                        <p:par>
                          <p:cTn id="16" fill="hold" nodeType="afterGroup">
                            <p:stCondLst>
                              <p:cond delay="5500"/>
                            </p:stCondLst>
                            <p:childTnLst>
                              <p:par>
                                <p:cTn id="17" presetID="9" presetClass="entr" presetSubtype="0" fill="hold" grpId="0" nodeType="afterEffect">
                                  <p:stCondLst>
                                    <p:cond delay="1000"/>
                                  </p:stCondLst>
                                  <p:childTnLst>
                                    <p:set>
                                      <p:cBhvr>
                                        <p:cTn id="18" dur="1" fill="hold">
                                          <p:stCondLst>
                                            <p:cond delay="0"/>
                                          </p:stCondLst>
                                        </p:cTn>
                                        <p:tgtEl>
                                          <p:spTgt spid="10244">
                                            <p:txEl>
                                              <p:pRg st="3" end="3"/>
                                            </p:txEl>
                                          </p:spTgt>
                                        </p:tgtEl>
                                        <p:attrNameLst>
                                          <p:attrName>style.visibility</p:attrName>
                                        </p:attrNameLst>
                                      </p:cBhvr>
                                      <p:to>
                                        <p:strVal val="visible"/>
                                      </p:to>
                                    </p:set>
                                    <p:animEffect transition="in" filter="dissolve">
                                      <p:cBhvr>
                                        <p:cTn id="19" dur="500"/>
                                        <p:tgtEl>
                                          <p:spTgt spid="10244">
                                            <p:txEl>
                                              <p:pRg st="3" end="3"/>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par>
                          <p:cTn id="20" fill="hold">
                            <p:stCondLst>
                              <p:cond delay="7000"/>
                            </p:stCondLst>
                            <p:childTnLst>
                              <p:par>
                                <p:cTn id="21" presetID="9" presetClass="entr" presetSubtype="0" fill="hold" grpId="0" nodeType="afterEffect">
                                  <p:stCondLst>
                                    <p:cond delay="2000"/>
                                  </p:stCondLst>
                                  <p:childTnLst>
                                    <p:set>
                                      <p:cBhvr>
                                        <p:cTn id="22" dur="1" fill="hold">
                                          <p:stCondLst>
                                            <p:cond delay="0"/>
                                          </p:stCondLst>
                                        </p:cTn>
                                        <p:tgtEl>
                                          <p:spTgt spid="10244">
                                            <p:txEl>
                                              <p:pRg st="4" end="4"/>
                                            </p:txEl>
                                          </p:spTgt>
                                        </p:tgtEl>
                                        <p:attrNameLst>
                                          <p:attrName>style.visibility</p:attrName>
                                        </p:attrNameLst>
                                      </p:cBhvr>
                                      <p:to>
                                        <p:strVal val="visible"/>
                                      </p:to>
                                    </p:set>
                                    <p:animEffect transition="in" filter="dissolve">
                                      <p:cBhvr>
                                        <p:cTn id="23" dur="500"/>
                                        <p:tgtEl>
                                          <p:spTgt spid="10244">
                                            <p:txEl>
                                              <p:pRg st="4" end="4"/>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3" name="whoosh.wav"/>
                                        </p:tgtEl>
                                      </p:cMediaNode>
                                    </p:audio>
                                  </p:subTnLst>
                                </p:cTn>
                              </p:par>
                            </p:childTnLst>
                          </p:cTn>
                        </p:par>
                        <p:par>
                          <p:cTn id="24" fill="hold">
                            <p:stCondLst>
                              <p:cond delay="9500"/>
                            </p:stCondLst>
                            <p:childTnLst>
                              <p:par>
                                <p:cTn id="25" presetID="9" presetClass="entr" presetSubtype="0" fill="hold" grpId="0" nodeType="afterEffect">
                                  <p:stCondLst>
                                    <p:cond delay="3000"/>
                                  </p:stCondLst>
                                  <p:childTnLst>
                                    <p:set>
                                      <p:cBhvr>
                                        <p:cTn id="26" dur="1" fill="hold">
                                          <p:stCondLst>
                                            <p:cond delay="0"/>
                                          </p:stCondLst>
                                        </p:cTn>
                                        <p:tgtEl>
                                          <p:spTgt spid="10244">
                                            <p:txEl>
                                              <p:pRg st="5" end="5"/>
                                            </p:txEl>
                                          </p:spTgt>
                                        </p:tgtEl>
                                        <p:attrNameLst>
                                          <p:attrName>style.visibility</p:attrName>
                                        </p:attrNameLst>
                                      </p:cBhvr>
                                      <p:to>
                                        <p:strVal val="visible"/>
                                      </p:to>
                                    </p:set>
                                    <p:animEffect transition="in" filter="dissolve">
                                      <p:cBhvr>
                                        <p:cTn id="27" dur="500"/>
                                        <p:tgtEl>
                                          <p:spTgt spid="10244">
                                            <p:txEl>
                                              <p:pRg st="5" end="5"/>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3" name="whoosh.wav"/>
                                        </p:tgtEl>
                                      </p:cMediaNode>
                                    </p:audio>
                                  </p:subTnLst>
                                </p:cTn>
                              </p:par>
                            </p:childTnLst>
                          </p:cTn>
                        </p:par>
                        <p:par>
                          <p:cTn id="28" fill="hold">
                            <p:stCondLst>
                              <p:cond delay="13000"/>
                            </p:stCondLst>
                            <p:childTnLst>
                              <p:par>
                                <p:cTn id="29" presetID="9" presetClass="entr" presetSubtype="0" fill="hold" grpId="0" nodeType="afterEffect">
                                  <p:stCondLst>
                                    <p:cond delay="2000"/>
                                  </p:stCondLst>
                                  <p:childTnLst>
                                    <p:set>
                                      <p:cBhvr>
                                        <p:cTn id="30" dur="1" fill="hold">
                                          <p:stCondLst>
                                            <p:cond delay="0"/>
                                          </p:stCondLst>
                                        </p:cTn>
                                        <p:tgtEl>
                                          <p:spTgt spid="10244">
                                            <p:txEl>
                                              <p:pRg st="6" end="6"/>
                                            </p:txEl>
                                          </p:spTgt>
                                        </p:tgtEl>
                                        <p:attrNameLst>
                                          <p:attrName>style.visibility</p:attrName>
                                        </p:attrNameLst>
                                      </p:cBhvr>
                                      <p:to>
                                        <p:strVal val="visible"/>
                                      </p:to>
                                    </p:set>
                                    <p:animEffect transition="in" filter="dissolve">
                                      <p:cBhvr>
                                        <p:cTn id="31" dur="500"/>
                                        <p:tgtEl>
                                          <p:spTgt spid="10244">
                                            <p:txEl>
                                              <p:pRg st="6" end="6"/>
                                            </p:txEl>
                                          </p:spTgt>
                                        </p:tgtEl>
                                      </p:cBhvr>
                                    </p:animEffect>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par>
                          <p:cTn id="32" fill="hold">
                            <p:stCondLst>
                              <p:cond delay="15500"/>
                            </p:stCondLst>
                            <p:childTnLst>
                              <p:par>
                                <p:cTn id="33" presetID="9" presetClass="entr" presetSubtype="0" fill="hold" grpId="0" nodeType="afterEffect">
                                  <p:stCondLst>
                                    <p:cond delay="2000"/>
                                  </p:stCondLst>
                                  <p:childTnLst>
                                    <p:set>
                                      <p:cBhvr>
                                        <p:cTn id="34" dur="1" fill="hold">
                                          <p:stCondLst>
                                            <p:cond delay="0"/>
                                          </p:stCondLst>
                                        </p:cTn>
                                        <p:tgtEl>
                                          <p:spTgt spid="10244">
                                            <p:txEl>
                                              <p:pRg st="7" end="7"/>
                                            </p:txEl>
                                          </p:spTgt>
                                        </p:tgtEl>
                                        <p:attrNameLst>
                                          <p:attrName>style.visibility</p:attrName>
                                        </p:attrNameLst>
                                      </p:cBhvr>
                                      <p:to>
                                        <p:strVal val="visible"/>
                                      </p:to>
                                    </p:set>
                                    <p:animEffect transition="in" filter="dissolve">
                                      <p:cBhvr>
                                        <p:cTn id="35" dur="500"/>
                                        <p:tgtEl>
                                          <p:spTgt spid="10244">
                                            <p:txEl>
                                              <p:pRg st="7" end="7"/>
                                            </p:txEl>
                                          </p:spTgt>
                                        </p:tgtEl>
                                      </p:cBhvr>
                                    </p:animEffect>
                                  </p:childTnLst>
                                  <p:subTnLst>
                                    <p:audio>
                                      <p:cMediaNode>
                                        <p:cTn display="0" masterRel="sameClick">
                                          <p:stCondLst>
                                            <p:cond evt="begin" delay="0">
                                              <p:tn val="33"/>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autoUpdateAnimBg="0" advAuto="100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4"/>
          <p:cNvSpPr txBox="1">
            <a:spLocks noChangeArrowheads="1"/>
          </p:cNvSpPr>
          <p:nvPr/>
        </p:nvSpPr>
        <p:spPr bwMode="auto">
          <a:xfrm>
            <a:off x="76200" y="1143000"/>
            <a:ext cx="89154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5000"/>
              <a:buFont typeface="Wingdings" pitchFamily="2" charset="2"/>
              <a:buChar char="n"/>
              <a:defRPr sz="3200">
                <a:solidFill>
                  <a:schemeClr val="tx1"/>
                </a:solidFill>
                <a:latin typeface="Times New Roman" pitchFamily="18" charset="0"/>
              </a:defRPr>
            </a:lvl1pPr>
            <a:lvl2pPr marL="742950" indent="-285750" eaLnBrk="0" hangingPunct="0">
              <a:spcBef>
                <a:spcPct val="20000"/>
              </a:spcBef>
              <a:buClr>
                <a:schemeClr val="folHlink"/>
              </a:buClr>
              <a:buSzPct val="60000"/>
              <a:buFont typeface="Wingdings" pitchFamily="2" charset="2"/>
              <a:buChar char="u"/>
              <a:defRPr sz="3200">
                <a:solidFill>
                  <a:schemeClr val="tx1"/>
                </a:solidFill>
                <a:latin typeface="Times New Roman" pitchFamily="18" charset="0"/>
              </a:defRPr>
            </a:lvl2pPr>
            <a:lvl3pPr marL="1143000" indent="-228600" eaLnBrk="0" hangingPunct="0">
              <a:spcBef>
                <a:spcPct val="20000"/>
              </a:spcBef>
              <a:buClr>
                <a:schemeClr val="tx2"/>
              </a:buClr>
              <a:buSzPct val="60000"/>
              <a:buFont typeface="Wingdings" pitchFamily="2" charset="2"/>
              <a:buChar char="t"/>
              <a:defRPr sz="3200">
                <a:solidFill>
                  <a:schemeClr val="tx1"/>
                </a:solidFill>
                <a:latin typeface="Times New Roman" pitchFamily="18" charset="0"/>
              </a:defRPr>
            </a:lvl3pPr>
            <a:lvl4pPr marL="1600200" indent="-228600" eaLnBrk="0" hangingPunct="0">
              <a:spcBef>
                <a:spcPct val="20000"/>
              </a:spcBef>
              <a:buClr>
                <a:schemeClr val="tx1"/>
              </a:buClr>
              <a:buSzPct val="100000"/>
              <a:buChar char="•"/>
              <a:defRPr sz="3200">
                <a:solidFill>
                  <a:schemeClr val="tx1"/>
                </a:solidFill>
                <a:latin typeface="Times New Roman" pitchFamily="18" charset="0"/>
              </a:defRPr>
            </a:lvl4pPr>
            <a:lvl5pPr marL="2057400" indent="-228600" eaLnBrk="0" hangingPunct="0">
              <a:spcBef>
                <a:spcPct val="20000"/>
              </a:spcBef>
              <a:buClr>
                <a:schemeClr val="tx1"/>
              </a:buClr>
              <a:buSzPct val="100000"/>
              <a:buChar char="–"/>
              <a:defRPr sz="32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9pPr>
          </a:lstStyle>
          <a:p>
            <a:pPr algn="ctr">
              <a:spcBef>
                <a:spcPct val="50000"/>
              </a:spcBef>
              <a:buClrTx/>
              <a:buSzTx/>
              <a:buFontTx/>
              <a:buNone/>
            </a:pPr>
            <a:r>
              <a:rPr lang="en-US" altLang="en-US" sz="4800" dirty="0" smtClean="0">
                <a:solidFill>
                  <a:schemeClr val="accent1">
                    <a:lumMod val="75000"/>
                  </a:schemeClr>
                </a:solidFill>
                <a:latin typeface="Arial" charset="0"/>
              </a:rPr>
              <a:t>Eligibility Video Presentation</a:t>
            </a:r>
          </a:p>
          <a:p>
            <a:pPr algn="ctr">
              <a:spcBef>
                <a:spcPct val="50000"/>
              </a:spcBef>
              <a:buClrTx/>
              <a:buSzTx/>
              <a:buFontTx/>
              <a:buNone/>
            </a:pPr>
            <a:endParaRPr lang="en-US" altLang="en-US" sz="4800" dirty="0" smtClean="0">
              <a:solidFill>
                <a:schemeClr val="accent1">
                  <a:lumMod val="75000"/>
                </a:schemeClr>
              </a:solidFill>
              <a:latin typeface="Arial" charset="0"/>
            </a:endParaRPr>
          </a:p>
          <a:p>
            <a:pPr algn="ctr">
              <a:spcBef>
                <a:spcPct val="50000"/>
              </a:spcBef>
              <a:buClrTx/>
              <a:buSzTx/>
              <a:buFontTx/>
              <a:buNone/>
            </a:pPr>
            <a:endParaRPr lang="en-US" altLang="en-US" sz="4800" dirty="0">
              <a:solidFill>
                <a:schemeClr val="accent1">
                  <a:lumMod val="75000"/>
                </a:schemeClr>
              </a:solidFill>
              <a:latin typeface="Arial" charset="0"/>
            </a:endParaRPr>
          </a:p>
          <a:p>
            <a:pPr algn="ctr">
              <a:spcBef>
                <a:spcPct val="50000"/>
              </a:spcBef>
              <a:buClrTx/>
              <a:buSzTx/>
              <a:buFontTx/>
              <a:buNone/>
            </a:pPr>
            <a:r>
              <a:rPr lang="en-US" altLang="en-US" sz="4800" dirty="0" smtClean="0">
                <a:solidFill>
                  <a:schemeClr val="accent1">
                    <a:lumMod val="75000"/>
                  </a:schemeClr>
                </a:solidFill>
                <a:latin typeface="Arial" charset="0"/>
              </a:rPr>
              <a:t>    Followed by 	         Questions &amp; Answers</a:t>
            </a:r>
            <a:endParaRPr lang="en-US" altLang="en-US" sz="4800" dirty="0">
              <a:solidFill>
                <a:schemeClr val="accent1">
                  <a:lumMod val="75000"/>
                </a:schemeClr>
              </a:solidFill>
              <a:latin typeface="Arial"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52800" y="1981200"/>
            <a:ext cx="2286000" cy="2286000"/>
          </a:xfrm>
          <a:prstGeom prst="rect">
            <a:avLst/>
          </a:prstGeom>
        </p:spPr>
      </p:pic>
    </p:spTree>
    <p:extLst>
      <p:ext uri="{BB962C8B-B14F-4D97-AF65-F5344CB8AC3E}">
        <p14:creationId xmlns:p14="http://schemas.microsoft.com/office/powerpoint/2010/main" val="12413895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29700"/>
                                        </p:tgtEl>
                                        <p:attrNameLst>
                                          <p:attrName>style.visibility</p:attrName>
                                        </p:attrNameLst>
                                      </p:cBhvr>
                                      <p:to>
                                        <p:strVal val="visible"/>
                                      </p:to>
                                    </p:set>
                                    <p:animEffect transition="in" filter="dissolve">
                                      <p:cBhvr>
                                        <p:cTn id="7" dur="500"/>
                                        <p:tgtEl>
                                          <p:spTgt spid="29700"/>
                                        </p:tgtEl>
                                      </p:cBhvr>
                                    </p:animEffect>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200400" y="304800"/>
            <a:ext cx="5708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5000"/>
              <a:buFont typeface="Wingdings" pitchFamily="2" charset="2"/>
              <a:buChar char="n"/>
              <a:defRPr sz="3200">
                <a:solidFill>
                  <a:schemeClr val="tx1"/>
                </a:solidFill>
                <a:latin typeface="Times New Roman" pitchFamily="18" charset="0"/>
              </a:defRPr>
            </a:lvl1pPr>
            <a:lvl2pPr marL="742950" indent="-285750" eaLnBrk="0" hangingPunct="0">
              <a:spcBef>
                <a:spcPct val="20000"/>
              </a:spcBef>
              <a:buClr>
                <a:schemeClr val="folHlink"/>
              </a:buClr>
              <a:buSzPct val="60000"/>
              <a:buFont typeface="Wingdings" pitchFamily="2" charset="2"/>
              <a:buChar char="u"/>
              <a:defRPr sz="3200">
                <a:solidFill>
                  <a:schemeClr val="tx1"/>
                </a:solidFill>
                <a:latin typeface="Times New Roman" pitchFamily="18" charset="0"/>
              </a:defRPr>
            </a:lvl2pPr>
            <a:lvl3pPr marL="1143000" indent="-228600" eaLnBrk="0" hangingPunct="0">
              <a:spcBef>
                <a:spcPct val="20000"/>
              </a:spcBef>
              <a:buClr>
                <a:schemeClr val="tx2"/>
              </a:buClr>
              <a:buSzPct val="60000"/>
              <a:buFont typeface="Wingdings" pitchFamily="2" charset="2"/>
              <a:buChar char="t"/>
              <a:defRPr sz="3200">
                <a:solidFill>
                  <a:schemeClr val="tx1"/>
                </a:solidFill>
                <a:latin typeface="Times New Roman" pitchFamily="18" charset="0"/>
              </a:defRPr>
            </a:lvl3pPr>
            <a:lvl4pPr marL="1600200" indent="-228600" eaLnBrk="0" hangingPunct="0">
              <a:spcBef>
                <a:spcPct val="20000"/>
              </a:spcBef>
              <a:buClr>
                <a:schemeClr val="tx1"/>
              </a:buClr>
              <a:buSzPct val="100000"/>
              <a:buChar char="•"/>
              <a:defRPr sz="3200">
                <a:solidFill>
                  <a:schemeClr val="tx1"/>
                </a:solidFill>
                <a:latin typeface="Times New Roman" pitchFamily="18" charset="0"/>
              </a:defRPr>
            </a:lvl4pPr>
            <a:lvl5pPr marL="2057400" indent="-228600" eaLnBrk="0" hangingPunct="0">
              <a:spcBef>
                <a:spcPct val="20000"/>
              </a:spcBef>
              <a:buClr>
                <a:schemeClr val="tx1"/>
              </a:buClr>
              <a:buSzPct val="100000"/>
              <a:buChar char="–"/>
              <a:defRPr sz="32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9pPr>
          </a:lstStyle>
          <a:p>
            <a:pPr algn="ctr" eaLnBrk="1" hangingPunct="1">
              <a:spcBef>
                <a:spcPct val="50000"/>
              </a:spcBef>
              <a:buClrTx/>
              <a:buSzTx/>
              <a:buFontTx/>
              <a:buNone/>
            </a:pPr>
            <a:endParaRPr lang="en-US" altLang="en-US" sz="2400">
              <a:latin typeface="Arial" charset="0"/>
            </a:endParaRPr>
          </a:p>
        </p:txBody>
      </p:sp>
      <p:sp>
        <p:nvSpPr>
          <p:cNvPr id="6147" name="Rectangle 4"/>
          <p:cNvSpPr>
            <a:spLocks noChangeArrowheads="1"/>
          </p:cNvSpPr>
          <p:nvPr/>
        </p:nvSpPr>
        <p:spPr bwMode="auto">
          <a:xfrm>
            <a:off x="2438400" y="838200"/>
            <a:ext cx="399256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5000"/>
              <a:buFont typeface="Wingdings" pitchFamily="2" charset="2"/>
              <a:buChar char="n"/>
              <a:defRPr sz="3200">
                <a:solidFill>
                  <a:schemeClr val="tx1"/>
                </a:solidFill>
                <a:latin typeface="Times New Roman" pitchFamily="18" charset="0"/>
              </a:defRPr>
            </a:lvl1pPr>
            <a:lvl2pPr marL="742950" indent="-285750" eaLnBrk="0" hangingPunct="0">
              <a:spcBef>
                <a:spcPct val="20000"/>
              </a:spcBef>
              <a:buClr>
                <a:schemeClr val="folHlink"/>
              </a:buClr>
              <a:buSzPct val="60000"/>
              <a:buFont typeface="Wingdings" pitchFamily="2" charset="2"/>
              <a:buChar char="u"/>
              <a:defRPr sz="3200">
                <a:solidFill>
                  <a:schemeClr val="tx1"/>
                </a:solidFill>
                <a:latin typeface="Times New Roman" pitchFamily="18" charset="0"/>
              </a:defRPr>
            </a:lvl2pPr>
            <a:lvl3pPr marL="1143000" indent="-228600" eaLnBrk="0" hangingPunct="0">
              <a:spcBef>
                <a:spcPct val="20000"/>
              </a:spcBef>
              <a:buClr>
                <a:schemeClr val="tx2"/>
              </a:buClr>
              <a:buSzPct val="60000"/>
              <a:buFont typeface="Wingdings" pitchFamily="2" charset="2"/>
              <a:buChar char="t"/>
              <a:defRPr sz="3200">
                <a:solidFill>
                  <a:schemeClr val="tx1"/>
                </a:solidFill>
                <a:latin typeface="Times New Roman" pitchFamily="18" charset="0"/>
              </a:defRPr>
            </a:lvl3pPr>
            <a:lvl4pPr marL="1600200" indent="-228600" eaLnBrk="0" hangingPunct="0">
              <a:spcBef>
                <a:spcPct val="20000"/>
              </a:spcBef>
              <a:buClr>
                <a:schemeClr val="tx1"/>
              </a:buClr>
              <a:buSzPct val="100000"/>
              <a:buChar char="•"/>
              <a:defRPr sz="3200">
                <a:solidFill>
                  <a:schemeClr val="tx1"/>
                </a:solidFill>
                <a:latin typeface="Times New Roman" pitchFamily="18" charset="0"/>
              </a:defRPr>
            </a:lvl4pPr>
            <a:lvl5pPr marL="2057400" indent="-228600" eaLnBrk="0" hangingPunct="0">
              <a:spcBef>
                <a:spcPct val="20000"/>
              </a:spcBef>
              <a:buClr>
                <a:schemeClr val="tx1"/>
              </a:buClr>
              <a:buSzPct val="100000"/>
              <a:buChar char="–"/>
              <a:defRPr sz="32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9pPr>
          </a:lstStyle>
          <a:p>
            <a:pPr>
              <a:spcBef>
                <a:spcPct val="50000"/>
              </a:spcBef>
              <a:buClrTx/>
              <a:buSzTx/>
              <a:buFontTx/>
              <a:buNone/>
            </a:pPr>
            <a:r>
              <a:rPr lang="en-US" altLang="en-US" sz="6000" b="1" i="1" u="sng">
                <a:solidFill>
                  <a:srgbClr val="002060"/>
                </a:solidFill>
                <a:latin typeface="Arial" charset="0"/>
              </a:rPr>
              <a:t>UI Mission</a:t>
            </a:r>
          </a:p>
        </p:txBody>
      </p:sp>
      <p:sp>
        <p:nvSpPr>
          <p:cNvPr id="6148" name="Text Box 5"/>
          <p:cNvSpPr txBox="1">
            <a:spLocks noChangeArrowheads="1"/>
          </p:cNvSpPr>
          <p:nvPr/>
        </p:nvSpPr>
        <p:spPr bwMode="auto">
          <a:xfrm>
            <a:off x="533400" y="1828800"/>
            <a:ext cx="8382000" cy="674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5000"/>
              <a:buFont typeface="Wingdings" pitchFamily="2" charset="2"/>
              <a:buChar char="n"/>
              <a:defRPr sz="3200">
                <a:solidFill>
                  <a:schemeClr val="tx1"/>
                </a:solidFill>
                <a:latin typeface="Times New Roman" pitchFamily="18" charset="0"/>
              </a:defRPr>
            </a:lvl1pPr>
            <a:lvl2pPr marL="742950" indent="-285750" eaLnBrk="0" hangingPunct="0">
              <a:spcBef>
                <a:spcPct val="20000"/>
              </a:spcBef>
              <a:buClr>
                <a:schemeClr val="folHlink"/>
              </a:buClr>
              <a:buSzPct val="60000"/>
              <a:buFont typeface="Wingdings" pitchFamily="2" charset="2"/>
              <a:buChar char="u"/>
              <a:defRPr sz="3200">
                <a:solidFill>
                  <a:schemeClr val="tx1"/>
                </a:solidFill>
                <a:latin typeface="Times New Roman" pitchFamily="18" charset="0"/>
              </a:defRPr>
            </a:lvl2pPr>
            <a:lvl3pPr marL="1143000" indent="-228600" eaLnBrk="0" hangingPunct="0">
              <a:spcBef>
                <a:spcPct val="20000"/>
              </a:spcBef>
              <a:buClr>
                <a:schemeClr val="tx2"/>
              </a:buClr>
              <a:buSzPct val="60000"/>
              <a:buFont typeface="Wingdings" pitchFamily="2" charset="2"/>
              <a:buChar char="t"/>
              <a:defRPr sz="3200">
                <a:solidFill>
                  <a:schemeClr val="tx1"/>
                </a:solidFill>
                <a:latin typeface="Times New Roman" pitchFamily="18" charset="0"/>
              </a:defRPr>
            </a:lvl3pPr>
            <a:lvl4pPr marL="1600200" indent="-228600" eaLnBrk="0" hangingPunct="0">
              <a:spcBef>
                <a:spcPct val="20000"/>
              </a:spcBef>
              <a:buClr>
                <a:schemeClr val="tx1"/>
              </a:buClr>
              <a:buSzPct val="100000"/>
              <a:buChar char="•"/>
              <a:defRPr sz="3200">
                <a:solidFill>
                  <a:schemeClr val="tx1"/>
                </a:solidFill>
                <a:latin typeface="Times New Roman" pitchFamily="18" charset="0"/>
              </a:defRPr>
            </a:lvl4pPr>
            <a:lvl5pPr marL="2057400" indent="-228600" eaLnBrk="0" hangingPunct="0">
              <a:spcBef>
                <a:spcPct val="20000"/>
              </a:spcBef>
              <a:buClr>
                <a:schemeClr val="tx1"/>
              </a:buClr>
              <a:buSzPct val="100000"/>
              <a:buChar char="–"/>
              <a:defRPr sz="32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9pPr>
          </a:lstStyle>
          <a:p>
            <a:pPr>
              <a:spcBef>
                <a:spcPct val="50000"/>
              </a:spcBef>
              <a:buClrTx/>
              <a:buSzTx/>
              <a:buFontTx/>
              <a:buNone/>
            </a:pPr>
            <a:r>
              <a:rPr lang="en-US" altLang="en-US" sz="2400" dirty="0">
                <a:solidFill>
                  <a:srgbClr val="002060"/>
                </a:solidFill>
                <a:latin typeface="Arial" charset="0"/>
              </a:rPr>
              <a:t>To </a:t>
            </a:r>
            <a:r>
              <a:rPr lang="en-US" altLang="en-US" sz="2400" dirty="0" smtClean="0">
                <a:solidFill>
                  <a:srgbClr val="002060"/>
                </a:solidFill>
                <a:latin typeface="Arial" charset="0"/>
              </a:rPr>
              <a:t>assist </a:t>
            </a:r>
            <a:r>
              <a:rPr lang="en-US" altLang="en-US" sz="2400" dirty="0">
                <a:solidFill>
                  <a:srgbClr val="002060"/>
                </a:solidFill>
                <a:latin typeface="Arial" charset="0"/>
              </a:rPr>
              <a:t>in the promotion of statewide economic stability and vitality by providing temporary, partial income maintenance to workers who become unemployed through no fault of their own, and by making referrals of unemployed workers to re-employment services</a:t>
            </a:r>
            <a:r>
              <a:rPr lang="en-US" altLang="en-US" sz="2400" dirty="0" smtClean="0">
                <a:solidFill>
                  <a:srgbClr val="002060"/>
                </a:solidFill>
                <a:latin typeface="Arial" charset="0"/>
              </a:rPr>
              <a:t>.</a:t>
            </a:r>
          </a:p>
          <a:p>
            <a:pPr>
              <a:spcBef>
                <a:spcPct val="50000"/>
              </a:spcBef>
              <a:buClrTx/>
              <a:buSzTx/>
              <a:buNone/>
            </a:pPr>
            <a:r>
              <a:rPr lang="en-US" altLang="en-US" sz="2400" dirty="0">
                <a:solidFill>
                  <a:srgbClr val="002060"/>
                </a:solidFill>
                <a:latin typeface="Arial" charset="0"/>
              </a:rPr>
              <a:t>Ensure adequate funding for the payment of unemployment benefits through the collection of employer taxes</a:t>
            </a:r>
            <a:r>
              <a:rPr lang="en-US" altLang="en-US" sz="2400" dirty="0" smtClean="0">
                <a:solidFill>
                  <a:srgbClr val="002060"/>
                </a:solidFill>
                <a:latin typeface="Arial" charset="0"/>
              </a:rPr>
              <a:t>.</a:t>
            </a:r>
          </a:p>
          <a:p>
            <a:pPr>
              <a:spcBef>
                <a:spcPct val="50000"/>
              </a:spcBef>
              <a:buClrTx/>
              <a:buSzTx/>
              <a:buNone/>
            </a:pPr>
            <a:r>
              <a:rPr lang="en-US" altLang="en-US" sz="2400" dirty="0">
                <a:solidFill>
                  <a:srgbClr val="002060"/>
                </a:solidFill>
                <a:latin typeface="Arial" charset="0"/>
              </a:rPr>
              <a:t>Contribute to the development of an adequate workforce by collecting a statewide training tax from employers to </a:t>
            </a:r>
            <a:r>
              <a:rPr lang="en-US" altLang="en-US" sz="2400" dirty="0" smtClean="0">
                <a:solidFill>
                  <a:srgbClr val="002060"/>
                </a:solidFill>
                <a:latin typeface="Arial" charset="0"/>
              </a:rPr>
              <a:t>provide funds </a:t>
            </a:r>
            <a:r>
              <a:rPr lang="en-US" altLang="en-US" sz="2400" dirty="0">
                <a:solidFill>
                  <a:srgbClr val="002060"/>
                </a:solidFill>
                <a:latin typeface="Arial" charset="0"/>
              </a:rPr>
              <a:t>for the training of dislocated workers, school-to-work transition, industrial training and other training initiatives.</a:t>
            </a:r>
          </a:p>
          <a:p>
            <a:pPr>
              <a:spcBef>
                <a:spcPct val="50000"/>
              </a:spcBef>
              <a:buClrTx/>
              <a:buSzTx/>
              <a:buNone/>
            </a:pPr>
            <a:endParaRPr lang="en-US" altLang="en-US" sz="2000" dirty="0">
              <a:solidFill>
                <a:srgbClr val="002060"/>
              </a:solidFill>
              <a:latin typeface="Arial" charset="0"/>
            </a:endParaRPr>
          </a:p>
          <a:p>
            <a:pPr>
              <a:spcBef>
                <a:spcPct val="50000"/>
              </a:spcBef>
              <a:buClrTx/>
              <a:buSzTx/>
              <a:buNone/>
            </a:pPr>
            <a:endParaRPr lang="en-US" altLang="en-US" sz="2000" dirty="0">
              <a:solidFill>
                <a:srgbClr val="002060"/>
              </a:solidFill>
              <a:latin typeface="Arial" charset="0"/>
            </a:endParaRPr>
          </a:p>
          <a:p>
            <a:pPr>
              <a:spcBef>
                <a:spcPct val="50000"/>
              </a:spcBef>
              <a:buClrTx/>
              <a:buSzTx/>
              <a:buFontTx/>
              <a:buNone/>
            </a:pPr>
            <a:r>
              <a:rPr lang="en-US" altLang="en-US" sz="2000" dirty="0">
                <a:solidFill>
                  <a:srgbClr val="002060"/>
                </a:solidFill>
                <a:latin typeface="Arial" charset="0"/>
              </a:rPr>
              <a:t>	      </a:t>
            </a:r>
            <a:endParaRPr lang="en-US" altLang="en-US" sz="3600" b="1" dirty="0">
              <a:solidFill>
                <a:srgbClr val="002060"/>
              </a:solidFill>
              <a:latin typeface="Arial" charset="0"/>
            </a:endParaRPr>
          </a:p>
          <a:p>
            <a:pPr>
              <a:spcBef>
                <a:spcPct val="50000"/>
              </a:spcBef>
              <a:buClrTx/>
              <a:buSzTx/>
              <a:buFontTx/>
              <a:buNone/>
            </a:pPr>
            <a:endParaRPr lang="en-US" altLang="en-US" sz="3600" b="1" dirty="0">
              <a:solidFill>
                <a:srgbClr val="002060"/>
              </a:solidFill>
              <a:latin typeface="Arial" charset="0"/>
            </a:endParaRPr>
          </a:p>
        </p:txBody>
      </p:sp>
      <p:sp>
        <p:nvSpPr>
          <p:cNvPr id="7" name="Rectangle 6"/>
          <p:cNvSpPr>
            <a:spLocks noChangeArrowheads="1"/>
          </p:cNvSpPr>
          <p:nvPr/>
        </p:nvSpPr>
        <p:spPr bwMode="auto">
          <a:xfrm>
            <a:off x="5486400" y="228600"/>
            <a:ext cx="3459163" cy="400110"/>
          </a:xfrm>
          <a:prstGeom prst="rect">
            <a:avLst/>
          </a:prstGeom>
          <a:noFill/>
          <a:ln w="28575">
            <a:solidFill>
              <a:srgbClr val="FF99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lr>
                <a:schemeClr val="tx2"/>
              </a:buClr>
              <a:buSzPct val="75000"/>
              <a:buFont typeface="Wingdings" pitchFamily="2" charset="2"/>
              <a:buChar char="n"/>
              <a:defRPr sz="3200">
                <a:solidFill>
                  <a:schemeClr val="tx1"/>
                </a:solidFill>
                <a:latin typeface="Times New Roman" pitchFamily="18" charset="0"/>
              </a:defRPr>
            </a:lvl1pPr>
            <a:lvl2pPr marL="742950" indent="-285750" eaLnBrk="0" hangingPunct="0">
              <a:spcBef>
                <a:spcPct val="20000"/>
              </a:spcBef>
              <a:buClr>
                <a:schemeClr val="folHlink"/>
              </a:buClr>
              <a:buSzPct val="60000"/>
              <a:buFont typeface="Wingdings" pitchFamily="2" charset="2"/>
              <a:buChar char="u"/>
              <a:defRPr sz="3200">
                <a:solidFill>
                  <a:schemeClr val="tx1"/>
                </a:solidFill>
                <a:latin typeface="Times New Roman" pitchFamily="18" charset="0"/>
              </a:defRPr>
            </a:lvl2pPr>
            <a:lvl3pPr marL="1143000" indent="-228600" eaLnBrk="0" hangingPunct="0">
              <a:spcBef>
                <a:spcPct val="20000"/>
              </a:spcBef>
              <a:buClr>
                <a:schemeClr val="tx2"/>
              </a:buClr>
              <a:buSzPct val="60000"/>
              <a:buFont typeface="Wingdings" pitchFamily="2" charset="2"/>
              <a:buChar char="t"/>
              <a:defRPr sz="3200">
                <a:solidFill>
                  <a:schemeClr val="tx1"/>
                </a:solidFill>
                <a:latin typeface="Times New Roman" pitchFamily="18" charset="0"/>
              </a:defRPr>
            </a:lvl3pPr>
            <a:lvl4pPr marL="1600200" indent="-228600" eaLnBrk="0" hangingPunct="0">
              <a:spcBef>
                <a:spcPct val="20000"/>
              </a:spcBef>
              <a:buClr>
                <a:schemeClr val="tx1"/>
              </a:buClr>
              <a:buSzPct val="100000"/>
              <a:buChar char="•"/>
              <a:defRPr sz="3200">
                <a:solidFill>
                  <a:schemeClr val="tx1"/>
                </a:solidFill>
                <a:latin typeface="Times New Roman" pitchFamily="18" charset="0"/>
              </a:defRPr>
            </a:lvl4pPr>
            <a:lvl5pPr marL="2057400" indent="-228600" eaLnBrk="0" hangingPunct="0">
              <a:spcBef>
                <a:spcPct val="20000"/>
              </a:spcBef>
              <a:buClr>
                <a:schemeClr val="tx1"/>
              </a:buClr>
              <a:buSzPct val="100000"/>
              <a:buChar char="–"/>
              <a:defRPr sz="32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9pPr>
          </a:lstStyle>
          <a:p>
            <a:pPr eaLnBrk="1" hangingPunct="1">
              <a:spcBef>
                <a:spcPct val="0"/>
              </a:spcBef>
              <a:buClrTx/>
              <a:buSzTx/>
              <a:buFontTx/>
              <a:buNone/>
            </a:pPr>
            <a:r>
              <a:rPr lang="en-US" altLang="en-US" sz="2000" b="1" dirty="0" smtClean="0">
                <a:solidFill>
                  <a:srgbClr val="002060"/>
                </a:solidFill>
                <a:hlinkClick r:id="rId3"/>
              </a:rPr>
              <a:t>http</a:t>
            </a:r>
            <a:r>
              <a:rPr lang="en-US" altLang="en-US" sz="2000" b="1" dirty="0">
                <a:solidFill>
                  <a:srgbClr val="002060"/>
                </a:solidFill>
                <a:hlinkClick r:id="rId3"/>
              </a:rPr>
              <a:t>://ui.delawareworks.com</a:t>
            </a:r>
            <a:r>
              <a:rPr lang="en-US" altLang="en-US" sz="2000" b="1" dirty="0" smtClean="0">
                <a:solidFill>
                  <a:srgbClr val="002060"/>
                </a:solidFill>
                <a:hlinkClick r:id="rId3"/>
              </a:rPr>
              <a:t>/</a:t>
            </a:r>
            <a:r>
              <a:rPr lang="en-US" altLang="en-US" sz="2000" b="1" dirty="0" smtClean="0">
                <a:solidFill>
                  <a:srgbClr val="002060"/>
                </a:solidFill>
              </a:rPr>
              <a:t> </a:t>
            </a:r>
            <a:endParaRPr lang="en-US" altLang="en-US" sz="2000" b="1" dirty="0">
              <a:solidFill>
                <a:srgbClr val="002060"/>
              </a:solidFill>
            </a:endParaRPr>
          </a:p>
        </p:txBody>
      </p:sp>
    </p:spTree>
    <p:extLst>
      <p:ext uri="{BB962C8B-B14F-4D97-AF65-F5344CB8AC3E}">
        <p14:creationId xmlns:p14="http://schemas.microsoft.com/office/powerpoint/2010/main" val="1378945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600" y="914400"/>
            <a:ext cx="8763000" cy="1143000"/>
          </a:xfrm>
        </p:spPr>
        <p:txBody>
          <a:bodyPr>
            <a:normAutofit fontScale="90000"/>
          </a:bodyPr>
          <a:lstStyle/>
          <a:p>
            <a:pPr eaLnBrk="1" hangingPunct="1"/>
            <a:r>
              <a:rPr lang="en-US" altLang="en-US" sz="3100" b="1" u="sng" dirty="0" smtClean="0">
                <a:solidFill>
                  <a:srgbClr val="002060"/>
                </a:solidFill>
                <a:latin typeface="Arial" charset="0"/>
                <a:cs typeface="Arial" charset="0"/>
              </a:rPr>
              <a:t> A NEW CLAIM FOR UNEMPLOYMENT BENEFITS CAN BE FILED  1 of 2 WAYS:</a:t>
            </a:r>
            <a:br>
              <a:rPr lang="en-US" altLang="en-US" sz="3100" b="1" u="sng" dirty="0" smtClean="0">
                <a:solidFill>
                  <a:srgbClr val="002060"/>
                </a:solidFill>
                <a:latin typeface="Arial" charset="0"/>
                <a:cs typeface="Arial" charset="0"/>
              </a:rPr>
            </a:br>
            <a:r>
              <a:rPr lang="en-US" altLang="en-US" sz="3100" b="1" u="sng" dirty="0" smtClean="0">
                <a:solidFill>
                  <a:srgbClr val="002060"/>
                </a:solidFill>
                <a:latin typeface="Arial" charset="0"/>
                <a:cs typeface="Arial" charset="0"/>
              </a:rPr>
              <a:t/>
            </a:r>
            <a:br>
              <a:rPr lang="en-US" altLang="en-US" sz="3100" b="1" u="sng" dirty="0" smtClean="0">
                <a:solidFill>
                  <a:srgbClr val="002060"/>
                </a:solidFill>
                <a:latin typeface="Arial" charset="0"/>
                <a:cs typeface="Arial" charset="0"/>
              </a:rPr>
            </a:br>
            <a:r>
              <a:rPr lang="en-US" altLang="en-US" sz="3100" b="1" u="sng" dirty="0" smtClean="0">
                <a:solidFill>
                  <a:srgbClr val="002060"/>
                </a:solidFill>
                <a:latin typeface="Arial" charset="0"/>
                <a:cs typeface="Arial" charset="0"/>
              </a:rPr>
              <a:t>Via the Internet</a:t>
            </a:r>
            <a:r>
              <a:rPr lang="en-US" altLang="en-US" sz="3100" b="1" dirty="0" smtClean="0">
                <a:solidFill>
                  <a:srgbClr val="002060"/>
                </a:solidFill>
                <a:latin typeface="Arial" charset="0"/>
                <a:cs typeface="Arial" charset="0"/>
              </a:rPr>
              <a:t> ~or~ </a:t>
            </a:r>
            <a:r>
              <a:rPr lang="en-US" altLang="en-US" sz="3100" b="1" u="sng" dirty="0" smtClean="0">
                <a:solidFill>
                  <a:srgbClr val="002060"/>
                </a:solidFill>
                <a:latin typeface="Arial" charset="0"/>
                <a:cs typeface="Arial" charset="0"/>
              </a:rPr>
              <a:t>In Person</a:t>
            </a:r>
            <a:r>
              <a:rPr lang="en-US" altLang="en-US" sz="3600" b="1" dirty="0" smtClean="0">
                <a:solidFill>
                  <a:srgbClr val="002060"/>
                </a:solidFill>
                <a:latin typeface="Arial" charset="0"/>
                <a:cs typeface="Arial" charset="0"/>
              </a:rPr>
              <a:t/>
            </a:r>
            <a:br>
              <a:rPr lang="en-US" altLang="en-US" sz="3600" b="1" dirty="0" smtClean="0">
                <a:solidFill>
                  <a:srgbClr val="002060"/>
                </a:solidFill>
                <a:latin typeface="Arial" charset="0"/>
                <a:cs typeface="Arial" charset="0"/>
              </a:rPr>
            </a:br>
            <a:endParaRPr lang="en-US" altLang="en-US" sz="3600" b="1" dirty="0" smtClean="0">
              <a:solidFill>
                <a:srgbClr val="002060"/>
              </a:solidFill>
              <a:latin typeface="Arial" charset="0"/>
              <a:cs typeface="Arial" charset="0"/>
            </a:endParaRPr>
          </a:p>
        </p:txBody>
      </p:sp>
      <p:sp>
        <p:nvSpPr>
          <p:cNvPr id="3" name="Text Placeholder 2"/>
          <p:cNvSpPr>
            <a:spLocks noGrp="1"/>
          </p:cNvSpPr>
          <p:nvPr>
            <p:ph type="body" sz="half" idx="1"/>
          </p:nvPr>
        </p:nvSpPr>
        <p:spPr>
          <a:xfrm>
            <a:off x="609600" y="4800600"/>
            <a:ext cx="5867400" cy="1744980"/>
          </a:xfrm>
        </p:spPr>
        <p:txBody>
          <a:bodyPr>
            <a:normAutofit fontScale="92500" lnSpcReduction="10000"/>
          </a:bodyPr>
          <a:lstStyle/>
          <a:p>
            <a:pPr lvl="1" algn="ctr">
              <a:buFont typeface="Arial" panose="020B0604020202020204" pitchFamily="34" charset="0"/>
              <a:buChar char="•"/>
            </a:pPr>
            <a:endParaRPr lang="en-US" altLang="en-US" sz="3800" b="1" dirty="0">
              <a:solidFill>
                <a:srgbClr val="002060"/>
              </a:solidFill>
              <a:latin typeface="Arial" charset="0"/>
              <a:cs typeface="Arial" charset="0"/>
            </a:endParaRPr>
          </a:p>
          <a:p>
            <a:pPr marL="457200" lvl="1" indent="0">
              <a:buNone/>
            </a:pPr>
            <a:endParaRPr lang="en-US" sz="1800" b="1" dirty="0" smtClean="0">
              <a:solidFill>
                <a:schemeClr val="tx2">
                  <a:lumMod val="75000"/>
                </a:schemeClr>
              </a:solidFill>
            </a:endParaRPr>
          </a:p>
          <a:p>
            <a:pPr marL="457200" lvl="1" indent="0">
              <a:buNone/>
            </a:pPr>
            <a:endParaRPr lang="en-US" sz="1800" b="1" dirty="0" smtClean="0">
              <a:solidFill>
                <a:schemeClr val="tx2">
                  <a:lumMod val="75000"/>
                </a:schemeClr>
              </a:solidFill>
            </a:endParaRPr>
          </a:p>
          <a:p>
            <a:pPr marL="457200" lvl="1" indent="0">
              <a:buNone/>
            </a:pPr>
            <a:endParaRPr lang="en-US" sz="1800" b="1" dirty="0">
              <a:solidFill>
                <a:schemeClr val="tx2">
                  <a:lumMod val="75000"/>
                </a:schemeClr>
              </a:solidFill>
            </a:endParaRPr>
          </a:p>
          <a:p>
            <a:pPr marL="457200" lvl="1" indent="0">
              <a:buNone/>
            </a:pPr>
            <a:r>
              <a:rPr lang="en-US" sz="1800" b="1" dirty="0">
                <a:solidFill>
                  <a:schemeClr val="tx2">
                    <a:lumMod val="75000"/>
                  </a:schemeClr>
                </a:solidFill>
              </a:rPr>
              <a:t>		</a:t>
            </a:r>
            <a:r>
              <a:rPr lang="en-US" sz="1800" b="1" dirty="0" smtClean="0">
                <a:solidFill>
                  <a:schemeClr val="tx2">
                    <a:lumMod val="75000"/>
                  </a:schemeClr>
                </a:solidFill>
              </a:rPr>
              <a:t>	</a:t>
            </a:r>
            <a:r>
              <a:rPr lang="en-US" sz="1800" b="1" dirty="0" smtClean="0">
                <a:solidFill>
                  <a:schemeClr val="tx2">
                    <a:lumMod val="75000"/>
                  </a:schemeClr>
                </a:solidFill>
                <a:hlinkClick r:id="rId2"/>
              </a:rPr>
              <a:t>http</a:t>
            </a:r>
            <a:r>
              <a:rPr lang="en-US" sz="1800" b="1" dirty="0">
                <a:solidFill>
                  <a:schemeClr val="tx2">
                    <a:lumMod val="75000"/>
                  </a:schemeClr>
                </a:solidFill>
                <a:hlinkClick r:id="rId2"/>
              </a:rPr>
              <a:t>://ui.delawareworks.com</a:t>
            </a:r>
            <a:r>
              <a:rPr lang="en-US" sz="1800" b="1" dirty="0" smtClean="0">
                <a:solidFill>
                  <a:schemeClr val="tx2">
                    <a:lumMod val="75000"/>
                  </a:schemeClr>
                </a:solidFill>
                <a:hlinkClick r:id="rId2"/>
              </a:rPr>
              <a:t>/</a:t>
            </a:r>
            <a:endParaRPr lang="en-US" sz="1800" b="1" dirty="0" smtClean="0">
              <a:solidFill>
                <a:schemeClr val="tx2">
                  <a:lumMod val="75000"/>
                </a:schemeClr>
              </a:solidFill>
            </a:endParaRPr>
          </a:p>
          <a:p>
            <a:pPr marL="457200" lvl="1" indent="0">
              <a:buNone/>
            </a:pPr>
            <a:endParaRPr lang="en-US" sz="1000" dirty="0" smtClean="0">
              <a:solidFill>
                <a:srgbClr val="002060"/>
              </a:solidFill>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381000" y="1447800"/>
            <a:ext cx="1295400" cy="1219200"/>
          </a:xfrm>
          <a:prstGeom prst="rect">
            <a:avLst/>
          </a:prstGeom>
          <a:noFill/>
          <a:ln>
            <a:noFill/>
          </a:ln>
        </p:spPr>
      </p:pic>
      <p:sp>
        <p:nvSpPr>
          <p:cNvPr id="5" name="TextBox 4"/>
          <p:cNvSpPr txBox="1"/>
          <p:nvPr/>
        </p:nvSpPr>
        <p:spPr>
          <a:xfrm>
            <a:off x="0" y="2438400"/>
            <a:ext cx="9067800" cy="3477875"/>
          </a:xfrm>
          <a:prstGeom prst="rect">
            <a:avLst/>
          </a:prstGeom>
          <a:noFill/>
        </p:spPr>
        <p:txBody>
          <a:bodyPr wrap="square" rtlCol="0">
            <a:spAutoFit/>
          </a:bodyPr>
          <a:lstStyle/>
          <a:p>
            <a:pPr lvl="1" algn="ctr"/>
            <a:r>
              <a:rPr lang="en-US" altLang="en-US" sz="2400" b="1" u="sng" dirty="0">
                <a:solidFill>
                  <a:srgbClr val="002060"/>
                </a:solidFill>
                <a:latin typeface="Arial" charset="0"/>
                <a:cs typeface="Arial" charset="0"/>
              </a:rPr>
              <a:t>Filing Via the </a:t>
            </a:r>
            <a:r>
              <a:rPr lang="en-US" altLang="en-US" sz="2400" b="1" u="sng" dirty="0" smtClean="0">
                <a:solidFill>
                  <a:srgbClr val="002060"/>
                </a:solidFill>
                <a:latin typeface="Arial" charset="0"/>
                <a:cs typeface="Arial" charset="0"/>
              </a:rPr>
              <a:t>Internet</a:t>
            </a:r>
          </a:p>
          <a:p>
            <a:pPr lvl="1" algn="ctr"/>
            <a:endParaRPr lang="en-US" altLang="en-US" sz="2200" b="1" u="sng" dirty="0">
              <a:solidFill>
                <a:srgbClr val="002060"/>
              </a:solidFill>
              <a:latin typeface="Arial" charset="0"/>
              <a:cs typeface="Arial" charset="0"/>
            </a:endParaRPr>
          </a:p>
          <a:p>
            <a:pPr lvl="1">
              <a:buFont typeface="Arial" panose="020B0604020202020204" pitchFamily="34" charset="0"/>
              <a:buChar char="•"/>
            </a:pPr>
            <a:r>
              <a:rPr lang="en-US" sz="1600" b="1" dirty="0" smtClean="0">
                <a:solidFill>
                  <a:schemeClr val="tx2">
                    <a:lumMod val="75000"/>
                  </a:schemeClr>
                </a:solidFill>
                <a:latin typeface="Arial" panose="020B0604020202020204" pitchFamily="34" charset="0"/>
                <a:cs typeface="Arial" panose="020B0604020202020204" pitchFamily="34" charset="0"/>
              </a:rPr>
              <a:t>Our </a:t>
            </a:r>
            <a:r>
              <a:rPr lang="en-US" sz="1600" b="1" dirty="0">
                <a:solidFill>
                  <a:schemeClr val="tx2">
                    <a:lumMod val="75000"/>
                  </a:schemeClr>
                </a:solidFill>
                <a:latin typeface="Arial" panose="020B0604020202020204" pitchFamily="34" charset="0"/>
                <a:cs typeface="Arial" panose="020B0604020202020204" pitchFamily="34" charset="0"/>
              </a:rPr>
              <a:t>site permits unemployed Delaware workers to file an initial or additional claim for unemployment insurance benefits via the Internet.  (In state or out of state residency.)</a:t>
            </a:r>
          </a:p>
          <a:p>
            <a:pPr lvl="1">
              <a:buFont typeface="Arial" panose="020B0604020202020204" pitchFamily="34" charset="0"/>
              <a:buChar char="•"/>
            </a:pPr>
            <a:r>
              <a:rPr lang="en-US" altLang="en-US" sz="1600" b="1" dirty="0">
                <a:solidFill>
                  <a:srgbClr val="002060"/>
                </a:solidFill>
                <a:latin typeface="Arial" charset="0"/>
                <a:cs typeface="Arial" charset="0"/>
              </a:rPr>
              <a:t>The applicant must check off and agree to disclaimers while filing their claim, to prevent missed information, or directions, that could delay their </a:t>
            </a:r>
            <a:r>
              <a:rPr lang="en-US" altLang="en-US" sz="1600" b="1" dirty="0" smtClean="0">
                <a:solidFill>
                  <a:srgbClr val="002060"/>
                </a:solidFill>
                <a:latin typeface="Arial" charset="0"/>
                <a:cs typeface="Arial" charset="0"/>
              </a:rPr>
              <a:t>claim.  We </a:t>
            </a:r>
            <a:r>
              <a:rPr lang="en-US" altLang="en-US" sz="1600" b="1" dirty="0">
                <a:solidFill>
                  <a:srgbClr val="002060"/>
                </a:solidFill>
                <a:latin typeface="Arial" charset="0"/>
                <a:cs typeface="Arial" charset="0"/>
              </a:rPr>
              <a:t>ask that everyone please read these sections in their entirety and call if there are any questions. </a:t>
            </a:r>
            <a:r>
              <a:rPr lang="en-US" altLang="en-US" sz="1600" b="1" dirty="0" smtClean="0">
                <a:solidFill>
                  <a:srgbClr val="002060"/>
                </a:solidFill>
                <a:latin typeface="Arial" charset="0"/>
                <a:cs typeface="Arial" charset="0"/>
              </a:rPr>
              <a:t> These </a:t>
            </a:r>
            <a:r>
              <a:rPr lang="en-US" altLang="en-US" sz="1600" b="1" dirty="0">
                <a:solidFill>
                  <a:srgbClr val="002060"/>
                </a:solidFill>
                <a:latin typeface="Arial" charset="0"/>
                <a:cs typeface="Arial" charset="0"/>
              </a:rPr>
              <a:t>are directions and guidance that would be provided in person if filing in one of our </a:t>
            </a:r>
            <a:r>
              <a:rPr lang="en-US" altLang="en-US" sz="1600" b="1" dirty="0" smtClean="0">
                <a:solidFill>
                  <a:srgbClr val="002060"/>
                </a:solidFill>
                <a:latin typeface="Arial" charset="0"/>
                <a:cs typeface="Arial" charset="0"/>
              </a:rPr>
              <a:t>Local Offices.</a:t>
            </a:r>
            <a:endParaRPr lang="en-US" altLang="en-US" sz="1600" b="1" dirty="0">
              <a:solidFill>
                <a:srgbClr val="002060"/>
              </a:solidFill>
              <a:latin typeface="Arial" charset="0"/>
              <a:cs typeface="Arial" charset="0"/>
            </a:endParaRPr>
          </a:p>
          <a:p>
            <a:pPr lvl="1">
              <a:buFont typeface="Arial" panose="020B0604020202020204" pitchFamily="34" charset="0"/>
              <a:buChar char="•"/>
            </a:pPr>
            <a:r>
              <a:rPr lang="en-US" altLang="en-US" sz="1600" b="1" dirty="0">
                <a:solidFill>
                  <a:srgbClr val="002060"/>
                </a:solidFill>
                <a:latin typeface="Arial" charset="0"/>
                <a:cs typeface="Arial" charset="0"/>
              </a:rPr>
              <a:t>The last page of the Internet application </a:t>
            </a:r>
            <a:r>
              <a:rPr lang="en-US" altLang="en-US" sz="1600" b="1" dirty="0" smtClean="0">
                <a:solidFill>
                  <a:srgbClr val="002060"/>
                </a:solidFill>
                <a:latin typeface="Arial" charset="0"/>
                <a:cs typeface="Arial" charset="0"/>
              </a:rPr>
              <a:t>process will advise </a:t>
            </a:r>
            <a:r>
              <a:rPr lang="en-US" altLang="en-US" sz="1600" b="1" dirty="0">
                <a:solidFill>
                  <a:srgbClr val="002060"/>
                </a:solidFill>
                <a:latin typeface="Arial" charset="0"/>
                <a:cs typeface="Arial" charset="0"/>
              </a:rPr>
              <a:t>that their claim has been completed and will </a:t>
            </a:r>
            <a:r>
              <a:rPr lang="en-US" altLang="en-US" sz="1600" b="1" dirty="0" smtClean="0">
                <a:solidFill>
                  <a:srgbClr val="002060"/>
                </a:solidFill>
                <a:latin typeface="Arial" charset="0"/>
                <a:cs typeface="Arial" charset="0"/>
              </a:rPr>
              <a:t>provide </a:t>
            </a:r>
            <a:r>
              <a:rPr lang="en-US" altLang="en-US" sz="1600" b="1" dirty="0">
                <a:solidFill>
                  <a:srgbClr val="002060"/>
                </a:solidFill>
                <a:latin typeface="Arial" charset="0"/>
                <a:cs typeface="Arial" charset="0"/>
              </a:rPr>
              <a:t>a confirmation </a:t>
            </a:r>
            <a:r>
              <a:rPr lang="en-US" altLang="en-US" sz="1600" b="1" dirty="0" smtClean="0">
                <a:solidFill>
                  <a:srgbClr val="002060"/>
                </a:solidFill>
                <a:latin typeface="Arial" charset="0"/>
                <a:cs typeface="Arial" charset="0"/>
              </a:rPr>
              <a:t>number (if there are errors along the way they are highlighted). </a:t>
            </a:r>
            <a:r>
              <a:rPr lang="en-US" altLang="en-US" sz="1600" b="1" dirty="0">
                <a:solidFill>
                  <a:srgbClr val="002060"/>
                </a:solidFill>
                <a:latin typeface="Arial" charset="0"/>
                <a:cs typeface="Arial" charset="0"/>
              </a:rPr>
              <a:t>The claimant will then be directed automatically to the </a:t>
            </a:r>
            <a:r>
              <a:rPr lang="en-US" altLang="en-US" sz="1600" b="1" dirty="0" err="1">
                <a:solidFill>
                  <a:srgbClr val="002060"/>
                </a:solidFill>
                <a:latin typeface="Arial" charset="0"/>
                <a:cs typeface="Arial" charset="0"/>
              </a:rPr>
              <a:t>JobLink</a:t>
            </a:r>
            <a:r>
              <a:rPr lang="en-US" altLang="en-US" sz="1600" b="1" dirty="0">
                <a:solidFill>
                  <a:srgbClr val="002060"/>
                </a:solidFill>
                <a:latin typeface="Arial" charset="0"/>
                <a:cs typeface="Arial" charset="0"/>
              </a:rPr>
              <a:t> site to complete the required registration with the Division of Employment &amp; Training. </a:t>
            </a:r>
          </a:p>
        </p:txBody>
      </p:sp>
    </p:spTree>
    <p:extLst>
      <p:ext uri="{BB962C8B-B14F-4D97-AF65-F5344CB8AC3E}">
        <p14:creationId xmlns:p14="http://schemas.microsoft.com/office/powerpoint/2010/main" val="3989853277"/>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19100" y="0"/>
            <a:ext cx="8458200" cy="914400"/>
          </a:xfrm>
        </p:spPr>
        <p:txBody>
          <a:bodyPr>
            <a:normAutofit/>
          </a:bodyPr>
          <a:lstStyle/>
          <a:p>
            <a:r>
              <a:rPr lang="en-US" altLang="en-US" sz="3200" b="1" u="sng" dirty="0" smtClean="0">
                <a:solidFill>
                  <a:schemeClr val="tx2"/>
                </a:solidFill>
                <a:latin typeface="Arial" charset="0"/>
                <a:cs typeface="Arial" charset="0"/>
              </a:rPr>
              <a:t>FILING IN PERSON</a:t>
            </a:r>
            <a:endParaRPr lang="en-US" altLang="en-US" sz="3200" b="1" u="sng" dirty="0" smtClean="0">
              <a:solidFill>
                <a:schemeClr val="tx2"/>
              </a:solidFill>
            </a:endParaRPr>
          </a:p>
        </p:txBody>
      </p:sp>
      <p:pic>
        <p:nvPicPr>
          <p:cNvPr id="4" name="Content Placeholder 3" descr="http://tse1.mm.bing.net/th?&amp;id=OIP.M6569966b05f8367f41483e3f4a809d44o0&amp;w=300&amp;h=300&amp;c=0&amp;pid=1.9&amp;rs=0&amp;p=0">
            <a:hlinkClick r:id="rId3"/>
          </p:cNvPr>
          <p:cNvPicPr>
            <a:picLocks noGrp="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228600" y="914401"/>
            <a:ext cx="1828800" cy="1447800"/>
          </a:xfrm>
          <a:prstGeom prst="rect">
            <a:avLst/>
          </a:prstGeom>
          <a:noFill/>
          <a:ln>
            <a:noFill/>
          </a:ln>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150" y="903372"/>
            <a:ext cx="1341850" cy="3476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195708" y="1608637"/>
            <a:ext cx="300625" cy="169277"/>
          </a:xfrm>
          <a:prstGeom prst="rect">
            <a:avLst/>
          </a:prstGeom>
          <a:solidFill>
            <a:schemeClr val="tx1">
              <a:lumMod val="75000"/>
              <a:lumOff val="25000"/>
            </a:schemeClr>
          </a:solidFill>
          <a:ln>
            <a:solidFill>
              <a:schemeClr val="tx1"/>
            </a:solidFill>
          </a:ln>
        </p:spPr>
        <p:txBody>
          <a:bodyPr wrap="square" rtlCol="0">
            <a:spAutoFit/>
          </a:bodyPr>
          <a:lstStyle/>
          <a:p>
            <a:endParaRPr lang="en-US" sz="500" b="1" dirty="0">
              <a:solidFill>
                <a:schemeClr val="bg1"/>
              </a:solidFill>
            </a:endParaRPr>
          </a:p>
        </p:txBody>
      </p:sp>
      <p:sp>
        <p:nvSpPr>
          <p:cNvPr id="7" name="TextBox 6"/>
          <p:cNvSpPr txBox="1"/>
          <p:nvPr/>
        </p:nvSpPr>
        <p:spPr>
          <a:xfrm>
            <a:off x="0" y="533400"/>
            <a:ext cx="9448800" cy="6401753"/>
          </a:xfrm>
          <a:prstGeom prst="rect">
            <a:avLst/>
          </a:prstGeom>
          <a:noFill/>
        </p:spPr>
        <p:txBody>
          <a:bodyPr wrap="square" rtlCol="0">
            <a:spAutoFit/>
          </a:bodyPr>
          <a:lstStyle/>
          <a:p>
            <a:r>
              <a:rPr lang="en-US" dirty="0" smtClean="0">
                <a:solidFill>
                  <a:schemeClr val="tx2">
                    <a:lumMod val="75000"/>
                  </a:schemeClr>
                </a:solidFill>
              </a:rPr>
              <a:t>			</a:t>
            </a:r>
            <a:endParaRPr lang="en-US" dirty="0" smtClean="0">
              <a:solidFill>
                <a:schemeClr val="tx2"/>
              </a:solidFill>
            </a:endParaRPr>
          </a:p>
          <a:p>
            <a:r>
              <a:rPr lang="en-US" dirty="0" smtClean="0">
                <a:solidFill>
                  <a:schemeClr val="tx2"/>
                </a:solidFill>
              </a:rPr>
              <a:t>		        	</a:t>
            </a:r>
            <a:r>
              <a:rPr lang="en-US" b="1" dirty="0" smtClean="0">
                <a:solidFill>
                  <a:schemeClr val="tx2"/>
                </a:solidFill>
              </a:rPr>
              <a:t>File </a:t>
            </a:r>
            <a:r>
              <a:rPr lang="en-US" b="1" dirty="0">
                <a:solidFill>
                  <a:schemeClr val="tx2"/>
                </a:solidFill>
              </a:rPr>
              <a:t>for you Benefits in our Local Office that is 		</a:t>
            </a:r>
            <a:r>
              <a:rPr lang="en-US" b="1" dirty="0" smtClean="0">
                <a:solidFill>
                  <a:schemeClr val="tx2"/>
                </a:solidFill>
              </a:rPr>
              <a:t>	</a:t>
            </a:r>
            <a:r>
              <a:rPr lang="en-US" b="1" dirty="0">
                <a:solidFill>
                  <a:schemeClr val="tx2"/>
                </a:solidFill>
              </a:rPr>
              <a:t>		</a:t>
            </a:r>
            <a:r>
              <a:rPr lang="en-US" b="1" dirty="0" smtClean="0">
                <a:solidFill>
                  <a:schemeClr val="tx2"/>
                </a:solidFill>
              </a:rPr>
              <a:t>	closest </a:t>
            </a:r>
            <a:r>
              <a:rPr lang="en-US" b="1" dirty="0">
                <a:solidFill>
                  <a:schemeClr val="tx2"/>
                </a:solidFill>
              </a:rPr>
              <a:t>to your home.  Office hours are 8:00 – 4:00 M-F.</a:t>
            </a:r>
          </a:p>
          <a:p>
            <a:r>
              <a:rPr lang="en-US" dirty="0">
                <a:solidFill>
                  <a:schemeClr val="tx2"/>
                </a:solidFill>
              </a:rPr>
              <a:t>	</a:t>
            </a:r>
            <a:r>
              <a:rPr lang="en-US" dirty="0" smtClean="0">
                <a:solidFill>
                  <a:schemeClr val="tx2"/>
                </a:solidFill>
              </a:rPr>
              <a:t>		</a:t>
            </a:r>
          </a:p>
          <a:p>
            <a:r>
              <a:rPr lang="en-US" sz="1600" b="1" dirty="0" smtClean="0">
                <a:solidFill>
                  <a:schemeClr val="tx2"/>
                </a:solidFill>
              </a:rPr>
              <a:t>			</a:t>
            </a:r>
            <a:r>
              <a:rPr lang="en-US" b="1" dirty="0" smtClean="0">
                <a:solidFill>
                  <a:schemeClr val="tx2"/>
                </a:solidFill>
              </a:rPr>
              <a:t>Bring the required documents with you for proper identification 				purposes (see page 4 of the Claimant UI Handbook).</a:t>
            </a:r>
          </a:p>
          <a:p>
            <a:endParaRPr lang="en-US" b="1" dirty="0" smtClean="0">
              <a:solidFill>
                <a:schemeClr val="tx2"/>
              </a:solidFill>
            </a:endParaRPr>
          </a:p>
          <a:p>
            <a:pPr lvl="2"/>
            <a:r>
              <a:rPr lang="en-US" altLang="en-US" b="1" dirty="0" smtClean="0">
                <a:solidFill>
                  <a:srgbClr val="002060"/>
                </a:solidFill>
              </a:rPr>
              <a:t>               </a:t>
            </a:r>
            <a:r>
              <a:rPr lang="en-US" altLang="en-US" sz="2400" b="1" u="sng" dirty="0" smtClean="0">
                <a:solidFill>
                  <a:srgbClr val="002060"/>
                </a:solidFill>
              </a:rPr>
              <a:t>UI Office Locations and Phone Numbers</a:t>
            </a:r>
          </a:p>
          <a:p>
            <a:pPr lvl="2"/>
            <a:endParaRPr lang="en-US" sz="2400" u="sng" dirty="0" smtClean="0"/>
          </a:p>
          <a:p>
            <a:pPr>
              <a:defRPr/>
            </a:pPr>
            <a:r>
              <a:rPr lang="en-US" sz="1400" b="1" dirty="0" smtClean="0">
                <a:solidFill>
                  <a:srgbClr val="002060"/>
                </a:solidFill>
              </a:rPr>
              <a:t>		</a:t>
            </a:r>
            <a:r>
              <a:rPr lang="en-US" sz="1500" b="1" dirty="0" smtClean="0">
                <a:solidFill>
                  <a:srgbClr val="002060"/>
                </a:solidFill>
              </a:rPr>
              <a:t>Wilmington </a:t>
            </a:r>
            <a:r>
              <a:rPr lang="en-US" sz="1500" b="1" dirty="0">
                <a:solidFill>
                  <a:srgbClr val="002060"/>
                </a:solidFill>
              </a:rPr>
              <a:t>Local Office                             Dover Local Office        </a:t>
            </a:r>
          </a:p>
          <a:p>
            <a:pPr>
              <a:defRPr/>
            </a:pPr>
            <a:r>
              <a:rPr lang="en-US" sz="1500" dirty="0">
                <a:solidFill>
                  <a:srgbClr val="002060"/>
                </a:solidFill>
              </a:rPr>
              <a:t>	</a:t>
            </a:r>
            <a:r>
              <a:rPr lang="en-US" sz="1500" dirty="0" smtClean="0">
                <a:solidFill>
                  <a:srgbClr val="002060"/>
                </a:solidFill>
              </a:rPr>
              <a:t>	4425 </a:t>
            </a:r>
            <a:r>
              <a:rPr lang="en-US" sz="1500" dirty="0">
                <a:solidFill>
                  <a:srgbClr val="002060"/>
                </a:solidFill>
              </a:rPr>
              <a:t>North Market Street                           Blue Hen Corporate Center</a:t>
            </a:r>
          </a:p>
          <a:p>
            <a:pPr>
              <a:defRPr/>
            </a:pPr>
            <a:r>
              <a:rPr lang="en-US" sz="1500" dirty="0">
                <a:solidFill>
                  <a:srgbClr val="002060"/>
                </a:solidFill>
              </a:rPr>
              <a:t>	</a:t>
            </a:r>
            <a:r>
              <a:rPr lang="en-US" sz="1500" dirty="0" smtClean="0">
                <a:solidFill>
                  <a:srgbClr val="002060"/>
                </a:solidFill>
              </a:rPr>
              <a:t>	Wilmington</a:t>
            </a:r>
            <a:r>
              <a:rPr lang="en-US" sz="1500" dirty="0">
                <a:solidFill>
                  <a:srgbClr val="002060"/>
                </a:solidFill>
              </a:rPr>
              <a:t>, DE 19802                                 655 S. Bay Road, Suite 2H</a:t>
            </a:r>
          </a:p>
          <a:p>
            <a:pPr>
              <a:defRPr/>
            </a:pPr>
            <a:r>
              <a:rPr lang="en-US" sz="1500" dirty="0">
                <a:solidFill>
                  <a:srgbClr val="002060"/>
                </a:solidFill>
              </a:rPr>
              <a:t>	</a:t>
            </a:r>
            <a:r>
              <a:rPr lang="en-US" sz="1500" dirty="0" smtClean="0">
                <a:solidFill>
                  <a:srgbClr val="002060"/>
                </a:solidFill>
              </a:rPr>
              <a:t>	(</a:t>
            </a:r>
            <a:r>
              <a:rPr lang="en-US" sz="1500" dirty="0">
                <a:solidFill>
                  <a:srgbClr val="002060"/>
                </a:solidFill>
              </a:rPr>
              <a:t>302) 761-8446                                              Dover, DE 19901  </a:t>
            </a:r>
          </a:p>
          <a:p>
            <a:pPr>
              <a:defRPr/>
            </a:pPr>
            <a:r>
              <a:rPr lang="en-US" sz="1500" dirty="0">
                <a:solidFill>
                  <a:srgbClr val="002060"/>
                </a:solidFill>
              </a:rPr>
              <a:t>                                                                      	    </a:t>
            </a:r>
            <a:r>
              <a:rPr lang="en-US" sz="1500" dirty="0" smtClean="0">
                <a:solidFill>
                  <a:srgbClr val="002060"/>
                </a:solidFill>
              </a:rPr>
              <a:t>	          (</a:t>
            </a:r>
            <a:r>
              <a:rPr lang="en-US" sz="1500" dirty="0">
                <a:solidFill>
                  <a:srgbClr val="002060"/>
                </a:solidFill>
              </a:rPr>
              <a:t>302) 739-5461</a:t>
            </a:r>
          </a:p>
          <a:p>
            <a:pPr>
              <a:defRPr/>
            </a:pPr>
            <a:endParaRPr lang="en-US" sz="1500" dirty="0">
              <a:solidFill>
                <a:srgbClr val="002060"/>
              </a:solidFill>
            </a:endParaRPr>
          </a:p>
          <a:p>
            <a:pPr>
              <a:defRPr/>
            </a:pPr>
            <a:r>
              <a:rPr lang="en-US" sz="1500" b="1" dirty="0">
                <a:solidFill>
                  <a:srgbClr val="002060"/>
                </a:solidFill>
              </a:rPr>
              <a:t>	</a:t>
            </a:r>
            <a:r>
              <a:rPr lang="en-US" sz="1500" b="1" dirty="0" smtClean="0">
                <a:solidFill>
                  <a:srgbClr val="002060"/>
                </a:solidFill>
              </a:rPr>
              <a:t>	Newark </a:t>
            </a:r>
            <a:r>
              <a:rPr lang="en-US" sz="1500" b="1" dirty="0">
                <a:solidFill>
                  <a:srgbClr val="002060"/>
                </a:solidFill>
              </a:rPr>
              <a:t>Local  Office                                     Georgetown Local Office</a:t>
            </a:r>
          </a:p>
          <a:p>
            <a:pPr>
              <a:defRPr/>
            </a:pPr>
            <a:r>
              <a:rPr lang="en-US" sz="1500" dirty="0">
                <a:solidFill>
                  <a:srgbClr val="002060"/>
                </a:solidFill>
              </a:rPr>
              <a:t>	</a:t>
            </a:r>
            <a:r>
              <a:rPr lang="en-US" sz="1500" dirty="0" smtClean="0">
                <a:solidFill>
                  <a:srgbClr val="002060"/>
                </a:solidFill>
              </a:rPr>
              <a:t>	225 </a:t>
            </a:r>
            <a:r>
              <a:rPr lang="en-US" sz="1500" dirty="0">
                <a:solidFill>
                  <a:srgbClr val="002060"/>
                </a:solidFill>
              </a:rPr>
              <a:t>Corporate Boulevard                              20093 Office Circle</a:t>
            </a:r>
          </a:p>
          <a:p>
            <a:pPr>
              <a:defRPr/>
            </a:pPr>
            <a:r>
              <a:rPr lang="en-US" sz="1500" dirty="0">
                <a:solidFill>
                  <a:srgbClr val="002060"/>
                </a:solidFill>
              </a:rPr>
              <a:t>	</a:t>
            </a:r>
            <a:r>
              <a:rPr lang="en-US" sz="1500" dirty="0" smtClean="0">
                <a:solidFill>
                  <a:srgbClr val="002060"/>
                </a:solidFill>
              </a:rPr>
              <a:t>	Suite </a:t>
            </a:r>
            <a:r>
              <a:rPr lang="en-US" sz="1500" dirty="0">
                <a:solidFill>
                  <a:srgbClr val="002060"/>
                </a:solidFill>
              </a:rPr>
              <a:t>108                                                          Unit 205 </a:t>
            </a:r>
          </a:p>
          <a:p>
            <a:pPr>
              <a:defRPr/>
            </a:pPr>
            <a:r>
              <a:rPr lang="en-US" sz="1500" dirty="0">
                <a:solidFill>
                  <a:srgbClr val="002060"/>
                </a:solidFill>
              </a:rPr>
              <a:t>	</a:t>
            </a:r>
            <a:r>
              <a:rPr lang="en-US" sz="1500" dirty="0" smtClean="0">
                <a:solidFill>
                  <a:srgbClr val="002060"/>
                </a:solidFill>
              </a:rPr>
              <a:t>	Newark</a:t>
            </a:r>
            <a:r>
              <a:rPr lang="en-US" sz="1500" dirty="0">
                <a:solidFill>
                  <a:srgbClr val="002060"/>
                </a:solidFill>
              </a:rPr>
              <a:t>, DE 19702                                          Georgetown, DE 19947</a:t>
            </a:r>
          </a:p>
          <a:p>
            <a:pPr>
              <a:defRPr/>
            </a:pPr>
            <a:r>
              <a:rPr lang="en-US" sz="1500" dirty="0">
                <a:solidFill>
                  <a:srgbClr val="002060"/>
                </a:solidFill>
              </a:rPr>
              <a:t>	</a:t>
            </a:r>
            <a:r>
              <a:rPr lang="en-US" sz="1500" dirty="0" smtClean="0">
                <a:solidFill>
                  <a:srgbClr val="002060"/>
                </a:solidFill>
              </a:rPr>
              <a:t>	(</a:t>
            </a:r>
            <a:r>
              <a:rPr lang="en-US" sz="1500" dirty="0">
                <a:solidFill>
                  <a:srgbClr val="002060"/>
                </a:solidFill>
              </a:rPr>
              <a:t>302) 368-6600                                               (302) 856-5611 </a:t>
            </a:r>
          </a:p>
          <a:p>
            <a:pPr>
              <a:defRPr/>
            </a:pPr>
            <a:r>
              <a:rPr lang="en-US" sz="1500" dirty="0">
                <a:solidFill>
                  <a:srgbClr val="002060"/>
                </a:solidFill>
              </a:rPr>
              <a:t>	</a:t>
            </a:r>
          </a:p>
          <a:p>
            <a:pPr>
              <a:defRPr/>
            </a:pPr>
            <a:endParaRPr lang="en-US" sz="1000" dirty="0">
              <a:solidFill>
                <a:srgbClr val="002060"/>
              </a:solidFill>
            </a:endParaRPr>
          </a:p>
          <a:p>
            <a:pPr>
              <a:defRPr/>
            </a:pPr>
            <a:r>
              <a:rPr lang="en-US" sz="1600" b="1" dirty="0">
                <a:solidFill>
                  <a:srgbClr val="002060"/>
                </a:solidFill>
              </a:rPr>
              <a:t>	</a:t>
            </a:r>
            <a:r>
              <a:rPr lang="en-US" sz="1600" b="1" dirty="0" smtClean="0">
                <a:solidFill>
                  <a:srgbClr val="002060"/>
                </a:solidFill>
              </a:rPr>
              <a:t>	HOTLINE </a:t>
            </a:r>
            <a:r>
              <a:rPr lang="en-US" sz="1600" b="1" dirty="0">
                <a:solidFill>
                  <a:srgbClr val="002060"/>
                </a:solidFill>
              </a:rPr>
              <a:t>NUMBERS:  	</a:t>
            </a:r>
            <a:r>
              <a:rPr lang="en-US" sz="1600" b="1" dirty="0" smtClean="0">
                <a:solidFill>
                  <a:srgbClr val="002060"/>
                </a:solidFill>
              </a:rPr>
              <a:t>(800) 794-3032  </a:t>
            </a:r>
            <a:r>
              <a:rPr lang="en-US" sz="1600" b="1" dirty="0">
                <a:solidFill>
                  <a:srgbClr val="002060"/>
                </a:solidFill>
              </a:rPr>
              <a:t>Kent &amp; Sussex Counties			                                   	</a:t>
            </a:r>
            <a:r>
              <a:rPr lang="en-US" sz="1600" b="1" dirty="0" smtClean="0">
                <a:solidFill>
                  <a:srgbClr val="002060"/>
                </a:solidFill>
              </a:rPr>
              <a:t>			(302) 761-6576  </a:t>
            </a:r>
            <a:r>
              <a:rPr lang="en-US" sz="1600" b="1" dirty="0">
                <a:solidFill>
                  <a:srgbClr val="002060"/>
                </a:solidFill>
              </a:rPr>
              <a:t>New Castle County</a:t>
            </a:r>
          </a:p>
          <a:p>
            <a:pPr marL="285750" indent="-285750">
              <a:buFont typeface="Arial" panose="020B0604020202020204" pitchFamily="34" charset="0"/>
              <a:buChar char="•"/>
            </a:pPr>
            <a:endParaRPr lang="en-US" sz="1400" u="sng" dirty="0"/>
          </a:p>
        </p:txBody>
      </p:sp>
      <p:pic>
        <p:nvPicPr>
          <p:cNvPr id="11" name="Picture 10" descr="http://www.clker.com/cliparts/f/4/e/b/13276241461086975058grey%20check%20mark-hi.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38400" y="860508"/>
            <a:ext cx="381000" cy="381000"/>
          </a:xfrm>
          <a:prstGeom prst="rect">
            <a:avLst/>
          </a:prstGeom>
          <a:noFill/>
          <a:ln>
            <a:noFill/>
          </a:ln>
        </p:spPr>
      </p:pic>
      <p:pic>
        <p:nvPicPr>
          <p:cNvPr id="12" name="Picture 11" descr="http://www.clker.com/cliparts/f/4/e/b/13276241461086975058grey%20check%20mark-hi.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66975" y="1690014"/>
            <a:ext cx="381000" cy="381000"/>
          </a:xfrm>
          <a:prstGeom prst="rect">
            <a:avLst/>
          </a:prstGeom>
          <a:noFill/>
          <a:ln>
            <a:noFill/>
          </a:ln>
        </p:spPr>
      </p:pic>
    </p:spTree>
    <p:extLst>
      <p:ext uri="{BB962C8B-B14F-4D97-AF65-F5344CB8AC3E}">
        <p14:creationId xmlns:p14="http://schemas.microsoft.com/office/powerpoint/2010/main" val="851883770"/>
      </p:ext>
    </p:extLst>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ext Box 1026"/>
          <p:cNvSpPr txBox="1">
            <a:spLocks noChangeArrowheads="1"/>
          </p:cNvSpPr>
          <p:nvPr/>
        </p:nvSpPr>
        <p:spPr bwMode="auto">
          <a:xfrm>
            <a:off x="838200" y="2133601"/>
            <a:ext cx="7620000" cy="1877437"/>
          </a:xfrm>
          <a:prstGeom prst="rect">
            <a:avLst/>
          </a:prstGeom>
          <a:noFill/>
          <a:ln w="9525">
            <a:noFill/>
            <a:miter lim="800000"/>
            <a:headEnd/>
            <a:tailEnd/>
          </a:ln>
          <a:effectLst/>
        </p:spPr>
        <p:txBody>
          <a:bodyPr wrap="square">
            <a:spAutoFit/>
          </a:bodyPr>
          <a:lstStyle/>
          <a:p>
            <a:pPr>
              <a:defRPr/>
            </a:pPr>
            <a:r>
              <a:rPr lang="en-US" sz="3200" b="1" u="sng" dirty="0">
                <a:solidFill>
                  <a:srgbClr val="002060"/>
                </a:solidFill>
                <a:latin typeface="Arial" charset="0"/>
                <a:cs typeface="Arial" charset="0"/>
              </a:rPr>
              <a:t>State:</a:t>
            </a:r>
            <a:r>
              <a:rPr lang="en-US" sz="3200" b="1" dirty="0">
                <a:solidFill>
                  <a:srgbClr val="002060"/>
                </a:solidFill>
                <a:latin typeface="Arial" charset="0"/>
                <a:cs typeface="Arial" charset="0"/>
              </a:rPr>
              <a:t>		</a:t>
            </a:r>
            <a:r>
              <a:rPr lang="en-US" sz="3200" b="1" u="sng" dirty="0">
                <a:solidFill>
                  <a:srgbClr val="002060"/>
                </a:solidFill>
                <a:latin typeface="Arial" charset="0"/>
                <a:cs typeface="Arial" charset="0"/>
              </a:rPr>
              <a:t>Phone:</a:t>
            </a:r>
            <a:r>
              <a:rPr lang="en-US" sz="3200" b="1" dirty="0">
                <a:solidFill>
                  <a:srgbClr val="002060"/>
                </a:solidFill>
                <a:latin typeface="Arial" charset="0"/>
                <a:cs typeface="Arial" charset="0"/>
              </a:rPr>
              <a:t>		</a:t>
            </a:r>
            <a:r>
              <a:rPr lang="en-US" sz="3200" b="1" u="sng" dirty="0">
                <a:solidFill>
                  <a:srgbClr val="002060"/>
                </a:solidFill>
                <a:latin typeface="Arial" charset="0"/>
                <a:cs typeface="Arial" charset="0"/>
              </a:rPr>
              <a:t>Hours:</a:t>
            </a:r>
          </a:p>
          <a:p>
            <a:pPr>
              <a:defRPr/>
            </a:pPr>
            <a:endParaRPr lang="en-US" sz="1000" b="1" dirty="0">
              <a:solidFill>
                <a:srgbClr val="002060"/>
              </a:solidFill>
              <a:effectLst>
                <a:outerShdw blurRad="38100" dist="38100" dir="2700000" algn="tl">
                  <a:srgbClr val="000000"/>
                </a:outerShdw>
              </a:effectLst>
              <a:latin typeface="Arial" charset="0"/>
              <a:cs typeface="Arial" charset="0"/>
            </a:endParaRPr>
          </a:p>
          <a:p>
            <a:pPr>
              <a:defRPr/>
            </a:pPr>
            <a:r>
              <a:rPr lang="en-US" b="1" dirty="0">
                <a:solidFill>
                  <a:srgbClr val="002060"/>
                </a:solidFill>
                <a:latin typeface="Arial" charset="0"/>
                <a:cs typeface="Arial" charset="0"/>
              </a:rPr>
              <a:t>Maryland 		410-334-6800 	</a:t>
            </a:r>
            <a:r>
              <a:rPr lang="en-US" b="1" dirty="0" smtClean="0">
                <a:solidFill>
                  <a:srgbClr val="002060"/>
                </a:solidFill>
                <a:latin typeface="Arial" charset="0"/>
                <a:cs typeface="Arial" charset="0"/>
              </a:rPr>
              <a:t>              8:00AM </a:t>
            </a:r>
            <a:r>
              <a:rPr lang="en-US" b="1" dirty="0">
                <a:solidFill>
                  <a:srgbClr val="002060"/>
                </a:solidFill>
                <a:latin typeface="Arial" charset="0"/>
                <a:cs typeface="Arial" charset="0"/>
              </a:rPr>
              <a:t>- 3:00PM</a:t>
            </a:r>
          </a:p>
          <a:p>
            <a:pPr>
              <a:defRPr/>
            </a:pPr>
            <a:endParaRPr lang="en-US" sz="1000" b="1" dirty="0">
              <a:solidFill>
                <a:srgbClr val="002060"/>
              </a:solidFill>
              <a:latin typeface="Arial" charset="0"/>
              <a:cs typeface="Arial" charset="0"/>
            </a:endParaRPr>
          </a:p>
          <a:p>
            <a:pPr>
              <a:defRPr/>
            </a:pPr>
            <a:r>
              <a:rPr lang="en-US" b="1" dirty="0">
                <a:solidFill>
                  <a:srgbClr val="002060"/>
                </a:solidFill>
                <a:latin typeface="Arial" charset="0"/>
                <a:cs typeface="Arial" charset="0"/>
              </a:rPr>
              <a:t>New Jersey 		888-795-6672  	</a:t>
            </a:r>
            <a:r>
              <a:rPr lang="en-US" b="1" dirty="0" smtClean="0">
                <a:solidFill>
                  <a:srgbClr val="002060"/>
                </a:solidFill>
                <a:latin typeface="Arial" charset="0"/>
                <a:cs typeface="Arial" charset="0"/>
              </a:rPr>
              <a:t>              8:00AM </a:t>
            </a:r>
            <a:r>
              <a:rPr lang="en-US" b="1" dirty="0">
                <a:solidFill>
                  <a:srgbClr val="002060"/>
                </a:solidFill>
                <a:latin typeface="Arial" charset="0"/>
                <a:cs typeface="Arial" charset="0"/>
              </a:rPr>
              <a:t>- 4:00PM</a:t>
            </a:r>
          </a:p>
          <a:p>
            <a:pPr>
              <a:defRPr/>
            </a:pPr>
            <a:endParaRPr lang="en-US" sz="1000" b="1" dirty="0">
              <a:solidFill>
                <a:srgbClr val="002060"/>
              </a:solidFill>
              <a:latin typeface="Arial" charset="0"/>
              <a:cs typeface="Arial" charset="0"/>
            </a:endParaRPr>
          </a:p>
          <a:p>
            <a:pPr>
              <a:defRPr/>
            </a:pPr>
            <a:r>
              <a:rPr lang="en-US" b="1" dirty="0">
                <a:solidFill>
                  <a:srgbClr val="002060"/>
                </a:solidFill>
                <a:latin typeface="Arial" charset="0"/>
                <a:cs typeface="Arial" charset="0"/>
              </a:rPr>
              <a:t>Pennsylvania 	</a:t>
            </a:r>
            <a:r>
              <a:rPr lang="en-US" b="1" dirty="0" smtClean="0">
                <a:solidFill>
                  <a:srgbClr val="002060"/>
                </a:solidFill>
                <a:latin typeface="Arial" charset="0"/>
                <a:cs typeface="Arial" charset="0"/>
              </a:rPr>
              <a:t>              888 </a:t>
            </a:r>
            <a:r>
              <a:rPr lang="en-US" b="1" dirty="0">
                <a:solidFill>
                  <a:srgbClr val="002060"/>
                </a:solidFill>
                <a:latin typeface="Arial" charset="0"/>
                <a:cs typeface="Arial" charset="0"/>
              </a:rPr>
              <a:t>313 7284 	</a:t>
            </a:r>
            <a:r>
              <a:rPr lang="en-US" b="1" dirty="0" smtClean="0">
                <a:solidFill>
                  <a:srgbClr val="002060"/>
                </a:solidFill>
                <a:latin typeface="Arial" charset="0"/>
                <a:cs typeface="Arial" charset="0"/>
              </a:rPr>
              <a:t>              7:00AM </a:t>
            </a:r>
            <a:r>
              <a:rPr lang="en-US" b="1" dirty="0">
                <a:solidFill>
                  <a:srgbClr val="002060"/>
                </a:solidFill>
                <a:latin typeface="Arial" charset="0"/>
                <a:cs typeface="Arial" charset="0"/>
              </a:rPr>
              <a:t>- 5:00PM</a:t>
            </a:r>
            <a:endParaRPr lang="en-US" dirty="0">
              <a:solidFill>
                <a:srgbClr val="002060"/>
              </a:solidFill>
              <a:latin typeface="Times New Roman" charset="0"/>
            </a:endParaRPr>
          </a:p>
        </p:txBody>
      </p:sp>
      <p:sp>
        <p:nvSpPr>
          <p:cNvPr id="12292" name="Text Box 1028"/>
          <p:cNvSpPr txBox="1">
            <a:spLocks noChangeArrowheads="1"/>
          </p:cNvSpPr>
          <p:nvPr/>
        </p:nvSpPr>
        <p:spPr bwMode="auto">
          <a:xfrm>
            <a:off x="944530" y="838200"/>
            <a:ext cx="7032695"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SzPct val="75000"/>
              <a:buFont typeface="Wingdings" pitchFamily="2" charset="2"/>
              <a:buChar char="n"/>
              <a:defRPr sz="3200">
                <a:solidFill>
                  <a:schemeClr val="tx1"/>
                </a:solidFill>
                <a:latin typeface="Times New Roman" pitchFamily="18" charset="0"/>
              </a:defRPr>
            </a:lvl1pPr>
            <a:lvl2pPr marL="742950" indent="-285750" eaLnBrk="0" hangingPunct="0">
              <a:spcBef>
                <a:spcPct val="20000"/>
              </a:spcBef>
              <a:buClr>
                <a:schemeClr val="folHlink"/>
              </a:buClr>
              <a:buSzPct val="60000"/>
              <a:buFont typeface="Wingdings" pitchFamily="2" charset="2"/>
              <a:buChar char="u"/>
              <a:defRPr sz="3200">
                <a:solidFill>
                  <a:schemeClr val="tx1"/>
                </a:solidFill>
                <a:latin typeface="Times New Roman" pitchFamily="18" charset="0"/>
              </a:defRPr>
            </a:lvl2pPr>
            <a:lvl3pPr marL="1143000" indent="-228600" eaLnBrk="0" hangingPunct="0">
              <a:spcBef>
                <a:spcPct val="20000"/>
              </a:spcBef>
              <a:buClr>
                <a:schemeClr val="tx2"/>
              </a:buClr>
              <a:buSzPct val="60000"/>
              <a:buFont typeface="Wingdings" pitchFamily="2" charset="2"/>
              <a:buChar char="t"/>
              <a:defRPr sz="3200">
                <a:solidFill>
                  <a:schemeClr val="tx1"/>
                </a:solidFill>
                <a:latin typeface="Times New Roman" pitchFamily="18" charset="0"/>
              </a:defRPr>
            </a:lvl3pPr>
            <a:lvl4pPr marL="1600200" indent="-228600" eaLnBrk="0" hangingPunct="0">
              <a:spcBef>
                <a:spcPct val="20000"/>
              </a:spcBef>
              <a:buClr>
                <a:schemeClr val="tx1"/>
              </a:buClr>
              <a:buSzPct val="100000"/>
              <a:buChar char="•"/>
              <a:defRPr sz="3200">
                <a:solidFill>
                  <a:schemeClr val="tx1"/>
                </a:solidFill>
                <a:latin typeface="Times New Roman" pitchFamily="18" charset="0"/>
              </a:defRPr>
            </a:lvl4pPr>
            <a:lvl5pPr marL="2057400" indent="-228600" eaLnBrk="0" hangingPunct="0">
              <a:spcBef>
                <a:spcPct val="20000"/>
              </a:spcBef>
              <a:buClr>
                <a:schemeClr val="tx1"/>
              </a:buClr>
              <a:buSzPct val="100000"/>
              <a:buChar char="–"/>
              <a:defRPr sz="32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itchFamily="18" charset="0"/>
              </a:defRPr>
            </a:lvl9pPr>
          </a:lstStyle>
          <a:p>
            <a:pPr algn="ctr" eaLnBrk="1" hangingPunct="1">
              <a:spcBef>
                <a:spcPct val="0"/>
              </a:spcBef>
              <a:buClrTx/>
              <a:buSzTx/>
              <a:buFontTx/>
              <a:buNone/>
            </a:pPr>
            <a:r>
              <a:rPr lang="en-US" altLang="en-US" sz="3600" u="sng" dirty="0" smtClean="0">
                <a:solidFill>
                  <a:srgbClr val="002060"/>
                </a:solidFill>
                <a:latin typeface="Arial" charset="0"/>
              </a:rPr>
              <a:t>Are your wages in another State</a:t>
            </a:r>
            <a:r>
              <a:rPr lang="en-US" altLang="en-US" sz="3600" u="sng" dirty="0">
                <a:solidFill>
                  <a:srgbClr val="002060"/>
                </a:solidFill>
                <a:latin typeface="Arial" charset="0"/>
              </a:rPr>
              <a:t>?</a:t>
            </a:r>
          </a:p>
          <a:p>
            <a:pPr algn="ctr" eaLnBrk="1" hangingPunct="1">
              <a:spcBef>
                <a:spcPct val="0"/>
              </a:spcBef>
              <a:buClrTx/>
              <a:buSzTx/>
              <a:buFontTx/>
              <a:buNone/>
            </a:pPr>
            <a:endParaRPr lang="en-US" altLang="en-US" sz="1000" dirty="0">
              <a:solidFill>
                <a:srgbClr val="002060"/>
              </a:solidFill>
              <a:latin typeface="Arial" charset="0"/>
            </a:endParaRPr>
          </a:p>
          <a:p>
            <a:pPr algn="ctr" eaLnBrk="1" hangingPunct="1">
              <a:spcBef>
                <a:spcPct val="0"/>
              </a:spcBef>
              <a:buClrTx/>
              <a:buSzTx/>
              <a:buFontTx/>
              <a:buNone/>
            </a:pPr>
            <a:r>
              <a:rPr lang="en-US" altLang="en-US" sz="2400" dirty="0">
                <a:solidFill>
                  <a:srgbClr val="002060"/>
                </a:solidFill>
                <a:latin typeface="Arial" charset="0"/>
              </a:rPr>
              <a:t>Contact your States Local UI Office:</a:t>
            </a:r>
          </a:p>
        </p:txBody>
      </p:sp>
      <p:pic>
        <p:nvPicPr>
          <p:cNvPr id="9" name="Picture 8" descr="C:\Users\stacey.laing\AppData\Local\Microsoft\Windows\Temporary Internet Files\Content.Outlook\23DXOTL6\DOL UI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5977" y="4572000"/>
            <a:ext cx="2209800" cy="209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4236545"/>
      </p:ext>
    </p:extLst>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D14D05E-990D-4D15-AF64-E663F109CD6D}" type="slidenum">
              <a:rPr lang="en-US" smtClean="0"/>
              <a:pPr/>
              <a:t>6</a:t>
            </a:fld>
            <a:endParaRPr lang="en-US"/>
          </a:p>
        </p:txBody>
      </p:sp>
      <p:sp>
        <p:nvSpPr>
          <p:cNvPr id="3" name="TextBox 2"/>
          <p:cNvSpPr txBox="1"/>
          <p:nvPr/>
        </p:nvSpPr>
        <p:spPr>
          <a:xfrm>
            <a:off x="304800" y="762000"/>
            <a:ext cx="8534400" cy="369332"/>
          </a:xfrm>
          <a:prstGeom prst="rect">
            <a:avLst/>
          </a:prstGeom>
          <a:noFill/>
        </p:spPr>
        <p:txBody>
          <a:bodyPr wrap="square" rtlCol="0">
            <a:spAutoFit/>
          </a:bodyPr>
          <a:lstStyle/>
          <a:p>
            <a:endParaRPr lang="en-US" dirty="0"/>
          </a:p>
        </p:txBody>
      </p:sp>
      <p:sp>
        <p:nvSpPr>
          <p:cNvPr id="4" name="TextBox 3"/>
          <p:cNvSpPr txBox="1"/>
          <p:nvPr/>
        </p:nvSpPr>
        <p:spPr>
          <a:xfrm>
            <a:off x="228600" y="381000"/>
            <a:ext cx="8686800" cy="1785104"/>
          </a:xfrm>
          <a:prstGeom prst="rect">
            <a:avLst/>
          </a:prstGeom>
          <a:noFill/>
        </p:spPr>
        <p:txBody>
          <a:bodyPr wrap="square" rtlCol="0">
            <a:spAutoFit/>
          </a:bodyPr>
          <a:lstStyle/>
          <a:p>
            <a:r>
              <a:rPr lang="en-US" sz="2200" b="1" dirty="0" smtClean="0">
                <a:solidFill>
                  <a:srgbClr val="002060"/>
                </a:solidFill>
              </a:rPr>
              <a:t>Within a few days of a new claim being filed a 			  </a:t>
            </a:r>
            <a:r>
              <a:rPr lang="en-US" sz="2200" b="1" u="sng" dirty="0" smtClean="0">
                <a:solidFill>
                  <a:srgbClr val="002060"/>
                </a:solidFill>
              </a:rPr>
              <a:t>Monetary Determination</a:t>
            </a:r>
            <a:r>
              <a:rPr lang="en-US" sz="2200" b="1" dirty="0" smtClean="0">
                <a:solidFill>
                  <a:srgbClr val="002060"/>
                </a:solidFill>
              </a:rPr>
              <a:t> is mailed to the claimant.  		             This form shows information such as the claim date,			 base period wages, and how much the weekly 			        benefit amount (WBA) will be if eligible. </a:t>
            </a:r>
            <a:endParaRPr lang="en-US" sz="2200" b="1" dirty="0">
              <a:solidFill>
                <a:srgbClr val="002060"/>
              </a:solidFill>
            </a:endParaRPr>
          </a:p>
        </p:txBody>
      </p:sp>
      <p:sp>
        <p:nvSpPr>
          <p:cNvPr id="7" name="TextBox 6"/>
          <p:cNvSpPr txBox="1"/>
          <p:nvPr/>
        </p:nvSpPr>
        <p:spPr>
          <a:xfrm>
            <a:off x="156210" y="2514600"/>
            <a:ext cx="8831580" cy="4770537"/>
          </a:xfrm>
          <a:prstGeom prst="rect">
            <a:avLst/>
          </a:prstGeom>
          <a:noFill/>
        </p:spPr>
        <p:txBody>
          <a:bodyPr wrap="square" rtlCol="0">
            <a:spAutoFit/>
          </a:bodyPr>
          <a:lstStyle/>
          <a:p>
            <a:r>
              <a:rPr lang="en-US" sz="2200" b="1" dirty="0" smtClean="0">
                <a:solidFill>
                  <a:schemeClr val="accent1">
                    <a:lumMod val="75000"/>
                  </a:schemeClr>
                </a:solidFill>
              </a:rPr>
              <a:t>	</a:t>
            </a:r>
            <a:r>
              <a:rPr lang="en-US" sz="2200" b="1" dirty="0" smtClean="0">
                <a:solidFill>
                  <a:srgbClr val="002060"/>
                </a:solidFill>
              </a:rPr>
              <a:t>	The next process is the Claims Adjudication.  A Claims 			Deputy reviews all cases that have separation issues (i.e. 		quits, terminations, etc.) to determine eligibility.   Appeal Hearings are held with an Appeals Referee when the claimant or the employer do not agree with the Claims Deputy’s written determination.</a:t>
            </a:r>
          </a:p>
          <a:p>
            <a:r>
              <a:rPr lang="en-US" sz="2200" b="1" dirty="0">
                <a:solidFill>
                  <a:srgbClr val="002060"/>
                </a:solidFill>
              </a:rPr>
              <a:t/>
            </a:r>
            <a:br>
              <a:rPr lang="en-US" sz="2200" b="1" dirty="0">
                <a:solidFill>
                  <a:srgbClr val="002060"/>
                </a:solidFill>
              </a:rPr>
            </a:br>
            <a:r>
              <a:rPr lang="en-US" sz="2200" b="1" dirty="0" smtClean="0">
                <a:solidFill>
                  <a:srgbClr val="002060"/>
                </a:solidFill>
              </a:rPr>
              <a:t>Claimants that have valid recall dates, or are LOW, i.e. lack of work,  business closures etc., generally do not have to go through a full adjudication process.</a:t>
            </a:r>
          </a:p>
          <a:p>
            <a:endParaRPr lang="en-US" sz="2200" b="1" dirty="0">
              <a:solidFill>
                <a:srgbClr val="314290"/>
              </a:solidFill>
            </a:endParaRPr>
          </a:p>
          <a:p>
            <a:r>
              <a:rPr lang="en-US" sz="2200" b="1" dirty="0" smtClean="0">
                <a:solidFill>
                  <a:srgbClr val="002060"/>
                </a:solidFill>
              </a:rPr>
              <a:t>All claimants that have indicated medical issues, school or training,  or those receiving pensions or severances must be adjudicated. </a:t>
            </a:r>
          </a:p>
          <a:p>
            <a:endParaRPr lang="en-US" sz="2200" dirty="0">
              <a:solidFill>
                <a:srgbClr val="314290"/>
              </a:solidFill>
            </a:endParaRPr>
          </a:p>
          <a:p>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4600" y="152400"/>
            <a:ext cx="2406026" cy="175260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620" y="2286000"/>
            <a:ext cx="1436370" cy="1206551"/>
          </a:xfrm>
          <a:prstGeom prst="rect">
            <a:avLst/>
          </a:prstGeom>
        </p:spPr>
      </p:pic>
    </p:spTree>
    <p:extLst>
      <p:ext uri="{BB962C8B-B14F-4D97-AF65-F5344CB8AC3E}">
        <p14:creationId xmlns:p14="http://schemas.microsoft.com/office/powerpoint/2010/main" val="4154549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14399"/>
          </a:xfrm>
        </p:spPr>
        <p:txBody>
          <a:bodyPr>
            <a:normAutofit/>
          </a:bodyPr>
          <a:lstStyle/>
          <a:p>
            <a:r>
              <a:rPr lang="en-US" sz="3200" b="1" u="sng" dirty="0" smtClean="0">
                <a:solidFill>
                  <a:schemeClr val="tx2">
                    <a:lumMod val="75000"/>
                  </a:schemeClr>
                </a:solidFill>
                <a:latin typeface="Arial" panose="020B0604020202020204" pitchFamily="34" charset="0"/>
                <a:cs typeface="Arial" panose="020B0604020202020204" pitchFamily="34" charset="0"/>
              </a:rPr>
              <a:t>WAITING WEEK</a:t>
            </a:r>
            <a:endParaRPr lang="en-US" sz="3200" b="1" u="sng" dirty="0">
              <a:solidFill>
                <a:schemeClr val="tx2">
                  <a:lumMod val="75000"/>
                </a:schemeClr>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219200" y="1524000"/>
            <a:ext cx="6781800" cy="4343400"/>
          </a:xfrm>
        </p:spPr>
        <p:txBody>
          <a:bodyPr>
            <a:normAutofit/>
          </a:bodyPr>
          <a:lstStyle/>
          <a:p>
            <a:pPr algn="l"/>
            <a:r>
              <a:rPr lang="en-US" sz="2200" dirty="0" smtClean="0">
                <a:solidFill>
                  <a:schemeClr val="tx2">
                    <a:lumMod val="75000"/>
                  </a:schemeClr>
                </a:solidFill>
              </a:rPr>
              <a:t>          </a:t>
            </a:r>
            <a:r>
              <a:rPr lang="en-US" sz="2200" b="1" u="sng" dirty="0" smtClean="0">
                <a:solidFill>
                  <a:schemeClr val="tx2">
                    <a:lumMod val="75000"/>
                  </a:schemeClr>
                </a:solidFill>
              </a:rPr>
              <a:t>A one week Waiting Period</a:t>
            </a:r>
            <a:r>
              <a:rPr lang="en-US" sz="2200" dirty="0" smtClean="0">
                <a:solidFill>
                  <a:schemeClr val="tx2">
                    <a:lumMod val="75000"/>
                  </a:schemeClr>
                </a:solidFill>
              </a:rPr>
              <a:t> must be served in each claim benefit year before UI benefits can be paid.  The claimant must properly file for the one week waiting period, meet all of the eligibility requirements for that week and not have excessive earnings for that week to be credited as the one week waiting period.  Benefits are not paid for the one week waiting period.</a:t>
            </a:r>
          </a:p>
          <a:p>
            <a:endParaRPr lang="en-US" sz="2200" dirty="0">
              <a:solidFill>
                <a:schemeClr val="tx2">
                  <a:lumMod val="75000"/>
                </a:schemeClr>
              </a:solidFill>
            </a:endParaRPr>
          </a:p>
          <a:p>
            <a:pPr algn="l"/>
            <a:r>
              <a:rPr lang="en-US" sz="2200" b="1" dirty="0" smtClean="0">
                <a:solidFill>
                  <a:schemeClr val="tx2">
                    <a:lumMod val="75000"/>
                  </a:schemeClr>
                </a:solidFill>
              </a:rPr>
              <a:t>          </a:t>
            </a:r>
            <a:r>
              <a:rPr lang="en-US" sz="2200" b="1" u="sng" dirty="0" smtClean="0">
                <a:solidFill>
                  <a:schemeClr val="tx2">
                    <a:lumMod val="75000"/>
                  </a:schemeClr>
                </a:solidFill>
              </a:rPr>
              <a:t>Claimants should Not Wait</a:t>
            </a:r>
            <a:r>
              <a:rPr lang="en-US" sz="2200" b="1" dirty="0" smtClean="0">
                <a:solidFill>
                  <a:schemeClr val="tx2">
                    <a:lumMod val="75000"/>
                  </a:schemeClr>
                </a:solidFill>
              </a:rPr>
              <a:t> </a:t>
            </a:r>
            <a:r>
              <a:rPr lang="en-US" sz="2200" dirty="0" smtClean="0">
                <a:solidFill>
                  <a:schemeClr val="tx2">
                    <a:lumMod val="75000"/>
                  </a:schemeClr>
                </a:solidFill>
              </a:rPr>
              <a:t>to file for their weekly </a:t>
            </a:r>
            <a:r>
              <a:rPr lang="en-US" sz="2200" dirty="0">
                <a:solidFill>
                  <a:schemeClr val="tx2">
                    <a:lumMod val="75000"/>
                  </a:schemeClr>
                </a:solidFill>
              </a:rPr>
              <a:t> </a:t>
            </a:r>
            <a:r>
              <a:rPr lang="en-US" sz="2200" dirty="0" smtClean="0">
                <a:solidFill>
                  <a:schemeClr val="tx2">
                    <a:lumMod val="75000"/>
                  </a:schemeClr>
                </a:solidFill>
              </a:rPr>
              <a:t>  benefits request, and should start requesting their     	   weekly benefits each week starting with the first week     of their claim.  </a:t>
            </a:r>
            <a:endParaRPr lang="en-US" sz="22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6D14D05E-990D-4D15-AF64-E663F109CD6D}" type="slidenum">
              <a:rPr lang="en-US" smtClean="0"/>
              <a:pPr/>
              <a:t>7</a:t>
            </a:fld>
            <a:endParaRPr lang="en-US"/>
          </a:p>
        </p:txBody>
      </p:sp>
      <p:sp>
        <p:nvSpPr>
          <p:cNvPr id="6" name="TextBox 5"/>
          <p:cNvSpPr txBox="1"/>
          <p:nvPr/>
        </p:nvSpPr>
        <p:spPr>
          <a:xfrm>
            <a:off x="5410200" y="5867400"/>
            <a:ext cx="4953000" cy="646331"/>
          </a:xfrm>
          <a:prstGeom prst="rect">
            <a:avLst/>
          </a:prstGeom>
          <a:noFill/>
        </p:spPr>
        <p:txBody>
          <a:bodyPr wrap="square" rtlCol="0">
            <a:spAutoFit/>
          </a:bodyPr>
          <a:lstStyle/>
          <a:p>
            <a:r>
              <a:rPr lang="en-US" altLang="en-US" b="1" dirty="0" smtClean="0">
                <a:solidFill>
                  <a:srgbClr val="002060"/>
                </a:solidFill>
                <a:hlinkClick r:id="rId2"/>
              </a:rPr>
              <a:t>http</a:t>
            </a:r>
            <a:r>
              <a:rPr lang="en-US" altLang="en-US" b="1" dirty="0">
                <a:solidFill>
                  <a:srgbClr val="002060"/>
                </a:solidFill>
                <a:hlinkClick r:id="rId2"/>
              </a:rPr>
              <a:t>://ui.delawareworks.com/</a:t>
            </a:r>
            <a:endParaRPr lang="en-US" altLang="en-US" b="1" dirty="0">
              <a:solidFill>
                <a:srgbClr val="002060"/>
              </a:solidFill>
            </a:endParaRP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304800"/>
            <a:ext cx="1676400" cy="1676400"/>
          </a:xfrm>
          <a:prstGeom prst="rect">
            <a:avLst/>
          </a:prstGeom>
        </p:spPr>
      </p:pic>
    </p:spTree>
    <p:extLst>
      <p:ext uri="{BB962C8B-B14F-4D97-AF65-F5344CB8AC3E}">
        <p14:creationId xmlns:p14="http://schemas.microsoft.com/office/powerpoint/2010/main" val="2330572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458200" cy="2286000"/>
          </a:xfrm>
        </p:spPr>
        <p:txBody>
          <a:bodyPr>
            <a:normAutofit fontScale="90000"/>
          </a:bodyPr>
          <a:lstStyle/>
          <a:p>
            <a:r>
              <a:rPr lang="en-US" sz="2400" b="1" u="sng" dirty="0" smtClean="0">
                <a:solidFill>
                  <a:srgbClr val="002060"/>
                </a:solidFill>
                <a:latin typeface="Arial" pitchFamily="34" charset="0"/>
                <a:cs typeface="Arial" pitchFamily="34" charset="0"/>
              </a:rPr>
              <a:t/>
            </a:r>
            <a:br>
              <a:rPr lang="en-US" sz="2400" b="1" u="sng" dirty="0" smtClean="0">
                <a:solidFill>
                  <a:srgbClr val="002060"/>
                </a:solidFill>
                <a:latin typeface="Arial" pitchFamily="34" charset="0"/>
                <a:cs typeface="Arial" pitchFamily="34" charset="0"/>
              </a:rPr>
            </a:br>
            <a:r>
              <a:rPr lang="en-US" sz="2400" b="1" u="sng" dirty="0">
                <a:solidFill>
                  <a:srgbClr val="002060"/>
                </a:solidFill>
                <a:latin typeface="Arial" pitchFamily="34" charset="0"/>
                <a:cs typeface="Arial" pitchFamily="34" charset="0"/>
              </a:rPr>
              <a:t/>
            </a:r>
            <a:br>
              <a:rPr lang="en-US" sz="2400" b="1" u="sng" dirty="0">
                <a:solidFill>
                  <a:srgbClr val="002060"/>
                </a:solidFill>
                <a:latin typeface="Arial" pitchFamily="34" charset="0"/>
                <a:cs typeface="Arial" pitchFamily="34" charset="0"/>
              </a:rPr>
            </a:br>
            <a:r>
              <a:rPr lang="en-US" sz="2400" b="1" u="sng" dirty="0" smtClean="0">
                <a:solidFill>
                  <a:srgbClr val="002060"/>
                </a:solidFill>
                <a:latin typeface="Arial" pitchFamily="34" charset="0"/>
                <a:cs typeface="Arial" pitchFamily="34" charset="0"/>
              </a:rPr>
              <a:t/>
            </a:r>
            <a:br>
              <a:rPr lang="en-US" sz="2400" b="1" u="sng" dirty="0" smtClean="0">
                <a:solidFill>
                  <a:srgbClr val="002060"/>
                </a:solidFill>
                <a:latin typeface="Arial" pitchFamily="34" charset="0"/>
                <a:cs typeface="Arial" pitchFamily="34" charset="0"/>
              </a:rPr>
            </a:br>
            <a:r>
              <a:rPr lang="en-US" sz="2400" b="1" u="sng" dirty="0" smtClean="0">
                <a:solidFill>
                  <a:srgbClr val="002060"/>
                </a:solidFill>
                <a:latin typeface="Arial" pitchFamily="34" charset="0"/>
                <a:cs typeface="Arial" pitchFamily="34" charset="0"/>
              </a:rPr>
              <a:t/>
            </a:r>
            <a:br>
              <a:rPr lang="en-US" sz="2400" b="1" u="sng" dirty="0" smtClean="0">
                <a:solidFill>
                  <a:srgbClr val="002060"/>
                </a:solidFill>
                <a:latin typeface="Arial" pitchFamily="34" charset="0"/>
                <a:cs typeface="Arial" pitchFamily="34" charset="0"/>
              </a:rPr>
            </a:br>
            <a:r>
              <a:rPr lang="en-US" sz="2400" b="1" u="sng" dirty="0" smtClean="0">
                <a:solidFill>
                  <a:srgbClr val="002060"/>
                </a:solidFill>
                <a:latin typeface="Arial" pitchFamily="34" charset="0"/>
                <a:cs typeface="Arial" pitchFamily="34" charset="0"/>
              </a:rPr>
              <a:t/>
            </a:r>
            <a:br>
              <a:rPr lang="en-US" sz="2400" b="1" u="sng" dirty="0" smtClean="0">
                <a:solidFill>
                  <a:srgbClr val="002060"/>
                </a:solidFill>
                <a:latin typeface="Arial" pitchFamily="34" charset="0"/>
                <a:cs typeface="Arial" pitchFamily="34" charset="0"/>
              </a:rPr>
            </a:br>
            <a:r>
              <a:rPr lang="en-US" sz="2400" b="1" u="sng" dirty="0" smtClean="0">
                <a:solidFill>
                  <a:srgbClr val="002060"/>
                </a:solidFill>
                <a:latin typeface="Arial" pitchFamily="34" charset="0"/>
                <a:cs typeface="Arial" pitchFamily="34" charset="0"/>
              </a:rPr>
              <a:t/>
            </a:r>
            <a:br>
              <a:rPr lang="en-US" sz="2400" b="1" u="sng" dirty="0" smtClean="0">
                <a:solidFill>
                  <a:srgbClr val="002060"/>
                </a:solidFill>
                <a:latin typeface="Arial" pitchFamily="34" charset="0"/>
                <a:cs typeface="Arial" pitchFamily="34" charset="0"/>
              </a:rPr>
            </a:br>
            <a:r>
              <a:rPr lang="en-US" sz="2400" b="1" u="sng" dirty="0">
                <a:solidFill>
                  <a:srgbClr val="002060"/>
                </a:solidFill>
                <a:latin typeface="Arial" pitchFamily="34" charset="0"/>
                <a:cs typeface="Arial" pitchFamily="34" charset="0"/>
              </a:rPr>
              <a:t/>
            </a:r>
            <a:br>
              <a:rPr lang="en-US" sz="2400" b="1" u="sng" dirty="0">
                <a:solidFill>
                  <a:srgbClr val="002060"/>
                </a:solidFill>
                <a:latin typeface="Arial" pitchFamily="34" charset="0"/>
                <a:cs typeface="Arial" pitchFamily="34" charset="0"/>
              </a:rPr>
            </a:br>
            <a:r>
              <a:rPr lang="en-US" sz="2400" b="1" u="sng" dirty="0" smtClean="0">
                <a:solidFill>
                  <a:srgbClr val="002060"/>
                </a:solidFill>
                <a:latin typeface="Arial" pitchFamily="34" charset="0"/>
                <a:cs typeface="Arial" pitchFamily="34" charset="0"/>
              </a:rPr>
              <a:t/>
            </a:r>
            <a:br>
              <a:rPr lang="en-US" sz="2400" b="1" u="sng" dirty="0" smtClean="0">
                <a:solidFill>
                  <a:srgbClr val="002060"/>
                </a:solidFill>
                <a:latin typeface="Arial" pitchFamily="34" charset="0"/>
                <a:cs typeface="Arial" pitchFamily="34" charset="0"/>
              </a:rPr>
            </a:br>
            <a:r>
              <a:rPr lang="en-US" sz="2400" b="1" u="sng" dirty="0" smtClean="0">
                <a:solidFill>
                  <a:srgbClr val="002060"/>
                </a:solidFill>
                <a:latin typeface="Arial" pitchFamily="34" charset="0"/>
                <a:cs typeface="Arial" pitchFamily="34" charset="0"/>
              </a:rPr>
              <a:t/>
            </a:r>
            <a:br>
              <a:rPr lang="en-US" sz="2400" b="1" u="sng" dirty="0" smtClean="0">
                <a:solidFill>
                  <a:srgbClr val="002060"/>
                </a:solidFill>
                <a:latin typeface="Arial" pitchFamily="34" charset="0"/>
                <a:cs typeface="Arial" pitchFamily="34" charset="0"/>
              </a:rPr>
            </a:br>
            <a:r>
              <a:rPr lang="en-US" sz="2400" b="1" u="sng" dirty="0" smtClean="0">
                <a:solidFill>
                  <a:srgbClr val="002060"/>
                </a:solidFill>
                <a:latin typeface="Arial" pitchFamily="34" charset="0"/>
                <a:cs typeface="Arial" pitchFamily="34" charset="0"/>
              </a:rPr>
              <a:t>You can request your weekly benefits 1 of 2 ways:</a:t>
            </a:r>
            <a:br>
              <a:rPr lang="en-US" sz="2400" b="1" u="sng" dirty="0" smtClean="0">
                <a:solidFill>
                  <a:srgbClr val="002060"/>
                </a:solidFill>
                <a:latin typeface="Arial" pitchFamily="34" charset="0"/>
                <a:cs typeface="Arial" pitchFamily="34" charset="0"/>
              </a:rPr>
            </a:br>
            <a:r>
              <a:rPr lang="en-US" sz="2400" b="1" u="sng" dirty="0" smtClean="0">
                <a:solidFill>
                  <a:srgbClr val="002060"/>
                </a:solidFill>
                <a:latin typeface="Arial" pitchFamily="34" charset="0"/>
                <a:cs typeface="Arial" pitchFamily="34" charset="0"/>
              </a:rPr>
              <a:t/>
            </a:r>
            <a:br>
              <a:rPr lang="en-US" sz="2400" b="1" u="sng" dirty="0" smtClean="0">
                <a:solidFill>
                  <a:srgbClr val="002060"/>
                </a:solidFill>
                <a:latin typeface="Arial" pitchFamily="34" charset="0"/>
                <a:cs typeface="Arial" pitchFamily="34" charset="0"/>
              </a:rPr>
            </a:br>
            <a:r>
              <a:rPr lang="en-US" sz="2700" b="1" u="sng" dirty="0" smtClean="0">
                <a:solidFill>
                  <a:schemeClr val="tx2">
                    <a:lumMod val="75000"/>
                  </a:schemeClr>
                </a:solidFill>
                <a:latin typeface="Arial" pitchFamily="34" charset="0"/>
                <a:cs typeface="Arial" pitchFamily="34" charset="0"/>
              </a:rPr>
              <a:t>TELEBENEFITS </a:t>
            </a:r>
            <a:r>
              <a:rPr lang="en-US" sz="2400" b="1" u="sng" dirty="0">
                <a:solidFill>
                  <a:schemeClr val="tx2">
                    <a:lumMod val="75000"/>
                  </a:schemeClr>
                </a:solidFill>
                <a:latin typeface="Arial" pitchFamily="34" charset="0"/>
                <a:cs typeface="Arial" pitchFamily="34" charset="0"/>
              </a:rPr>
              <a:t/>
            </a:r>
            <a:br>
              <a:rPr lang="en-US" sz="2400" b="1" u="sng" dirty="0">
                <a:solidFill>
                  <a:schemeClr val="tx2">
                    <a:lumMod val="75000"/>
                  </a:schemeClr>
                </a:solidFill>
                <a:latin typeface="Arial" pitchFamily="34" charset="0"/>
                <a:cs typeface="Arial" pitchFamily="34" charset="0"/>
              </a:rPr>
            </a:br>
            <a:r>
              <a:rPr lang="en-US" sz="2400" b="1" u="sng" dirty="0" smtClean="0">
                <a:solidFill>
                  <a:schemeClr val="tx2">
                    <a:lumMod val="75000"/>
                  </a:schemeClr>
                </a:solidFill>
                <a:latin typeface="Arial" pitchFamily="34" charset="0"/>
                <a:cs typeface="Arial" pitchFamily="34" charset="0"/>
              </a:rPr>
              <a:t/>
            </a:r>
            <a:br>
              <a:rPr lang="en-US" sz="2400" b="1" u="sng" dirty="0" smtClean="0">
                <a:solidFill>
                  <a:schemeClr val="tx2">
                    <a:lumMod val="75000"/>
                  </a:schemeClr>
                </a:solidFill>
                <a:latin typeface="Arial" pitchFamily="34" charset="0"/>
                <a:cs typeface="Arial" pitchFamily="34" charset="0"/>
              </a:rPr>
            </a:br>
            <a:r>
              <a:rPr lang="en-US" sz="2200" b="1" dirty="0" smtClean="0">
                <a:solidFill>
                  <a:schemeClr val="tx2">
                    <a:lumMod val="75000"/>
                  </a:schemeClr>
                </a:solidFill>
                <a:latin typeface="Arial" pitchFamily="34" charset="0"/>
                <a:cs typeface="Arial" pitchFamily="34" charset="0"/>
              </a:rPr>
              <a:t>File for your weekly benefits via t</a:t>
            </a:r>
            <a:r>
              <a:rPr lang="en-US" sz="2200" b="1" dirty="0" smtClean="0">
                <a:solidFill>
                  <a:schemeClr val="tx2">
                    <a:lumMod val="75000"/>
                  </a:schemeClr>
                </a:solidFill>
              </a:rPr>
              <a:t>he phone.  The phone </a:t>
            </a:r>
            <a:r>
              <a:rPr lang="en-US" sz="2200" b="1" dirty="0">
                <a:solidFill>
                  <a:schemeClr val="tx2">
                    <a:lumMod val="75000"/>
                  </a:schemeClr>
                </a:solidFill>
              </a:rPr>
              <a:t>number for the information hotline is </a:t>
            </a:r>
            <a:r>
              <a:rPr lang="en-US" sz="2200" b="1" dirty="0" smtClean="0">
                <a:solidFill>
                  <a:schemeClr val="tx2">
                    <a:lumMod val="75000"/>
                  </a:schemeClr>
                </a:solidFill>
              </a:rPr>
              <a:t>(</a:t>
            </a:r>
            <a:r>
              <a:rPr lang="en-US" sz="2200" b="1" dirty="0">
                <a:solidFill>
                  <a:schemeClr val="tx2">
                    <a:lumMod val="75000"/>
                  </a:schemeClr>
                </a:solidFill>
              </a:rPr>
              <a:t>800) 794 3032 in Kent and Sussex counties or out of state; </a:t>
            </a:r>
            <a:r>
              <a:rPr lang="en-US" sz="2200" b="1" dirty="0" smtClean="0">
                <a:solidFill>
                  <a:schemeClr val="tx2">
                    <a:lumMod val="75000"/>
                  </a:schemeClr>
                </a:solidFill>
              </a:rPr>
              <a:t>or (</a:t>
            </a:r>
            <a:r>
              <a:rPr lang="en-US" sz="2200" b="1" dirty="0">
                <a:solidFill>
                  <a:schemeClr val="tx2">
                    <a:lumMod val="75000"/>
                  </a:schemeClr>
                </a:solidFill>
              </a:rPr>
              <a:t>302) 761 6576 in New Castle County.  </a:t>
            </a:r>
            <a:r>
              <a:rPr lang="en-US" sz="2200" b="1" dirty="0" smtClean="0">
                <a:solidFill>
                  <a:schemeClr val="tx2">
                    <a:lumMod val="75000"/>
                  </a:schemeClr>
                </a:solidFill>
              </a:rPr>
              <a:t/>
            </a:r>
            <a:br>
              <a:rPr lang="en-US" sz="2200" b="1" dirty="0" smtClean="0">
                <a:solidFill>
                  <a:schemeClr val="tx2">
                    <a:lumMod val="75000"/>
                  </a:schemeClr>
                </a:solidFill>
              </a:rPr>
            </a:br>
            <a:r>
              <a:rPr lang="en-US" sz="2200" dirty="0">
                <a:solidFill>
                  <a:schemeClr val="tx2"/>
                </a:solidFill>
              </a:rPr>
              <a:t/>
            </a:r>
            <a:br>
              <a:rPr lang="en-US" sz="2200" dirty="0">
                <a:solidFill>
                  <a:schemeClr val="tx2"/>
                </a:solidFill>
              </a:rPr>
            </a:br>
            <a:r>
              <a:rPr lang="en-US" sz="2000" dirty="0">
                <a:solidFill>
                  <a:schemeClr val="tx2">
                    <a:lumMod val="75000"/>
                  </a:schemeClr>
                </a:solidFill>
              </a:rPr>
              <a:t>*You will create your own personal PIN the first time you call in.</a:t>
            </a:r>
            <a:r>
              <a:rPr lang="en-US" sz="2000" b="1" dirty="0" smtClean="0">
                <a:solidFill>
                  <a:schemeClr val="tx2">
                    <a:lumMod val="75000"/>
                  </a:schemeClr>
                </a:solidFill>
              </a:rPr>
              <a:t/>
            </a:r>
            <a:br>
              <a:rPr lang="en-US" sz="2000" b="1" dirty="0" smtClean="0">
                <a:solidFill>
                  <a:schemeClr val="tx2">
                    <a:lumMod val="75000"/>
                  </a:schemeClr>
                </a:solidFill>
              </a:rPr>
            </a:br>
            <a:r>
              <a:rPr lang="en-US" sz="2400" b="1" u="sng" dirty="0">
                <a:solidFill>
                  <a:schemeClr val="tx2"/>
                </a:solidFill>
                <a:latin typeface="Arial" pitchFamily="34" charset="0"/>
                <a:cs typeface="Arial" pitchFamily="34" charset="0"/>
              </a:rPr>
              <a:t/>
            </a:r>
            <a:br>
              <a:rPr lang="en-US" sz="2400" b="1" u="sng" dirty="0">
                <a:solidFill>
                  <a:schemeClr val="tx2"/>
                </a:solidFill>
                <a:latin typeface="Arial" pitchFamily="34" charset="0"/>
                <a:cs typeface="Arial" pitchFamily="34" charset="0"/>
              </a:rPr>
            </a:br>
            <a:r>
              <a:rPr lang="en-US" sz="2700" b="1" u="sng" dirty="0" smtClean="0">
                <a:solidFill>
                  <a:srgbClr val="002060"/>
                </a:solidFill>
                <a:latin typeface="Arial" pitchFamily="34" charset="0"/>
                <a:cs typeface="Arial" pitchFamily="34" charset="0"/>
              </a:rPr>
              <a:t>WEBBENEFITS</a:t>
            </a:r>
            <a:r>
              <a:rPr lang="en-US" sz="2400" b="1" u="sng" dirty="0" smtClean="0">
                <a:solidFill>
                  <a:srgbClr val="002060"/>
                </a:solidFill>
                <a:latin typeface="Arial" pitchFamily="34" charset="0"/>
                <a:cs typeface="Arial" pitchFamily="34" charset="0"/>
              </a:rPr>
              <a:t/>
            </a:r>
            <a:br>
              <a:rPr lang="en-US" sz="2400" b="1" u="sng" dirty="0" smtClean="0">
                <a:solidFill>
                  <a:srgbClr val="002060"/>
                </a:solidFill>
                <a:latin typeface="Arial" pitchFamily="34" charset="0"/>
                <a:cs typeface="Arial" pitchFamily="34" charset="0"/>
              </a:rPr>
            </a:br>
            <a:r>
              <a:rPr lang="en-US" sz="2400" b="1" u="sng" dirty="0">
                <a:solidFill>
                  <a:srgbClr val="002060"/>
                </a:solidFill>
                <a:latin typeface="Arial" pitchFamily="34" charset="0"/>
                <a:cs typeface="Arial" pitchFamily="34" charset="0"/>
              </a:rPr>
              <a:t/>
            </a:r>
            <a:br>
              <a:rPr lang="en-US" sz="2400" b="1" u="sng" dirty="0">
                <a:solidFill>
                  <a:srgbClr val="002060"/>
                </a:solidFill>
                <a:latin typeface="Arial" pitchFamily="34" charset="0"/>
                <a:cs typeface="Arial" pitchFamily="34" charset="0"/>
              </a:rPr>
            </a:br>
            <a:r>
              <a:rPr lang="en-US" sz="2200" b="1" dirty="0">
                <a:solidFill>
                  <a:schemeClr val="tx2">
                    <a:lumMod val="75000"/>
                  </a:schemeClr>
                </a:solidFill>
                <a:latin typeface="Arial" pitchFamily="34" charset="0"/>
                <a:cs typeface="Arial" pitchFamily="34" charset="0"/>
              </a:rPr>
              <a:t>File for your weekly </a:t>
            </a:r>
            <a:r>
              <a:rPr lang="en-US" sz="2200" b="1" dirty="0" smtClean="0">
                <a:solidFill>
                  <a:schemeClr val="tx2">
                    <a:lumMod val="75000"/>
                  </a:schemeClr>
                </a:solidFill>
                <a:latin typeface="Arial" pitchFamily="34" charset="0"/>
                <a:cs typeface="Arial" pitchFamily="34" charset="0"/>
              </a:rPr>
              <a:t>benefits via the internet.                                                  Go to   </a:t>
            </a:r>
            <a:r>
              <a:rPr lang="en-US" altLang="en-US" sz="2200" b="1" dirty="0" smtClean="0">
                <a:solidFill>
                  <a:srgbClr val="002060"/>
                </a:solidFill>
                <a:hlinkClick r:id="rId2"/>
              </a:rPr>
              <a:t>http</a:t>
            </a:r>
            <a:r>
              <a:rPr lang="en-US" altLang="en-US" sz="2200" b="1" dirty="0">
                <a:solidFill>
                  <a:srgbClr val="002060"/>
                </a:solidFill>
                <a:hlinkClick r:id="rId2"/>
              </a:rPr>
              <a:t>://ui.delawareworks.com</a:t>
            </a:r>
            <a:r>
              <a:rPr lang="en-US" altLang="en-US" sz="2200" b="1" dirty="0" smtClean="0">
                <a:solidFill>
                  <a:srgbClr val="002060"/>
                </a:solidFill>
                <a:hlinkClick r:id="rId2"/>
              </a:rPr>
              <a:t>/</a:t>
            </a:r>
            <a:r>
              <a:rPr lang="en-US" altLang="en-US" sz="2200" b="1" dirty="0" smtClean="0">
                <a:solidFill>
                  <a:srgbClr val="002060"/>
                </a:solidFill>
              </a:rPr>
              <a:t/>
            </a:r>
            <a:br>
              <a:rPr lang="en-US" altLang="en-US" sz="2200" b="1" dirty="0" smtClean="0">
                <a:solidFill>
                  <a:srgbClr val="002060"/>
                </a:solidFill>
              </a:rPr>
            </a:br>
            <a:r>
              <a:rPr lang="en-US" altLang="en-US" sz="2200" b="1" dirty="0" smtClean="0">
                <a:solidFill>
                  <a:srgbClr val="002060"/>
                </a:solidFill>
              </a:rPr>
              <a:t>and choose </a:t>
            </a:r>
            <a:r>
              <a:rPr lang="en-US" altLang="en-US" sz="2200" b="1" dirty="0" err="1" smtClean="0">
                <a:solidFill>
                  <a:srgbClr val="002060"/>
                </a:solidFill>
              </a:rPr>
              <a:t>WebBenefits</a:t>
            </a:r>
            <a:r>
              <a:rPr lang="en-US" altLang="en-US" sz="2200" b="1" dirty="0" smtClean="0">
                <a:solidFill>
                  <a:srgbClr val="002060"/>
                </a:solidFill>
              </a:rPr>
              <a:t> to start your request.</a:t>
            </a:r>
            <a:br>
              <a:rPr lang="en-US" altLang="en-US" sz="2200" b="1" dirty="0" smtClean="0">
                <a:solidFill>
                  <a:srgbClr val="002060"/>
                </a:solidFill>
              </a:rPr>
            </a:br>
            <a:r>
              <a:rPr lang="en-US" sz="2000" dirty="0">
                <a:solidFill>
                  <a:schemeClr val="tx2"/>
                </a:solidFill>
              </a:rPr>
              <a:t/>
            </a:r>
            <a:br>
              <a:rPr lang="en-US" sz="2000" dirty="0">
                <a:solidFill>
                  <a:schemeClr val="tx2"/>
                </a:solidFill>
              </a:rPr>
            </a:br>
            <a:r>
              <a:rPr lang="en-US" sz="2000" dirty="0">
                <a:solidFill>
                  <a:schemeClr val="tx2">
                    <a:lumMod val="75000"/>
                  </a:schemeClr>
                </a:solidFill>
              </a:rPr>
              <a:t>*</a:t>
            </a:r>
            <a:r>
              <a:rPr lang="en-US" sz="2000" dirty="0" smtClean="0">
                <a:solidFill>
                  <a:schemeClr val="tx2">
                    <a:lumMod val="75000"/>
                  </a:schemeClr>
                </a:solidFill>
              </a:rPr>
              <a:t>Your PIN will be 9999 the first time you log on.  You will be prompted to change this to your own personal PIN at that time.</a:t>
            </a:r>
            <a:r>
              <a:rPr lang="en-US" altLang="en-US" sz="2000" b="1" dirty="0" smtClean="0">
                <a:solidFill>
                  <a:srgbClr val="002060"/>
                </a:solidFill>
              </a:rPr>
              <a:t> </a:t>
            </a:r>
            <a:r>
              <a:rPr lang="en-US" altLang="en-US" sz="2000" dirty="0">
                <a:solidFill>
                  <a:srgbClr val="002060"/>
                </a:solidFill>
              </a:rPr>
              <a:t/>
            </a:r>
            <a:br>
              <a:rPr lang="en-US" altLang="en-US" sz="2000" dirty="0">
                <a:solidFill>
                  <a:srgbClr val="002060"/>
                </a:solidFill>
              </a:rPr>
            </a:br>
            <a:r>
              <a:rPr lang="en-US" sz="2400" dirty="0" smtClean="0">
                <a:solidFill>
                  <a:srgbClr val="002060"/>
                </a:solidFill>
                <a:latin typeface="Arial" pitchFamily="34" charset="0"/>
                <a:cs typeface="Arial" pitchFamily="34" charset="0"/>
              </a:rPr>
              <a:t> </a:t>
            </a:r>
            <a:endParaRPr lang="en-US" sz="2400"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pic>
        <p:nvPicPr>
          <p:cNvPr id="7" name="Picture 6" descr="http://tse4.mm.bing.net/th?id=OIP.M7013bd748ca5686ee5b68366f85760e1o0&amp;pid=15.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438401"/>
            <a:ext cx="1228725" cy="1143000"/>
          </a:xfrm>
          <a:prstGeom prst="rect">
            <a:avLst/>
          </a:prstGeom>
          <a:noFill/>
          <a:ln>
            <a:noFill/>
          </a:ln>
        </p:spPr>
      </p:pic>
      <p:pic>
        <p:nvPicPr>
          <p:cNvPr id="8" name="Picture 7" descr="http://tse1.mm.bing.net/th?&amp;id=OIP.M855a2d6284da5db958b16fdc116c4501H0&amp;w=300&amp;h=300&amp;c=0&amp;pid=1.9&amp;rs=0&amp;p=0">
            <a:hlinkClick r:id="rId4"/>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10400" y="5657850"/>
            <a:ext cx="1143000" cy="990600"/>
          </a:xfrm>
          <a:prstGeom prst="rect">
            <a:avLst/>
          </a:prstGeom>
          <a:noFill/>
          <a:ln>
            <a:noFill/>
          </a:ln>
        </p:spPr>
      </p:pic>
    </p:spTree>
    <p:extLst>
      <p:ext uri="{BB962C8B-B14F-4D97-AF65-F5344CB8AC3E}">
        <p14:creationId xmlns:p14="http://schemas.microsoft.com/office/powerpoint/2010/main" val="3217697964"/>
      </p:ext>
    </p:extLst>
  </p:cSld>
  <p:clrMapOvr>
    <a:masterClrMapping/>
  </p:clrMapOvr>
  <p:transition>
    <p:pull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u="sng" dirty="0" smtClean="0">
                <a:solidFill>
                  <a:schemeClr val="tx2">
                    <a:lumMod val="75000"/>
                  </a:schemeClr>
                </a:solidFill>
                <a:latin typeface="Arial" panose="020B0604020202020204" pitchFamily="34" charset="0"/>
                <a:cs typeface="Arial" panose="020B0604020202020204" pitchFamily="34" charset="0"/>
              </a:rPr>
              <a:t>YOUR WEEKLY BENEFITS ARE PAID 1 of 2 WAYS:</a:t>
            </a:r>
            <a:endParaRPr lang="en-US" sz="2600" b="1" u="sng" dirty="0">
              <a:solidFill>
                <a:schemeClr val="tx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1371600"/>
            <a:ext cx="8610600" cy="5334000"/>
          </a:xfrm>
        </p:spPr>
        <p:txBody>
          <a:bodyPr>
            <a:normAutofit/>
          </a:bodyPr>
          <a:lstStyle/>
          <a:p>
            <a:pPr marL="0" indent="0">
              <a:buNone/>
            </a:pPr>
            <a:r>
              <a:rPr lang="en-US" sz="3000" dirty="0" smtClean="0"/>
              <a:t>        </a:t>
            </a:r>
            <a:r>
              <a:rPr lang="en-US" sz="3500" b="1" dirty="0" smtClean="0">
                <a:solidFill>
                  <a:schemeClr val="tx2">
                    <a:lumMod val="75000"/>
                  </a:schemeClr>
                </a:solidFill>
              </a:rPr>
              <a:t>DIRECT DEPOSIT  ~or~  DEBIT CARD</a:t>
            </a:r>
          </a:p>
          <a:p>
            <a:pPr marL="0" indent="0">
              <a:buNone/>
            </a:pPr>
            <a:endParaRPr lang="en-US" sz="2000" b="1" dirty="0" smtClean="0">
              <a:solidFill>
                <a:schemeClr val="tx2">
                  <a:lumMod val="75000"/>
                </a:schemeClr>
              </a:solidFill>
            </a:endParaRPr>
          </a:p>
          <a:p>
            <a:pPr marL="0" indent="0">
              <a:buNone/>
            </a:pPr>
            <a:endParaRPr lang="en-US" sz="2000" b="1" dirty="0" smtClean="0">
              <a:solidFill>
                <a:schemeClr val="tx2">
                  <a:lumMod val="75000"/>
                </a:schemeClr>
              </a:solidFill>
            </a:endParaRPr>
          </a:p>
          <a:p>
            <a:pPr marL="0" indent="0">
              <a:buNone/>
            </a:pPr>
            <a:endParaRPr lang="en-US" sz="2000" b="1" dirty="0" smtClean="0">
              <a:solidFill>
                <a:schemeClr val="tx2">
                  <a:lumMod val="75000"/>
                </a:schemeClr>
              </a:solidFill>
            </a:endParaRPr>
          </a:p>
          <a:p>
            <a:pPr marL="0" indent="0">
              <a:buNone/>
            </a:pPr>
            <a:endParaRPr lang="en-US" sz="2000" b="1" dirty="0" smtClean="0">
              <a:solidFill>
                <a:schemeClr val="tx2">
                  <a:lumMod val="75000"/>
                </a:schemeClr>
              </a:solidFill>
            </a:endParaRPr>
          </a:p>
          <a:p>
            <a:pPr marL="0" indent="0">
              <a:buNone/>
            </a:pPr>
            <a:r>
              <a:rPr lang="en-US" sz="2200" b="1" u="sng" dirty="0" smtClean="0">
                <a:solidFill>
                  <a:schemeClr val="tx2">
                    <a:lumMod val="75000"/>
                  </a:schemeClr>
                </a:solidFill>
                <a:latin typeface="Arial" panose="020B0604020202020204" pitchFamily="34" charset="0"/>
                <a:cs typeface="Arial" panose="020B0604020202020204" pitchFamily="34" charset="0"/>
              </a:rPr>
              <a:t>DIRECT DEPOSIT</a:t>
            </a:r>
            <a:r>
              <a:rPr lang="en-US" sz="2200" b="1" dirty="0" smtClean="0">
                <a:solidFill>
                  <a:schemeClr val="tx2">
                    <a:lumMod val="75000"/>
                  </a:schemeClr>
                </a:solidFill>
                <a:latin typeface="Arial" panose="020B0604020202020204" pitchFamily="34" charset="0"/>
                <a:cs typeface="Arial" panose="020B0604020202020204" pitchFamily="34" charset="0"/>
              </a:rPr>
              <a:t>:    Claimants</a:t>
            </a:r>
            <a:r>
              <a:rPr lang="en-US" altLang="en-US" sz="2200" b="1" dirty="0" smtClean="0">
                <a:solidFill>
                  <a:srgbClr val="002060"/>
                </a:solidFill>
                <a:latin typeface="Arial" panose="020B0604020202020204" pitchFamily="34" charset="0"/>
                <a:cs typeface="Arial" panose="020B0604020202020204" pitchFamily="34" charset="0"/>
              </a:rPr>
              <a:t> </a:t>
            </a:r>
            <a:r>
              <a:rPr lang="en-US" altLang="en-US" sz="2200" b="1" dirty="0">
                <a:solidFill>
                  <a:srgbClr val="002060"/>
                </a:solidFill>
                <a:latin typeface="Arial" panose="020B0604020202020204" pitchFamily="34" charset="0"/>
                <a:cs typeface="Arial" panose="020B0604020202020204" pitchFamily="34" charset="0"/>
              </a:rPr>
              <a:t>can have </a:t>
            </a:r>
            <a:r>
              <a:rPr lang="en-US" altLang="en-US" sz="2200" b="1" dirty="0" smtClean="0">
                <a:solidFill>
                  <a:srgbClr val="002060"/>
                </a:solidFill>
                <a:latin typeface="Arial" panose="020B0604020202020204" pitchFamily="34" charset="0"/>
                <a:cs typeface="Arial" panose="020B0604020202020204" pitchFamily="34" charset="0"/>
              </a:rPr>
              <a:t>their unemployment benefits </a:t>
            </a:r>
            <a:r>
              <a:rPr lang="en-US" altLang="en-US" sz="2200" b="1" dirty="0">
                <a:solidFill>
                  <a:srgbClr val="002060"/>
                </a:solidFill>
                <a:latin typeface="Arial" panose="020B0604020202020204" pitchFamily="34" charset="0"/>
                <a:cs typeface="Arial" panose="020B0604020202020204" pitchFamily="34" charset="0"/>
              </a:rPr>
              <a:t>deposited directly into </a:t>
            </a:r>
            <a:r>
              <a:rPr lang="en-US" altLang="en-US" sz="2200" b="1" dirty="0" smtClean="0">
                <a:solidFill>
                  <a:srgbClr val="002060"/>
                </a:solidFill>
                <a:latin typeface="Arial" panose="020B0604020202020204" pitchFamily="34" charset="0"/>
                <a:cs typeface="Arial" panose="020B0604020202020204" pitchFamily="34" charset="0"/>
              </a:rPr>
              <a:t>their </a:t>
            </a:r>
            <a:r>
              <a:rPr lang="en-US" altLang="en-US" sz="2200" b="1" dirty="0">
                <a:solidFill>
                  <a:srgbClr val="002060"/>
                </a:solidFill>
                <a:latin typeface="Arial" panose="020B0604020202020204" pitchFamily="34" charset="0"/>
                <a:cs typeface="Arial" panose="020B0604020202020204" pitchFamily="34" charset="0"/>
              </a:rPr>
              <a:t>checking/savings account</a:t>
            </a:r>
            <a:r>
              <a:rPr lang="en-US" altLang="en-US" sz="2200" b="1" dirty="0" smtClean="0">
                <a:solidFill>
                  <a:srgbClr val="002060"/>
                </a:solidFill>
                <a:latin typeface="Arial" panose="020B0604020202020204" pitchFamily="34" charset="0"/>
                <a:cs typeface="Arial" panose="020B0604020202020204" pitchFamily="34" charset="0"/>
              </a:rPr>
              <a:t>.   Claimants sign up for Direct Deposit via the internet.</a:t>
            </a:r>
          </a:p>
          <a:p>
            <a:pPr marL="0" indent="0">
              <a:buNone/>
            </a:pPr>
            <a:endParaRPr lang="en-US" altLang="en-US" sz="2200" b="1" dirty="0" smtClean="0">
              <a:solidFill>
                <a:srgbClr val="002060"/>
              </a:solidFill>
              <a:latin typeface="Arial" panose="020B0604020202020204" pitchFamily="34" charset="0"/>
              <a:cs typeface="Arial" panose="020B0604020202020204" pitchFamily="34" charset="0"/>
            </a:endParaRPr>
          </a:p>
          <a:p>
            <a:pPr marL="0" indent="0">
              <a:buNone/>
            </a:pPr>
            <a:r>
              <a:rPr lang="en-US" sz="2200" b="1" u="sng" dirty="0" smtClean="0">
                <a:solidFill>
                  <a:schemeClr val="tx2">
                    <a:lumMod val="75000"/>
                  </a:schemeClr>
                </a:solidFill>
                <a:latin typeface="Arial" panose="020B0604020202020204" pitchFamily="34" charset="0"/>
                <a:cs typeface="Arial" panose="020B0604020202020204" pitchFamily="34" charset="0"/>
              </a:rPr>
              <a:t>DEBIT CARD</a:t>
            </a:r>
            <a:r>
              <a:rPr lang="en-US" sz="2200" b="1" dirty="0" smtClean="0">
                <a:solidFill>
                  <a:schemeClr val="tx2">
                    <a:lumMod val="75000"/>
                  </a:schemeClr>
                </a:solidFill>
                <a:latin typeface="Arial" panose="020B0604020202020204" pitchFamily="34" charset="0"/>
                <a:cs typeface="Arial" panose="020B0604020202020204" pitchFamily="34" charset="0"/>
              </a:rPr>
              <a:t>:   Unemployment benefit payments can be directed to a Debit Card assigned through KeyBank.  If a claimant does not sign up for Direct Deposit, their account will default to Debit Card.</a:t>
            </a:r>
            <a:endParaRPr lang="en-US" sz="2200" b="1" dirty="0">
              <a:solidFill>
                <a:schemeClr val="tx2">
                  <a:lumMod val="75000"/>
                </a:schemeClr>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D14D05E-990D-4D15-AF64-E663F109CD6D}" type="slidenum">
              <a:rPr lang="en-US" smtClean="0"/>
              <a:pPr/>
              <a:t>9</a:t>
            </a:fld>
            <a:endParaRPr lang="en-US"/>
          </a:p>
        </p:txBody>
      </p:sp>
      <p:pic>
        <p:nvPicPr>
          <p:cNvPr id="5" name="Picture 2" descr="C:\Documents and Settings\carolyn.nasser\Local Settings\Temporary Internet Files\Content.IE5\OQYHIV4X\MC90044038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808117"/>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KeyBank-logo-stack-CMYK.e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209800"/>
            <a:ext cx="1682494" cy="751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9366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3031</TotalTime>
  <Words>972</Words>
  <Application>Microsoft Office PowerPoint</Application>
  <PresentationFormat>On-screen Show (4:3)</PresentationFormat>
  <Paragraphs>116</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 A NEW CLAIM FOR UNEMPLOYMENT BENEFITS CAN BE FILED  1 of 2 WAYS:  Via the Internet ~or~ In Person </vt:lpstr>
      <vt:lpstr>FILING IN PERSON</vt:lpstr>
      <vt:lpstr>PowerPoint Presentation</vt:lpstr>
      <vt:lpstr>PowerPoint Presentation</vt:lpstr>
      <vt:lpstr>WAITING WEEK</vt:lpstr>
      <vt:lpstr>         You can request your weekly benefits 1 of 2 ways:  TELEBENEFITS   File for your weekly benefits via the phone.  The phone number for the information hotline is (800) 794 3032 in Kent and Sussex counties or out of state; or (302) 761 6576 in New Castle County.    *You will create your own personal PIN the first time you call in.  WEBBENEFITS  File for your weekly benefits via the internet.                                                  Go to   http://ui.delawareworks.com/ and choose WebBenefits to start your request.  *Your PIN will be 9999 the first time you log on.  You will be prompted to change this to your own personal PIN at that time.   </vt:lpstr>
      <vt:lpstr>YOUR WEEKLY BENEFITS ARE PAID 1 of 2 WAYS:</vt:lpstr>
      <vt:lpstr>PowerPoint Presentation</vt:lpstr>
      <vt:lpstr>PowerPoint Presentation</vt:lpstr>
    </vt:vector>
  </TitlesOfParts>
  <Company>Delaware Department of Labor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Gold, Rachel (DOL)</dc:creator>
  <cp:lastModifiedBy>Watkins Julianne (DOL)</cp:lastModifiedBy>
  <cp:revision>229</cp:revision>
  <cp:lastPrinted>2016-04-01T18:06:32Z</cp:lastPrinted>
  <dcterms:created xsi:type="dcterms:W3CDTF">2013-08-09T15:50:46Z</dcterms:created>
  <dcterms:modified xsi:type="dcterms:W3CDTF">2016-04-01T18:57:58Z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