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  <p:sldMasterId id="2147483781" r:id="rId2"/>
    <p:sldMasterId id="2147483807" r:id="rId3"/>
  </p:sldMasterIdLst>
  <p:notesMasterIdLst>
    <p:notesMasterId r:id="rId32"/>
  </p:notesMasterIdLst>
  <p:handoutMasterIdLst>
    <p:handoutMasterId r:id="rId33"/>
  </p:handoutMasterIdLst>
  <p:sldIdLst>
    <p:sldId id="2311" r:id="rId4"/>
    <p:sldId id="2452" r:id="rId5"/>
    <p:sldId id="2453" r:id="rId6"/>
    <p:sldId id="2436" r:id="rId7"/>
    <p:sldId id="2447" r:id="rId8"/>
    <p:sldId id="2448" r:id="rId9"/>
    <p:sldId id="2449" r:id="rId10"/>
    <p:sldId id="2450" r:id="rId11"/>
    <p:sldId id="2368" r:id="rId12"/>
    <p:sldId id="2454" r:id="rId13"/>
    <p:sldId id="2316" r:id="rId14"/>
    <p:sldId id="2369" r:id="rId15"/>
    <p:sldId id="2370" r:id="rId16"/>
    <p:sldId id="2371" r:id="rId17"/>
    <p:sldId id="2390" r:id="rId18"/>
    <p:sldId id="2392" r:id="rId19"/>
    <p:sldId id="2393" r:id="rId20"/>
    <p:sldId id="2394" r:id="rId21"/>
    <p:sldId id="2456" r:id="rId22"/>
    <p:sldId id="2375" r:id="rId23"/>
    <p:sldId id="2465" r:id="rId24"/>
    <p:sldId id="2458" r:id="rId25"/>
    <p:sldId id="2459" r:id="rId26"/>
    <p:sldId id="2460" r:id="rId27"/>
    <p:sldId id="2461" r:id="rId28"/>
    <p:sldId id="2462" r:id="rId29"/>
    <p:sldId id="2463" r:id="rId30"/>
    <p:sldId id="2464" r:id="rId31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i Spagnol" initials="VLS [2]" lastIdx="3" clrIdx="0"/>
  <p:cmAuthor id="7" name="Vicki Spagnol" initials="VLS [13]" lastIdx="1" clrIdx="7"/>
  <p:cmAuthor id="1" name="Vicki Spagnol" initials="VLS" lastIdx="241" clrIdx="1"/>
  <p:cmAuthor id="8" name="Vicki Spagnol" initials="VLS [14]" lastIdx="1" clrIdx="8"/>
  <p:cmAuthor id="2" name="Vicki Spagnol" initials="VLS [4]" lastIdx="1" clrIdx="2"/>
  <p:cmAuthor id="9" name="Vicki Spagnol" initials="VS [18]" lastIdx="1" clrIdx="9"/>
  <p:cmAuthor id="3" name="Vicki Spagnol" initials="VLS [6]" lastIdx="1" clrIdx="3"/>
  <p:cmAuthor id="10" name="Horner, Christine" initials="HC" lastIdx="1" clrIdx="10"/>
  <p:cmAuthor id="4" name="Vicki Spagnol" initials="VLS [10]" lastIdx="1" clrIdx="4"/>
  <p:cmAuthor id="5" name="Vicki Spagnol" initials="VLS [11]" lastIdx="1" clrIdx="5"/>
  <p:cmAuthor id="6" name="Vicki Spagnol" initials="VLS [12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80"/>
    <a:srgbClr val="9F5394"/>
    <a:srgbClr val="7F7F7F"/>
    <a:srgbClr val="D4ACCE"/>
    <a:srgbClr val="B571AC"/>
    <a:srgbClr val="DCAB45"/>
    <a:srgbClr val="00A26C"/>
    <a:srgbClr val="5B85BA"/>
    <a:srgbClr val="16408A"/>
    <a:srgbClr val="2C6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2" autoAdjust="0"/>
    <p:restoredTop sz="93645" autoAdjust="0"/>
  </p:normalViewPr>
  <p:slideViewPr>
    <p:cSldViewPr snapToGrid="0">
      <p:cViewPr>
        <p:scale>
          <a:sx n="101" d="100"/>
          <a:sy n="101" d="100"/>
        </p:scale>
        <p:origin x="-90" y="-252"/>
      </p:cViewPr>
      <p:guideLst>
        <p:guide orient="horz" pos="2160"/>
        <p:guide pos="2905"/>
      </p:guideLst>
    </p:cSldViewPr>
  </p:slideViewPr>
  <p:outlineViewPr>
    <p:cViewPr>
      <p:scale>
        <a:sx n="33" d="100"/>
        <a:sy n="33" d="100"/>
      </p:scale>
      <p:origin x="0" y="-5061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25" d="100"/>
        <a:sy n="125" d="100"/>
      </p:scale>
      <p:origin x="0" y="-7694"/>
    </p:cViewPr>
  </p:sorterViewPr>
  <p:notesViewPr>
    <p:cSldViewPr snapToGrid="0">
      <p:cViewPr>
        <p:scale>
          <a:sx n="100" d="100"/>
          <a:sy n="100" d="100"/>
        </p:scale>
        <p:origin x="1070" y="77"/>
      </p:cViewPr>
      <p:guideLst>
        <p:guide orient="horz" pos="289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7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70" rIns="91738" bIns="45870" numCol="1" anchor="ctr" anchorCtr="0" compatLnSpc="1">
            <a:prstTxWarp prst="textNoShape">
              <a:avLst/>
            </a:prstTxWarp>
          </a:bodyPr>
          <a:lstStyle>
            <a:lvl1pPr algn="ctr" defTabSz="9175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 sz="1400">
                <a:latin typeface="Arial"/>
                <a:ea typeface="+mn-ea"/>
                <a:cs typeface="Arial"/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988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91196" y="533932"/>
            <a:ext cx="3714892" cy="2786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4000" y="3386862"/>
            <a:ext cx="6367463" cy="55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70" rIns="91738" bIns="45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-	Fourth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4133" y="8687303"/>
            <a:ext cx="257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AD6CF-174A-184E-84BE-21AAD0C6D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43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ts val="0"/>
      </a:spcBef>
      <a:spcAft>
        <a:spcPct val="0"/>
      </a:spcAft>
      <a:defRPr sz="1200" b="1" kern="1200">
        <a:solidFill>
          <a:schemeClr val="tx1"/>
        </a:solidFill>
        <a:latin typeface="Arial"/>
        <a:ea typeface="ＭＳ Ｐゴシック" charset="-128"/>
        <a:cs typeface="Arial"/>
      </a:defRPr>
    </a:lvl1pPr>
    <a:lvl2pPr marL="279400" indent="-177800" algn="l" rtl="0" fontAlgn="base">
      <a:spcBef>
        <a:spcPts val="0"/>
      </a:spcBef>
      <a:spcAft>
        <a:spcPct val="0"/>
      </a:spcAft>
      <a:buFont typeface="Arial" charset="0"/>
      <a:buChar char="•"/>
      <a:defRPr sz="1200" b="1" kern="1200">
        <a:solidFill>
          <a:schemeClr val="tx1"/>
        </a:solidFill>
        <a:latin typeface="Arial"/>
        <a:ea typeface="ＭＳ Ｐゴシック" charset="-128"/>
        <a:cs typeface="Arial"/>
      </a:defRPr>
    </a:lvl2pPr>
    <a:lvl3pPr marL="500063" indent="-177800" algn="l" rtl="0" fontAlgn="base">
      <a:spcBef>
        <a:spcPts val="0"/>
      </a:spcBef>
      <a:spcAft>
        <a:spcPct val="0"/>
      </a:spcAft>
      <a:buFont typeface="Arial" charset="0"/>
      <a:buChar char="•"/>
      <a:defRPr sz="1200" b="1" kern="1200">
        <a:solidFill>
          <a:schemeClr val="tx1"/>
        </a:solidFill>
        <a:latin typeface="Arial"/>
        <a:ea typeface="ＭＳ Ｐゴシック" charset="-128"/>
        <a:cs typeface="Arial"/>
      </a:defRPr>
    </a:lvl3pPr>
    <a:lvl4pPr marL="795338" indent="-101600" algn="l" rtl="0" fontAlgn="base">
      <a:spcBef>
        <a:spcPts val="0"/>
      </a:spcBef>
      <a:spcAft>
        <a:spcPct val="0"/>
      </a:spcAft>
      <a:defRPr sz="1200" b="1" kern="1200">
        <a:solidFill>
          <a:schemeClr val="tx1"/>
        </a:solidFill>
        <a:latin typeface="Arial"/>
        <a:ea typeface="ＭＳ Ｐゴシック" charset="-128"/>
        <a:cs typeface="Arial"/>
      </a:defRPr>
    </a:lvl4pPr>
    <a:lvl5pPr marL="914400" algn="l" rtl="0" fontAlgn="base">
      <a:spcBef>
        <a:spcPts val="0"/>
      </a:spcBef>
      <a:spcAft>
        <a:spcPct val="0"/>
      </a:spcAft>
      <a:defRPr sz="1200" b="1" kern="1200">
        <a:solidFill>
          <a:schemeClr val="tx1"/>
        </a:solidFill>
        <a:latin typeface="Arial"/>
        <a:ea typeface="ＭＳ Ｐゴシック" charset="-128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33400"/>
            <a:ext cx="3714750" cy="278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3911096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00063"/>
            <a:ext cx="3714750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1200" b="1" i="1" kern="12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[This slide includes four manual animations. CLICK as indicated below.]</a:t>
            </a:r>
          </a:p>
          <a:p>
            <a:pPr lvl="0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0">
              <a:buNone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[The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“Key Customer Groups and Segments” box will appear on the slide when you show it. As you review the following points, click to reveal the other four boxes when indicated.]</a:t>
            </a:r>
          </a:p>
          <a:p>
            <a:pPr lvl="0">
              <a:buNone/>
            </a:pPr>
            <a:endParaRPr lang="en-US" i="0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This example is more complex, but when we break it down, you ‘ll see that the concept are the same:</a:t>
            </a: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It starts with understanding your key customers groups and segments. </a:t>
            </a:r>
          </a:p>
          <a:p>
            <a:pPr lvl="2"/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lvl="0"/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second box.]</a:t>
            </a:r>
          </a:p>
          <a:p>
            <a:pPr lvl="2"/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Then you determine customer requirements in Category 3 for these customer groups and segments. </a:t>
            </a:r>
          </a:p>
          <a:p>
            <a:pPr lvl="2"/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lvl="0"/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third box.]</a:t>
            </a:r>
          </a:p>
          <a:p>
            <a:pPr lvl="0"/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The requirements that result from that Category 3 process are listed in the Organizational Profile. </a:t>
            </a:r>
          </a:p>
          <a:p>
            <a:pPr lvl="2"/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lvl="0"/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fourth box.]</a:t>
            </a:r>
          </a:p>
          <a:p>
            <a:pPr lvl="0"/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They are also used to determine process requirements in Category 6. </a:t>
            </a:r>
          </a:p>
          <a:p>
            <a:pPr lvl="2"/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lvl="0"/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fifth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box.]</a:t>
            </a:r>
          </a:p>
          <a:p>
            <a:pPr lvl="0"/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As Processes are better aligned with Customer Requirements, Product and Process Outcomes should improve.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185334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00063"/>
            <a:ext cx="3714750" cy="2786062"/>
          </a:xfrm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There are two “Items” in the Organizational Profile. (An “Item” is just a section of the Profile or a Category.)</a:t>
            </a:r>
          </a:p>
          <a:p>
            <a:pPr lvl="1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The Organizational Description focuses on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what’s important within the organization – the factors affecting the organization’s environment and its key stakeholders.</a:t>
            </a:r>
          </a:p>
          <a:p>
            <a:pPr lvl="2">
              <a:buNone/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The Organizational Situation focuses on the external environment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– competitive factors, what’s strategically important, and the performance improvement system.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411353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33400"/>
            <a:ext cx="3714750" cy="278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380842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33400"/>
            <a:ext cx="3714750" cy="2787650"/>
          </a:xfrm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This is the Baldrige Framework. </a:t>
            </a: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The Core Values and Concepts, which is the first component we’ll discuss, are positioned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at the base of the Framework. That is to signify that the Core Values are the foundation of the entire Framework.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2014 MAAPE Examiner Training Facilitator Guide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8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33400"/>
            <a:ext cx="3714750" cy="278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[Review the information provided on the slide.]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2016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168065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00063"/>
            <a:ext cx="3714750" cy="2786062"/>
          </a:xfrm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These are the Core Values and Concepts from the Business / Nonprofit Framework. </a:t>
            </a:r>
          </a:p>
          <a:p>
            <a:pPr lvl="1">
              <a:buFont typeface="Arial" charset="0"/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There are slight differences in other versions, e.g., “customer-driven excellence“ is replaced by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“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student-centered excellence” in the Education Framework and “patient-focused excellence” in the Health Care version.</a:t>
            </a:r>
          </a:p>
          <a:p>
            <a:pPr lvl="1"/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Also, in the Health Care version,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“Societal Responsibility” is expanded to “Societal Responsibility and Community Health.” 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7827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90675" y="500063"/>
            <a:ext cx="3714750" cy="2786062"/>
          </a:xfrm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None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[Ask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Examiners to turn to page 41 to see how Core Values are embedded in the Categories.]</a:t>
            </a: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marL="279400" marR="0" lvl="1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latin typeface="Arial" charset="0"/>
                <a:ea typeface="ＭＳ Ｐゴシック"/>
                <a:cs typeface="Arial" charset="0"/>
              </a:rPr>
              <a:t>This is the Business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/ Nonprofit 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version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of this diagram. </a:t>
            </a:r>
          </a:p>
          <a:p>
            <a:pPr marL="279400" marR="0" lvl="1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If you’ll look at this chart on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page 41 in your Framework booklet, you’ll see that the Core Values are aligned with the Process Categories in which they are most prominent. (They may also play a role in other Categories.)</a:t>
            </a:r>
          </a:p>
          <a:p>
            <a:pPr lvl="1"/>
            <a:endParaRPr lang="en-US" baseline="0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Then, in turn, those processes are aligned with the related results. </a:t>
            </a:r>
          </a:p>
          <a:p>
            <a:pPr lvl="1"/>
            <a:endParaRPr lang="en-US" baseline="0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So if an Applicant gets it right, the Core Values will flow through their key processes to their results.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200272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00063"/>
            <a:ext cx="3714750" cy="2786062"/>
          </a:xfrm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[This topic continues on the next slide.]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  <a:p>
            <a:pPr>
              <a:spcBef>
                <a:spcPct val="30000"/>
              </a:spcBef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rPr>
              <a:t>[This slide includes an automatic animation that will be activated when you show the slide.]</a:t>
            </a:r>
            <a:r>
              <a:rPr lang="en-US" dirty="0">
                <a:effectLst/>
              </a:rPr>
              <a:t> </a:t>
            </a:r>
          </a:p>
          <a:p>
            <a:pPr>
              <a:spcBef>
                <a:spcPct val="30000"/>
              </a:spcBef>
            </a:pPr>
            <a:endParaRPr lang="en-US" i="1" dirty="0">
              <a:effectLst/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rPr>
              <a:t>[This slide also includes a manual animation. CLICK as indicated below.]</a:t>
            </a:r>
            <a:r>
              <a:rPr lang="en-US" dirty="0">
                <a:effectLst/>
              </a:rPr>
              <a:t> </a:t>
            </a: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[Review the first two bullets on the slide.]</a:t>
            </a: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review an additional bullet.]</a:t>
            </a: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[Review the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additional bullet</a:t>
            </a: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.]</a:t>
            </a: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>
              <a:spcBef>
                <a:spcPct val="30000"/>
              </a:spcBef>
            </a:pPr>
            <a:endParaRPr lang="en-US" i="1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83676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00063"/>
            <a:ext cx="3714750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1200" b="1" i="1" kern="12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[This slide includes two manual animations. CLICK as indicated below.]</a:t>
            </a:r>
          </a:p>
          <a:p>
            <a:pPr lvl="0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0">
              <a:buNone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[The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“Organizational Profile” box will appear on the slide when you show it. As you review the following points, CLICK to reveal the other two boxes when indicated.]</a:t>
            </a:r>
          </a:p>
          <a:p>
            <a:pPr lvl="0">
              <a:buNone/>
            </a:pPr>
            <a:endParaRPr lang="en-US" i="0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Here is an example of linkages in the Criteria:</a:t>
            </a: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It starts in the Organizational Profile, with the Applicant’s answer to “W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hat key sources of comparative and competitive data are available?</a:t>
            </a:r>
          </a:p>
          <a:p>
            <a:pPr lvl="2"/>
            <a:endParaRPr lang="en-US" baseline="0" dirty="0">
              <a:latin typeface="Arial" charset="0"/>
              <a:ea typeface="ＭＳ Ｐゴシック"/>
              <a:cs typeface="Arial" charset="0"/>
            </a:endParaRPr>
          </a:p>
          <a:p>
            <a:pPr marL="0" lvl="0" indent="-177800">
              <a:buNone/>
            </a:pP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second box.]</a:t>
            </a:r>
          </a:p>
          <a:p>
            <a:pPr marL="0" lvl="0" indent="-177800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When you get to this question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in 4.1, the answer to the question “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How do you select and effectively use key comparative data?” should align with the answer to 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that question in the Organizational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Profile (a Key Factor) and the information from the Profile should help you to evaluate their approach.</a:t>
            </a:r>
          </a:p>
          <a:p>
            <a:pPr lvl="2"/>
            <a:endParaRPr lang="en-US" baseline="0" dirty="0">
              <a:latin typeface="Arial" charset="0"/>
              <a:ea typeface="ＭＳ Ｐゴシック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third box.]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marL="0" lvl="0" indent="0">
              <a:buFont typeface="Arial" charset="0"/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marL="500063" marR="0" lvl="2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latin typeface="Arial" charset="0"/>
                <a:ea typeface="ＭＳ Ｐゴシック"/>
                <a:cs typeface="Arial" charset="0"/>
              </a:rPr>
              <a:t>When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you get t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o Category 7 and are trying to understand the comparisons that are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or are not provided for results, you should think back to what you learned about comparisons in the Organizational Profile and in Item 4.1.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35834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500063"/>
            <a:ext cx="3714750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1200" b="1" i="1" kern="12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[This slide includes two manual animations. CLICK as indicated below.]</a:t>
            </a:r>
          </a:p>
          <a:p>
            <a:pPr lvl="0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0">
              <a:buNone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[The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“Organizational Profile ” box will appear on the slide when you show it. As you review the following points, CLICK to reveal the other two boxes when indicated.]</a:t>
            </a:r>
          </a:p>
          <a:p>
            <a:pPr lvl="0">
              <a:buNone/>
            </a:pPr>
            <a:endParaRPr lang="en-US" i="0" dirty="0">
              <a:latin typeface="Arial" charset="0"/>
              <a:ea typeface="ＭＳ Ｐゴシック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/>
                <a:cs typeface="Arial" charset="0"/>
              </a:rPr>
              <a:t>Here is another, similar example:</a:t>
            </a: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We’re starting in the Organizational Profile again.</a:t>
            </a:r>
          </a:p>
          <a:p>
            <a:pPr marL="0" lvl="0" indent="-177800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marL="0" lvl="0" indent="-177800">
              <a:buNone/>
            </a:pP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second box.]</a:t>
            </a:r>
          </a:p>
          <a:p>
            <a:pPr marL="0" lvl="0" indent="-177800"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/>
                <a:cs typeface="Arial" charset="0"/>
              </a:rPr>
              <a:t>What’s the</a:t>
            </a:r>
            <a:r>
              <a:rPr lang="en-US" baseline="0" dirty="0">
                <a:latin typeface="Arial" charset="0"/>
                <a:ea typeface="ＭＳ Ｐゴシック"/>
                <a:cs typeface="Arial" charset="0"/>
              </a:rPr>
              <a:t> relationship between this question from Category 3 and the one from the Profile?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</a:p>
          <a:p>
            <a:pPr lvl="2"/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The Profile questions ask what the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segments and groups are, while Category 3 asks how your listening methods vary for those groups. </a:t>
            </a:r>
          </a:p>
          <a:p>
            <a:pPr marL="865188" lvl="3" indent="-171450">
              <a:buFont typeface="Arial" charset="0"/>
              <a:buChar char="•"/>
            </a:pP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You need to know what the segments and groups are before you can evaluate how the Applicant tailors listening approaches for each one.</a:t>
            </a:r>
          </a:p>
          <a:p>
            <a:pPr marL="0" lvl="0" indent="0">
              <a:buFont typeface="Arial" charset="0"/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marL="0" lvl="0" indent="0">
              <a:buFont typeface="Arial" charset="0"/>
              <a:buNone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[CLICK to reveal the third box.]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marL="0" lvl="0" indent="0">
              <a:buFont typeface="Arial" charset="0"/>
              <a:buNone/>
            </a:pPr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pPr lvl="2"/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What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about this question in Category 7?</a:t>
            </a:r>
            <a:endParaRPr lang="en-US" i="1" dirty="0">
              <a:latin typeface="Arial" charset="0"/>
              <a:ea typeface="ＭＳ Ｐゴシック"/>
              <a:cs typeface="Arial" charset="0"/>
            </a:endParaRPr>
          </a:p>
          <a:p>
            <a:pPr marL="865188" lvl="3" indent="-171450">
              <a:buFont typeface="Arial" charset="0"/>
              <a:buChar char="•"/>
            </a:pPr>
            <a:r>
              <a:rPr lang="en-US" i="1" dirty="0">
                <a:latin typeface="Arial" charset="0"/>
                <a:ea typeface="ＭＳ Ｐゴシック"/>
                <a:cs typeface="Arial" charset="0"/>
              </a:rPr>
              <a:t>Again, the idea of groups</a:t>
            </a:r>
            <a:r>
              <a:rPr lang="en-US" i="1" baseline="0" dirty="0">
                <a:latin typeface="Arial" charset="0"/>
                <a:ea typeface="ＭＳ Ｐゴシック"/>
                <a:cs typeface="Arial" charset="0"/>
              </a:rPr>
              <a:t> and segments appears again; this time for results. The Applicants’ answers to the earlier questions should help you to evaluate how well the Applicant has segmented the results in 7.2a(1).</a:t>
            </a:r>
            <a:endParaRPr lang="en-US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AD6CF-174A-184E-84BE-21AAD0C6DB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4521200" y="0"/>
            <a:ext cx="2336800" cy="47416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/>
              <a:t>2015 Examiner Training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206183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69E0-08B9-478D-8298-5A59F2005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5450" y="1068388"/>
            <a:ext cx="8208963" cy="5192712"/>
          </a:xfrm>
        </p:spPr>
        <p:txBody>
          <a:bodyPr/>
          <a:lstStyle>
            <a:lvl1pPr>
              <a:defRPr sz="2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4702" y="1366657"/>
            <a:ext cx="3825118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apezoid 4"/>
          <p:cNvSpPr/>
          <p:nvPr userDrawn="1"/>
        </p:nvSpPr>
        <p:spPr bwMode="auto">
          <a:xfrm rot="10800000">
            <a:off x="-893652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Trapezoid 5"/>
          <p:cNvSpPr/>
          <p:nvPr userDrawn="1"/>
        </p:nvSpPr>
        <p:spPr bwMode="auto">
          <a:xfrm rot="10800000">
            <a:off x="-1075549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0" y="5595070"/>
            <a:ext cx="219732" cy="219456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00267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1075550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99601" y="1366657"/>
            <a:ext cx="5601862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/>
          <p:cNvSpPr/>
          <p:nvPr userDrawn="1"/>
        </p:nvSpPr>
        <p:spPr bwMode="auto">
          <a:xfrm rot="10800000">
            <a:off x="201247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9" name="Trapezoid 28"/>
          <p:cNvSpPr/>
          <p:nvPr userDrawn="1"/>
        </p:nvSpPr>
        <p:spPr bwMode="auto">
          <a:xfrm rot="10800000">
            <a:off x="19350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39" y="5595070"/>
            <a:ext cx="219732" cy="21945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595166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9349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 flipH="1">
            <a:off x="7112692" y="89068"/>
            <a:ext cx="1901952" cy="1024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7112692" y="89068"/>
            <a:ext cx="1901952" cy="1024128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5450" y="1262742"/>
            <a:ext cx="8208963" cy="4998357"/>
          </a:xfrm>
        </p:spPr>
        <p:txBody>
          <a:bodyPr/>
          <a:lstStyle>
            <a:lvl1pPr>
              <a:defRPr sz="2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263" y="157163"/>
            <a:ext cx="6492713" cy="6556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9EDA-4CEB-4DA4-A6A2-36C61FEC3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EDA-4CEB-4DA4-A6A2-36C61FEC3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18657" y="157163"/>
            <a:ext cx="6371318" cy="655637"/>
          </a:xfrm>
        </p:spPr>
        <p:txBody>
          <a:bodyPr/>
          <a:lstStyle>
            <a:lvl1pPr algn="ctr">
              <a:defRPr sz="4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5" b="54893"/>
          <a:stretch/>
        </p:blipFill>
        <p:spPr bwMode="auto">
          <a:xfrm>
            <a:off x="368387" y="277010"/>
            <a:ext cx="1384184" cy="9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 rot="2473156">
            <a:off x="-71764" y="302560"/>
            <a:ext cx="119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Practice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20505278">
            <a:off x="972768" y="55911"/>
            <a:ext cx="109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Perfect</a:t>
            </a:r>
          </a:p>
        </p:txBody>
      </p:sp>
      <p:sp>
        <p:nvSpPr>
          <p:cNvPr id="15" name="TextBox 14"/>
          <p:cNvSpPr txBox="1"/>
          <p:nvPr userDrawn="1"/>
        </p:nvSpPr>
        <p:spPr>
          <a:xfrm rot="19114855">
            <a:off x="689081" y="663963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MAA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PE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EDA-4CEB-4DA4-A6A2-36C61FEC3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EDA-4CEB-4DA4-A6A2-36C61FEC3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18657" y="157163"/>
            <a:ext cx="6371318" cy="655637"/>
          </a:xfrm>
        </p:spPr>
        <p:txBody>
          <a:bodyPr/>
          <a:lstStyle>
            <a:lvl1pPr algn="ctr">
              <a:defRPr sz="4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5" b="54893"/>
          <a:stretch/>
        </p:blipFill>
        <p:spPr bwMode="auto">
          <a:xfrm>
            <a:off x="368387" y="277010"/>
            <a:ext cx="1384184" cy="9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 rot="2473156">
            <a:off x="-71764" y="302560"/>
            <a:ext cx="119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Practice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20505278">
            <a:off x="972768" y="55911"/>
            <a:ext cx="109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Perfect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19114855">
            <a:off x="689081" y="663963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MAA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3379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69E0-08B9-478D-8298-5A59F2005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69E0-08B9-478D-8298-5A59F2005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068388"/>
            <a:ext cx="4027488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38" y="1068388"/>
            <a:ext cx="4029075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F999-0B63-4ED4-B11B-B4B1F0645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 flipH="1">
            <a:off x="7112692" y="89068"/>
            <a:ext cx="1901952" cy="1024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7108371" y="89068"/>
            <a:ext cx="1905000" cy="1024127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1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408538" y="1366657"/>
            <a:ext cx="6821065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/>
          <p:cNvSpPr/>
          <p:nvPr userDrawn="1"/>
        </p:nvSpPr>
        <p:spPr bwMode="auto">
          <a:xfrm rot="10800000">
            <a:off x="-289815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9" name="Trapezoid 28"/>
          <p:cNvSpPr/>
          <p:nvPr userDrawn="1"/>
        </p:nvSpPr>
        <p:spPr bwMode="auto">
          <a:xfrm rot="10800000">
            <a:off x="-471712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7" y="5595070"/>
            <a:ext cx="219732" cy="21945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104104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-471713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 flipH="1">
            <a:off x="7112692" y="89068"/>
            <a:ext cx="1901952" cy="1024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7108371" y="89068"/>
            <a:ext cx="1905000" cy="1024127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1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899601" y="1366657"/>
            <a:ext cx="5601862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/>
          <p:cNvSpPr/>
          <p:nvPr userDrawn="1"/>
        </p:nvSpPr>
        <p:spPr bwMode="auto">
          <a:xfrm rot="10800000">
            <a:off x="201247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9" name="Trapezoid 28"/>
          <p:cNvSpPr/>
          <p:nvPr userDrawn="1"/>
        </p:nvSpPr>
        <p:spPr bwMode="auto">
          <a:xfrm rot="10800000">
            <a:off x="19350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39" y="5595070"/>
            <a:ext cx="219732" cy="21945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595166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9349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 flipH="1">
            <a:off x="7112692" y="89068"/>
            <a:ext cx="1901952" cy="1024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7108371" y="89068"/>
            <a:ext cx="1905000" cy="1024127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1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04702" y="1366657"/>
            <a:ext cx="3825118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/>
          <p:cNvSpPr/>
          <p:nvPr userDrawn="1"/>
        </p:nvSpPr>
        <p:spPr bwMode="auto">
          <a:xfrm rot="10800000">
            <a:off x="-893652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9" name="Trapezoid 28"/>
          <p:cNvSpPr/>
          <p:nvPr userDrawn="1"/>
        </p:nvSpPr>
        <p:spPr bwMode="auto">
          <a:xfrm rot="10800000">
            <a:off x="-1075549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0" y="5595070"/>
            <a:ext cx="219732" cy="21945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500267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-1075550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 flipH="1">
            <a:off x="7112692" y="89068"/>
            <a:ext cx="1901952" cy="1024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7108371" y="89068"/>
            <a:ext cx="1905000" cy="1024127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1800"/>
            </a:lvl1pPr>
            <a:lvl2pPr marL="800100" indent="-338138">
              <a:defRPr sz="2400"/>
            </a:lvl2pPr>
            <a:lvl3pPr marL="1092200" indent="-284163">
              <a:defRPr sz="2200"/>
            </a:lvl3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735108" y="1366657"/>
            <a:ext cx="3953565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/>
          <p:cNvSpPr/>
          <p:nvPr userDrawn="1"/>
        </p:nvSpPr>
        <p:spPr bwMode="auto">
          <a:xfrm rot="10800000">
            <a:off x="1036755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9" name="Trapezoid 28"/>
          <p:cNvSpPr/>
          <p:nvPr userDrawn="1"/>
        </p:nvSpPr>
        <p:spPr bwMode="auto">
          <a:xfrm rot="10800000">
            <a:off x="854858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47" y="5595070"/>
            <a:ext cx="219732" cy="21945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2430674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854857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70388" y="1366657"/>
            <a:ext cx="7278262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apezoid 19"/>
          <p:cNvSpPr/>
          <p:nvPr userDrawn="1"/>
        </p:nvSpPr>
        <p:spPr bwMode="auto">
          <a:xfrm rot="10800000">
            <a:off x="-727965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1" name="Trapezoid 20"/>
          <p:cNvSpPr/>
          <p:nvPr userDrawn="1"/>
        </p:nvSpPr>
        <p:spPr bwMode="auto">
          <a:xfrm rot="10800000">
            <a:off x="-909862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7" y="5595070"/>
            <a:ext cx="219732" cy="219456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65954" y="5124524"/>
            <a:ext cx="1132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000"/>
              </a:lnSpc>
              <a:buClr>
                <a:schemeClr val="accent2"/>
              </a:buClr>
            </a:pP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</a:rPr>
              <a:t>On the  Examiner Resource page</a:t>
            </a:r>
            <a:endParaRPr lang="x-none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-909863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E76-5B6C-485C-96EE-340918914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4"/>
          <p:cNvSpPr>
            <a:spLocks noGrp="1"/>
          </p:cNvSpPr>
          <p:nvPr userDrawn="1">
            <p:ph type="title"/>
          </p:nvPr>
        </p:nvSpPr>
        <p:spPr>
          <a:xfrm>
            <a:off x="444500" y="271463"/>
            <a:ext cx="6565900" cy="655637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735108" y="1366657"/>
            <a:ext cx="3953565" cy="4389503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/>
          <p:cNvSpPr/>
          <p:nvPr userDrawn="1"/>
        </p:nvSpPr>
        <p:spPr bwMode="auto">
          <a:xfrm rot="10800000">
            <a:off x="1036755" y="1238928"/>
            <a:ext cx="4129550" cy="4654059"/>
          </a:xfrm>
          <a:prstGeom prst="trapezoid">
            <a:avLst>
              <a:gd name="adj" fmla="val 3665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9" name="Trapezoid 28"/>
          <p:cNvSpPr/>
          <p:nvPr userDrawn="1"/>
        </p:nvSpPr>
        <p:spPr bwMode="auto">
          <a:xfrm rot="10800000">
            <a:off x="854858" y="1273340"/>
            <a:ext cx="4129550" cy="4572001"/>
          </a:xfrm>
          <a:prstGeom prst="trapezoid">
            <a:avLst>
              <a:gd name="adj" fmla="val 36650"/>
            </a:avLst>
          </a:prstGeom>
          <a:solidFill>
            <a:srgbClr val="D4AC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854857" y="1273338"/>
            <a:ext cx="1575817" cy="456769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220273" y="5854537"/>
            <a:ext cx="780352" cy="903776"/>
            <a:chOff x="4192922" y="5754849"/>
            <a:chExt cx="952500" cy="1103152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0" t="12264" r="75600" b="11037"/>
            <a:stretch/>
          </p:blipFill>
          <p:spPr>
            <a:xfrm>
              <a:off x="4192922" y="5754849"/>
              <a:ext cx="952500" cy="11031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 bwMode="auto">
            <a:xfrm>
              <a:off x="5005722" y="6196012"/>
              <a:ext cx="139700" cy="520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68388"/>
            <a:ext cx="8208963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57163"/>
            <a:ext cx="82407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>
                <a:solidFill>
                  <a:schemeClr val="accent2"/>
                </a:solidFill>
                <a:ea typeface="Arial" charset="0"/>
              </a:defRPr>
            </a:lvl1pPr>
          </a:lstStyle>
          <a:p>
            <a:pPr>
              <a:defRPr/>
            </a:pPr>
            <a:fld id="{FC8BD104-8FE4-4274-8CE6-E02211E836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85800" y="6324600"/>
            <a:ext cx="3429000" cy="0"/>
          </a:xfrm>
          <a:prstGeom prst="line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5000625" y="6324600"/>
            <a:ext cx="3455988" cy="0"/>
          </a:xfrm>
          <a:prstGeom prst="line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5" r:id="rId2"/>
    <p:sldLayoutId id="2147483789" r:id="rId3"/>
    <p:sldLayoutId id="2147483830" r:id="rId4"/>
    <p:sldLayoutId id="2147483831" r:id="rId5"/>
    <p:sldLayoutId id="2147483832" r:id="rId6"/>
    <p:sldLayoutId id="2147483833" r:id="rId7"/>
    <p:sldLayoutId id="2147483835" r:id="rId8"/>
    <p:sldLayoutId id="2147483834" r:id="rId9"/>
    <p:sldLayoutId id="2147483787" r:id="rId10"/>
    <p:sldLayoutId id="2147483836" r:id="rId11"/>
    <p:sldLayoutId id="2147483817" r:id="rId12"/>
    <p:sldLayoutId id="2147483826" r:id="rId13"/>
    <p:sldLayoutId id="214748382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800100" indent="-338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2pPr>
      <a:lvl3pPr marL="1092200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▫"/>
        <a:defRPr sz="22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3pPr>
      <a:lvl4pPr marL="1428750" indent="-2714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s"/>
        <a:defRPr sz="24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4pPr>
      <a:lvl5pPr marL="1825625" indent="-276225" algn="l" rtl="0" eaLnBrk="0" fontAlgn="base" hangingPunct="0">
        <a:spcBef>
          <a:spcPct val="25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5pPr>
      <a:lvl6pPr marL="22828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6pPr>
      <a:lvl7pPr marL="27400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7pPr>
      <a:lvl8pPr marL="31972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8pPr>
      <a:lvl9pPr marL="36544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-15772991" y="2291858"/>
            <a:ext cx="5739988" cy="5328145"/>
          </a:xfrm>
          <a:prstGeom prst="rect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15772992" y="-229294"/>
            <a:ext cx="5739988" cy="2134297"/>
          </a:xfrm>
          <a:prstGeom prst="rect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-15772988" y="2291864"/>
            <a:ext cx="5739988" cy="2778631"/>
          </a:xfrm>
          <a:prstGeom prst="triangle">
            <a:avLst>
              <a:gd name="adj" fmla="val 55591"/>
            </a:avLst>
          </a:prstGeom>
          <a:solidFill>
            <a:schemeClr val="bg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-15772988" y="1934032"/>
            <a:ext cx="5739988" cy="2778631"/>
          </a:xfrm>
          <a:prstGeom prst="triangle">
            <a:avLst>
              <a:gd name="adj" fmla="val 55591"/>
            </a:avLst>
          </a:prstGeom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86469" y="682015"/>
            <a:ext cx="6804601" cy="5493971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1218324" y="458873"/>
            <a:ext cx="6813733" cy="3298413"/>
            <a:chOff x="-1218324" y="458873"/>
            <a:chExt cx="6813733" cy="3298413"/>
          </a:xfrm>
        </p:grpSpPr>
        <p:sp>
          <p:nvSpPr>
            <p:cNvPr id="9" name="Isosceles Triangle 8"/>
            <p:cNvSpPr/>
            <p:nvPr userDrawn="1"/>
          </p:nvSpPr>
          <p:spPr>
            <a:xfrm rot="10800000">
              <a:off x="-1218324" y="458873"/>
              <a:ext cx="6813733" cy="3298413"/>
            </a:xfrm>
            <a:prstGeom prst="triangle">
              <a:avLst>
                <a:gd name="adj" fmla="val 55591"/>
              </a:avLst>
            </a:prstGeom>
            <a:solidFill>
              <a:schemeClr val="bg1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Isosceles Triangle 3"/>
            <p:cNvSpPr/>
            <p:nvPr userDrawn="1"/>
          </p:nvSpPr>
          <p:spPr>
            <a:xfrm rot="10800000">
              <a:off x="-871073" y="458874"/>
              <a:ext cx="6036370" cy="2922104"/>
            </a:xfrm>
            <a:prstGeom prst="triangle">
              <a:avLst>
                <a:gd name="adj" fmla="val 5559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40000">
              <a:off x="820246" y="1281720"/>
              <a:ext cx="3793437" cy="1150010"/>
            </a:xfrm>
            <a:prstGeom prst="rect">
              <a:avLst/>
            </a:prstGeom>
          </p:spPr>
        </p:pic>
      </p:grpSp>
      <p:sp>
        <p:nvSpPr>
          <p:cNvPr id="592898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742364" y="3139758"/>
            <a:ext cx="5284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43992" y="-1"/>
            <a:ext cx="6757392" cy="556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16200000">
            <a:off x="-2321855" y="2321853"/>
            <a:ext cx="5697366" cy="10536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68388"/>
            <a:ext cx="8208963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57163"/>
            <a:ext cx="82407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6213" y="6394450"/>
            <a:ext cx="1981200" cy="29845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ea typeface="Arial" charset="0"/>
              </a:defRPr>
            </a:lvl1pPr>
          </a:lstStyle>
          <a:p>
            <a:pPr>
              <a:defRPr/>
            </a:pPr>
            <a:fld id="{FC8BD104-8FE4-4274-8CE6-E02211E836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20" r:id="rId3"/>
    <p:sldLayoutId id="214748382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charset="0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800100" indent="-338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2pPr>
      <a:lvl3pPr marL="1092200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▫"/>
        <a:defRPr sz="22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3pPr>
      <a:lvl4pPr marL="1428750" indent="-2714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s"/>
        <a:defRPr sz="24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4pPr>
      <a:lvl5pPr marL="1825625" indent="-276225" algn="l" rtl="0" eaLnBrk="0" fontAlgn="base" hangingPunct="0">
        <a:spcBef>
          <a:spcPct val="25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ＭＳ Ｐゴシック" charset="-128"/>
          <a:cs typeface="ＭＳ Ｐゴシック"/>
        </a:defRPr>
      </a:lvl5pPr>
      <a:lvl6pPr marL="22828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6pPr>
      <a:lvl7pPr marL="27400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7pPr>
      <a:lvl8pPr marL="31972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8pPr>
      <a:lvl9pPr marL="3654425" indent="-276225" algn="l" rtl="0" eaLnBrk="1" fontAlgn="base" hangingPunct="1">
        <a:spcBef>
          <a:spcPct val="25000"/>
        </a:spcBef>
        <a:spcAft>
          <a:spcPct val="0"/>
        </a:spcAft>
        <a:buClr>
          <a:srgbClr val="0000FF"/>
        </a:buClr>
        <a:buFont typeface="Wingdings" charset="2"/>
        <a:buChar char="§"/>
        <a:defRPr sz="24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tif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F6wPifp1c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Sustaining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43029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Perspective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all the parts of your organization as a unified whole to achieve your mission. </a:t>
            </a:r>
          </a:p>
          <a:p>
            <a:r>
              <a:rPr lang="en-US" dirty="0"/>
              <a:t>ensuring that your plans, processes, measures, and actions are consistent. </a:t>
            </a:r>
          </a:p>
          <a:p>
            <a:r>
              <a:rPr lang="en-US" dirty="0"/>
              <a:t>ensuring that the individual parts of your organization’s management system work together in a fully interconnected, unified, and mutually beneficial manner.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Baldrige Framework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26213" y="6394450"/>
            <a:ext cx="1981200" cy="298450"/>
          </a:xfrm>
        </p:spPr>
        <p:txBody>
          <a:bodyPr/>
          <a:lstStyle/>
          <a:p>
            <a:pPr>
              <a:defRPr/>
            </a:pPr>
            <a:fld id="{8ADA9EDA-4CEB-4DA4-A6A2-36C61FEC30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95575" y="5747169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2"/>
                </a:solidFill>
              </a:rPr>
              <a:t>Framework,</a:t>
            </a:r>
          </a:p>
          <a:p>
            <a:pPr algn="r"/>
            <a:r>
              <a:rPr lang="en-US" sz="1600" i="1" dirty="0">
                <a:solidFill>
                  <a:schemeClr val="accent2"/>
                </a:solidFill>
              </a:rPr>
              <a:t>pg.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79" y="989606"/>
            <a:ext cx="658368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Framework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421101" y="1068388"/>
            <a:ext cx="7655510" cy="5192712"/>
          </a:xfrm>
        </p:spPr>
        <p:txBody>
          <a:bodyPr/>
          <a:lstStyle/>
          <a:p>
            <a:r>
              <a:rPr lang="en-US" sz="2400" dirty="0"/>
              <a:t>Core Values and </a:t>
            </a:r>
            <a:br>
              <a:rPr lang="en-US" sz="2400" dirty="0"/>
            </a:br>
            <a:r>
              <a:rPr lang="en-US" sz="2400" dirty="0"/>
              <a:t>Concepts</a:t>
            </a:r>
          </a:p>
          <a:p>
            <a:r>
              <a:rPr lang="en-US" sz="2400" dirty="0"/>
              <a:t>Criteria for Performance</a:t>
            </a:r>
            <a:br>
              <a:rPr lang="en-US" sz="2400" dirty="0"/>
            </a:br>
            <a:r>
              <a:rPr lang="en-US" sz="2400" dirty="0"/>
              <a:t>Excellence</a:t>
            </a:r>
          </a:p>
          <a:p>
            <a:pPr lvl="1"/>
            <a:r>
              <a:rPr lang="en-US" sz="2200" dirty="0"/>
              <a:t>Organizational Profile</a:t>
            </a:r>
          </a:p>
          <a:p>
            <a:pPr lvl="1"/>
            <a:r>
              <a:rPr lang="en-US" sz="2200" dirty="0"/>
              <a:t>Categories</a:t>
            </a:r>
          </a:p>
          <a:p>
            <a:pPr lvl="1">
              <a:buNone/>
            </a:pPr>
            <a:endParaRPr lang="en-US" dirty="0"/>
          </a:p>
          <a:p>
            <a:r>
              <a:rPr lang="en-US" sz="2400" dirty="0"/>
              <a:t>Scoring System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4837" y="517905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3510" t="7115" r="4739" b="15570"/>
          <a:stretch/>
        </p:blipFill>
        <p:spPr>
          <a:xfrm>
            <a:off x="5177331" y="3587804"/>
            <a:ext cx="1409839" cy="18288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l="5387" t="6845" r="4070" b="14915"/>
          <a:stretch/>
        </p:blipFill>
        <p:spPr>
          <a:xfrm>
            <a:off x="6782642" y="3587804"/>
            <a:ext cx="1409839" cy="18288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87379" y="5416604"/>
            <a:ext cx="17897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200" dirty="0">
                <a:solidFill>
                  <a:schemeClr val="accent1"/>
                </a:solidFill>
              </a:rPr>
              <a:t>PROCESS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92690" y="5416603"/>
            <a:ext cx="17897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200" dirty="0">
                <a:solidFill>
                  <a:schemeClr val="accent1"/>
                </a:solidFill>
              </a:rPr>
              <a:t>RESULTS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0260" y="5747169"/>
            <a:ext cx="21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2"/>
                </a:solidFill>
              </a:rPr>
              <a:t>Framework,</a:t>
            </a:r>
          </a:p>
          <a:p>
            <a:pPr algn="r"/>
            <a:r>
              <a:rPr lang="en-US" sz="1600" i="1" dirty="0">
                <a:solidFill>
                  <a:schemeClr val="accent2"/>
                </a:solidFill>
              </a:rPr>
              <a:t>pg. 1 and pgs. 30 - 35</a:t>
            </a: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201" y="960491"/>
            <a:ext cx="329184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Core Values and Concepts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5450" y="1068387"/>
            <a:ext cx="8208963" cy="3812465"/>
          </a:xfrm>
        </p:spPr>
        <p:txBody>
          <a:bodyPr numCol="2"/>
          <a:lstStyle/>
          <a:p>
            <a:r>
              <a:rPr lang="en-US" sz="2400" dirty="0"/>
              <a:t>Systems Perspective</a:t>
            </a:r>
          </a:p>
          <a:p>
            <a:r>
              <a:rPr lang="en-US" sz="2400" dirty="0"/>
              <a:t>Visionary Leadership</a:t>
            </a:r>
          </a:p>
          <a:p>
            <a:r>
              <a:rPr lang="en-US" sz="2400" dirty="0"/>
              <a:t>Customer-Focused Excellence</a:t>
            </a:r>
          </a:p>
          <a:p>
            <a:r>
              <a:rPr lang="en-US" sz="2400" dirty="0"/>
              <a:t>Valuing People</a:t>
            </a:r>
          </a:p>
          <a:p>
            <a:r>
              <a:rPr lang="en-US" sz="2400" dirty="0"/>
              <a:t>Organizational Learning and Agility</a:t>
            </a:r>
          </a:p>
          <a:p>
            <a:r>
              <a:rPr lang="en-US" sz="2400" dirty="0"/>
              <a:t>Focus on Success</a:t>
            </a:r>
          </a:p>
          <a:p>
            <a:r>
              <a:rPr lang="en-US" sz="2400" dirty="0"/>
              <a:t>Managing for Innovation</a:t>
            </a:r>
          </a:p>
          <a:p>
            <a:r>
              <a:rPr lang="en-US" sz="2400" dirty="0"/>
              <a:t>Management by Fact</a:t>
            </a:r>
          </a:p>
          <a:p>
            <a:r>
              <a:rPr lang="en-US" sz="2400" dirty="0"/>
              <a:t>Societal Responsibility</a:t>
            </a:r>
          </a:p>
          <a:p>
            <a:r>
              <a:rPr lang="en-US" sz="2400" dirty="0"/>
              <a:t>Ethics and Transparency</a:t>
            </a:r>
          </a:p>
          <a:p>
            <a:r>
              <a:rPr lang="en-US" sz="2400" dirty="0"/>
              <a:t>Delivering Value and Results</a:t>
            </a:r>
          </a:p>
        </p:txBody>
      </p:sp>
      <p:sp>
        <p:nvSpPr>
          <p:cNvPr id="15" name="5-Point Star 14"/>
          <p:cNvSpPr/>
          <p:nvPr/>
        </p:nvSpPr>
        <p:spPr bwMode="auto">
          <a:xfrm>
            <a:off x="2439076" y="2344697"/>
            <a:ext cx="241300" cy="241300"/>
          </a:xfrm>
          <a:prstGeom prst="star5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5257043" y="4219115"/>
            <a:ext cx="241300" cy="241300"/>
          </a:xfrm>
          <a:prstGeom prst="star5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3357" y="4219133"/>
            <a:ext cx="3300265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Slight differences across the three versions of the Framework reflect Sector differences</a:t>
            </a:r>
          </a:p>
        </p:txBody>
      </p:sp>
      <p:sp>
        <p:nvSpPr>
          <p:cNvPr id="19" name="5-Point Star 18"/>
          <p:cNvSpPr/>
          <p:nvPr/>
        </p:nvSpPr>
        <p:spPr bwMode="auto">
          <a:xfrm>
            <a:off x="8013709" y="1958211"/>
            <a:ext cx="241300" cy="241300"/>
          </a:xfrm>
          <a:prstGeom prst="star5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9089" y="5747169"/>
            <a:ext cx="1314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2"/>
                </a:solidFill>
              </a:rPr>
              <a:t>Framework,</a:t>
            </a:r>
          </a:p>
          <a:p>
            <a:pPr algn="r"/>
            <a:r>
              <a:rPr lang="en-US" sz="1600" i="1" dirty="0">
                <a:solidFill>
                  <a:schemeClr val="accent2"/>
                </a:solidFill>
              </a:rPr>
              <a:t>pgs. 39 – 43</a:t>
            </a:r>
          </a:p>
        </p:txBody>
      </p:sp>
    </p:spTree>
    <p:extLst>
      <p:ext uri="{BB962C8B-B14F-4D97-AF65-F5344CB8AC3E}">
        <p14:creationId xmlns:p14="http://schemas.microsoft.com/office/powerpoint/2010/main" val="317624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8371" b="9603"/>
          <a:stretch/>
        </p:blipFill>
        <p:spPr>
          <a:xfrm>
            <a:off x="771424" y="1028699"/>
            <a:ext cx="7275295" cy="476201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and Concepts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452" y="627347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9089" y="5747169"/>
            <a:ext cx="1314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2"/>
                </a:solidFill>
              </a:rPr>
              <a:t>Framework,</a:t>
            </a:r>
          </a:p>
          <a:p>
            <a:pPr algn="r"/>
            <a:r>
              <a:rPr lang="en-US" sz="1600" i="1" dirty="0">
                <a:solidFill>
                  <a:schemeClr val="accent2"/>
                </a:solidFill>
              </a:rPr>
              <a:t>pg. 41</a:t>
            </a:r>
          </a:p>
        </p:txBody>
      </p:sp>
    </p:spTree>
    <p:extLst>
      <p:ext uri="{BB962C8B-B14F-4D97-AF65-F5344CB8AC3E}">
        <p14:creationId xmlns:p14="http://schemas.microsoft.com/office/powerpoint/2010/main" val="35009511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49263" y="157163"/>
            <a:ext cx="8240712" cy="65563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ea typeface="ＭＳ Ｐゴシック"/>
                <a:cs typeface="ＭＳ Ｐゴシック"/>
              </a:rPr>
              <a:t>Linkages</a:t>
            </a:r>
            <a:endParaRPr lang="en-US" dirty="0">
              <a:solidFill>
                <a:schemeClr val="accent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 flipH="1">
            <a:off x="430771" y="3236905"/>
            <a:ext cx="8206602" cy="235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Three types:</a:t>
            </a:r>
          </a:p>
          <a:p>
            <a:pPr marL="800100" marR="0" lvl="1" indent="-3381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Linkage between the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Profile (Key Factors) and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rPr>
              <a:t>processes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  <a:p>
            <a:pPr marL="800100" marR="0" lvl="1" indent="-3381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Linkage between processes</a:t>
            </a:r>
          </a:p>
          <a:p>
            <a:pPr marL="800100" marR="0" lvl="1" indent="-3381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Linkage between processes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and results</a:t>
            </a:r>
          </a:p>
        </p:txBody>
      </p:sp>
      <p:sp>
        <p:nvSpPr>
          <p:cNvPr id="25" name="Content Placeholder 16"/>
          <p:cNvSpPr>
            <a:spLocks noGrp="1"/>
          </p:cNvSpPr>
          <p:nvPr>
            <p:ph idx="1"/>
          </p:nvPr>
        </p:nvSpPr>
        <p:spPr>
          <a:xfrm>
            <a:off x="3454399" y="1021232"/>
            <a:ext cx="5522913" cy="2436812"/>
          </a:xfrm>
        </p:spPr>
        <p:txBody>
          <a:bodyPr/>
          <a:lstStyle/>
          <a:p>
            <a:pPr marL="365760">
              <a:spcBef>
                <a:spcPts val="350"/>
              </a:spcBef>
            </a:pPr>
            <a:r>
              <a:rPr lang="en-US" dirty="0"/>
              <a:t>Key relationships within the Criteria and Application</a:t>
            </a:r>
          </a:p>
          <a:p>
            <a:pPr marL="365760">
              <a:spcBef>
                <a:spcPts val="350"/>
              </a:spcBef>
            </a:pPr>
            <a:r>
              <a:rPr lang="en-US" dirty="0"/>
              <a:t>Critical to alignment and integration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20" y="1021232"/>
            <a:ext cx="292608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Linkages</a:t>
            </a:r>
          </a:p>
        </p:txBody>
      </p:sp>
      <p:sp>
        <p:nvSpPr>
          <p:cNvPr id="9" name="Arc 8"/>
          <p:cNvSpPr/>
          <p:nvPr/>
        </p:nvSpPr>
        <p:spPr bwMode="auto">
          <a:xfrm rot="5400000" flipV="1">
            <a:off x="2123529" y="1745005"/>
            <a:ext cx="1874942" cy="1705722"/>
          </a:xfrm>
          <a:prstGeom prst="arc">
            <a:avLst>
              <a:gd name="adj1" fmla="val 16051159"/>
              <a:gd name="adj2" fmla="val 208206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5400000" flipV="1">
            <a:off x="4378572" y="3463800"/>
            <a:ext cx="1993388" cy="1739782"/>
          </a:xfrm>
          <a:prstGeom prst="arc">
            <a:avLst>
              <a:gd name="adj1" fmla="val 16072684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8034" y="1222368"/>
            <a:ext cx="2808552" cy="1355418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Organizational Profile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P.2a3 What key sources of comparative and competitive data are available …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7075" y="2937522"/>
            <a:ext cx="2808552" cy="1355418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4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4.1a2 How do you select and effectively use key comparative data …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4311" y="4652676"/>
            <a:ext cx="2808552" cy="1355418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7</a:t>
            </a:r>
          </a:p>
          <a:p>
            <a:pPr marL="0" lvl="1" indent="4763" algn="ctr" eaLnBrk="0" hangingPunct="0">
              <a:spcBef>
                <a:spcPts val="4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tx2"/>
                </a:solidFill>
                <a:ea typeface="ＭＳ Ｐゴシック" charset="-128"/>
                <a:cs typeface="ＭＳ Ｐゴシック"/>
              </a:rPr>
              <a:t>All Items: How do these results compare … ?</a:t>
            </a:r>
          </a:p>
        </p:txBody>
      </p:sp>
    </p:spTree>
    <p:extLst>
      <p:ext uri="{BB962C8B-B14F-4D97-AF65-F5344CB8AC3E}">
        <p14:creationId xmlns:p14="http://schemas.microsoft.com/office/powerpoint/2010/main" val="4151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Examples of Linkages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Arc 11"/>
          <p:cNvSpPr/>
          <p:nvPr/>
        </p:nvSpPr>
        <p:spPr bwMode="auto">
          <a:xfrm rot="5400000" flipV="1">
            <a:off x="1676055" y="1745005"/>
            <a:ext cx="1874942" cy="1705722"/>
          </a:xfrm>
          <a:prstGeom prst="arc">
            <a:avLst>
              <a:gd name="adj1" fmla="val 16051159"/>
              <a:gd name="adj2" fmla="val 208206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5400000" flipV="1">
            <a:off x="3931098" y="3463800"/>
            <a:ext cx="1993388" cy="1739782"/>
          </a:xfrm>
          <a:prstGeom prst="arc">
            <a:avLst>
              <a:gd name="adj1" fmla="val 16072684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559" y="1222368"/>
            <a:ext cx="3497342" cy="1355418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Organizational Profile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P.1b2 What are your key market segments, customer groups, and stakeholder groups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9600" y="2937522"/>
            <a:ext cx="3563379" cy="1355418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3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Arial" charset="0"/>
                <a:cs typeface="Arial"/>
              </a:rPr>
              <a:t>3.1a1 ...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Arial"/>
              </a:rPr>
              <a:t>How do your listening methods vary for different customers, customer groups, or market segments?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6836" y="4652676"/>
            <a:ext cx="3563379" cy="1355418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7</a:t>
            </a:r>
          </a:p>
          <a:p>
            <a:r>
              <a:rPr lang="en-US" sz="2000" dirty="0">
                <a:solidFill>
                  <a:schemeClr val="tx2"/>
                </a:solidFill>
              </a:rPr>
              <a:t>7.2a(1) … How do these results differ by product offerings, customer groups, and market segments … ?</a:t>
            </a:r>
          </a:p>
        </p:txBody>
      </p:sp>
    </p:spTree>
    <p:extLst>
      <p:ext uri="{BB962C8B-B14F-4D97-AF65-F5344CB8AC3E}">
        <p14:creationId xmlns:p14="http://schemas.microsoft.com/office/powerpoint/2010/main" val="12461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Examples of Linkages</a:t>
            </a:r>
          </a:p>
        </p:txBody>
      </p:sp>
      <p:sp>
        <p:nvSpPr>
          <p:cNvPr id="9" name="Arc 8"/>
          <p:cNvSpPr/>
          <p:nvPr/>
        </p:nvSpPr>
        <p:spPr bwMode="auto">
          <a:xfrm rot="5400000" flipV="1">
            <a:off x="1663851" y="1108444"/>
            <a:ext cx="1491454" cy="2108258"/>
          </a:xfrm>
          <a:prstGeom prst="arc">
            <a:avLst>
              <a:gd name="adj1" fmla="val 16170600"/>
              <a:gd name="adj2" fmla="val 65854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 rot="5400000" flipV="1">
            <a:off x="3175479" y="2422102"/>
            <a:ext cx="1491454" cy="2108258"/>
          </a:xfrm>
          <a:prstGeom prst="arc">
            <a:avLst>
              <a:gd name="adj1" fmla="val 16203091"/>
              <a:gd name="adj2" fmla="val 66706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5400000" flipV="1">
            <a:off x="4686779" y="3704802"/>
            <a:ext cx="1491454" cy="2108258"/>
          </a:xfrm>
          <a:prstGeom prst="arc">
            <a:avLst>
              <a:gd name="adj1" fmla="val 16305750"/>
              <a:gd name="adj2" fmla="val 6627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0" name="Arc 29"/>
          <p:cNvSpPr/>
          <p:nvPr/>
        </p:nvSpPr>
        <p:spPr bwMode="auto">
          <a:xfrm rot="16200000" flipH="1" flipV="1">
            <a:off x="4555445" y="1138733"/>
            <a:ext cx="1491454" cy="2108258"/>
          </a:xfrm>
          <a:prstGeom prst="arc">
            <a:avLst>
              <a:gd name="adj1" fmla="val 16104776"/>
              <a:gd name="adj2" fmla="val 129191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33857" y="1105562"/>
            <a:ext cx="2764157" cy="960120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Organizational Profile</a:t>
            </a:r>
          </a:p>
          <a:p>
            <a:pPr marL="0" lvl="1" indent="4763" algn="ctr" eaLnBrk="0" hangingPunct="0">
              <a:spcBef>
                <a:spcPts val="4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/>
              </a:rPr>
              <a:t>Key Customer Groups/Segments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1705" y="1105562"/>
            <a:ext cx="2764157" cy="960120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Organizational Profile</a:t>
            </a:r>
          </a:p>
          <a:p>
            <a:pPr marL="0" lvl="1" indent="4763" algn="ctr" eaLnBrk="0" hangingPunct="0">
              <a:spcBef>
                <a:spcPts val="4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/>
              </a:rPr>
              <a:t>Key Customer Requirements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21184" y="2415876"/>
            <a:ext cx="2764157" cy="960120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3</a:t>
            </a:r>
          </a:p>
          <a:p>
            <a:pPr marL="0" lvl="1" indent="4763" algn="ctr" eaLnBrk="0" hangingPunct="0">
              <a:spcBef>
                <a:spcPts val="4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/>
              </a:rPr>
              <a:t>Product Offerings (Requirements)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50427" y="3741368"/>
            <a:ext cx="2764157" cy="960120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6</a:t>
            </a:r>
          </a:p>
          <a:p>
            <a:pPr marL="0" lvl="1" indent="4763" algn="ctr" eaLnBrk="0" hangingPunct="0">
              <a:spcBef>
                <a:spcPts val="4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/>
              </a:rPr>
              <a:t>Process Requirements and Measures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9660" y="5067909"/>
            <a:ext cx="2764157" cy="960120"/>
          </a:xfrm>
          <a:prstGeom prst="rect">
            <a:avLst/>
          </a:prstGeom>
          <a:solidFill>
            <a:srgbClr val="00C080"/>
          </a:solidFill>
          <a:ln w="190500">
            <a:solidFill>
              <a:srgbClr val="00C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ctr" eaLnBrk="0" hangingPunct="0">
              <a:spcBef>
                <a:spcPct val="200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chemeClr val="accent1"/>
                </a:solidFill>
                <a:ea typeface="ＭＳ Ｐゴシック" charset="-128"/>
                <a:cs typeface="ＭＳ Ｐゴシック"/>
              </a:rPr>
              <a:t>Category 7</a:t>
            </a:r>
          </a:p>
          <a:p>
            <a:pPr marL="0" lvl="1" indent="4763" algn="ctr" eaLnBrk="0" hangingPunct="0">
              <a:spcBef>
                <a:spcPts val="400"/>
              </a:spcBef>
              <a:buClr>
                <a:srgbClr val="558ED5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/>
              </a:rPr>
              <a:t>Product and Process Outcomes</a:t>
            </a:r>
          </a:p>
        </p:txBody>
      </p:sp>
    </p:spTree>
    <p:extLst>
      <p:ext uri="{BB962C8B-B14F-4D97-AF65-F5344CB8AC3E}">
        <p14:creationId xmlns:p14="http://schemas.microsoft.com/office/powerpoint/2010/main" val="32169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  <p:bldP spid="3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(ADLI)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137" y="847615"/>
            <a:ext cx="8208963" cy="5192712"/>
          </a:xfrm>
        </p:spPr>
        <p:txBody>
          <a:bodyPr/>
          <a:lstStyle/>
          <a:p>
            <a:r>
              <a:rPr lang="en-US" sz="2600" b="1" dirty="0"/>
              <a:t>Approach</a:t>
            </a:r>
            <a:r>
              <a:rPr lang="en-US" sz="2600" dirty="0"/>
              <a:t>: How do you accomplish your organization’s work? How effective are your key approaches? </a:t>
            </a:r>
          </a:p>
          <a:p>
            <a:r>
              <a:rPr lang="en-US" sz="2600" b="1" dirty="0"/>
              <a:t>Deployment</a:t>
            </a:r>
            <a:r>
              <a:rPr lang="en-US" sz="2600" dirty="0"/>
              <a:t>: How consistently are your key approaches used in relevant parts of your organization? </a:t>
            </a:r>
          </a:p>
          <a:p>
            <a:r>
              <a:rPr lang="en-US" sz="2600" b="1" dirty="0"/>
              <a:t>Learning</a:t>
            </a:r>
            <a:r>
              <a:rPr lang="en-US" sz="2600" dirty="0"/>
              <a:t>: How well have you evaluated and improved your key approaches? Have improvements been shared within your organization? </a:t>
            </a:r>
          </a:p>
          <a:p>
            <a:r>
              <a:rPr lang="en-US" sz="2600" b="1" dirty="0"/>
              <a:t>Integration</a:t>
            </a:r>
            <a:r>
              <a:rPr lang="en-US" sz="2600" dirty="0"/>
              <a:t>: How do your approaches align to your current and future organizational needs? </a:t>
            </a:r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012" y="1082903"/>
            <a:ext cx="8208963" cy="5192712"/>
          </a:xfrm>
        </p:spPr>
        <p:txBody>
          <a:bodyPr/>
          <a:lstStyle/>
          <a:p>
            <a:r>
              <a:rPr lang="en-US" dirty="0"/>
              <a:t>Are you processes consistently effective?</a:t>
            </a:r>
          </a:p>
          <a:p>
            <a:r>
              <a:rPr lang="en-US" dirty="0"/>
              <a:t>Do your approaches address your organization’s needs?</a:t>
            </a:r>
          </a:p>
          <a:p>
            <a:r>
              <a:rPr lang="en-US" dirty="0"/>
              <a:t>How good are your results?</a:t>
            </a:r>
          </a:p>
          <a:p>
            <a:r>
              <a:rPr lang="en-US" dirty="0"/>
              <a:t>Is your organization learning, innovating, and improving?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343" y="4644571"/>
            <a:ext cx="765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“What got you here won’t get you there”</a:t>
            </a:r>
          </a:p>
        </p:txBody>
      </p:sp>
    </p:spTree>
    <p:extLst>
      <p:ext uri="{BB962C8B-B14F-4D97-AF65-F5344CB8AC3E}">
        <p14:creationId xmlns:p14="http://schemas.microsoft.com/office/powerpoint/2010/main" val="37634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ea typeface="ＭＳ Ｐゴシック"/>
                <a:cs typeface="ＭＳ Ｐゴシック"/>
              </a:rPr>
              <a:t>Organizational Profile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There are two “Items” in the Profile:</a:t>
            </a:r>
          </a:p>
          <a:p>
            <a:pPr>
              <a:buNone/>
            </a:pPr>
            <a:endParaRPr lang="en-US" sz="1400" dirty="0"/>
          </a:p>
          <a:p>
            <a:pPr marL="1136650" indent="-731838">
              <a:buNone/>
            </a:pPr>
            <a:r>
              <a:rPr lang="en-US" b="1" dirty="0">
                <a:solidFill>
                  <a:schemeClr val="accent2"/>
                </a:solidFill>
              </a:rPr>
              <a:t>P.1</a:t>
            </a:r>
            <a:r>
              <a:rPr lang="en-US" b="1" dirty="0"/>
              <a:t> </a:t>
            </a:r>
            <a:r>
              <a:rPr lang="en-US" dirty="0"/>
              <a:t>Organizational Description</a:t>
            </a:r>
          </a:p>
          <a:p>
            <a:pPr marL="1252538" lvl="1">
              <a:buNone/>
            </a:pPr>
            <a:r>
              <a:rPr lang="en-US" b="1" dirty="0">
                <a:solidFill>
                  <a:schemeClr val="accent2"/>
                </a:solidFill>
              </a:rPr>
              <a:t>a.</a:t>
            </a:r>
            <a:r>
              <a:rPr lang="en-US" dirty="0"/>
              <a:t>	Organizational Environment</a:t>
            </a:r>
          </a:p>
          <a:p>
            <a:pPr marL="1252538" lvl="1">
              <a:buNone/>
            </a:pPr>
            <a:r>
              <a:rPr lang="en-US" b="1" dirty="0">
                <a:solidFill>
                  <a:srgbClr val="558ED5"/>
                </a:solidFill>
              </a:rPr>
              <a:t>b.</a:t>
            </a:r>
            <a:r>
              <a:rPr lang="en-US" dirty="0"/>
              <a:t>	Organizational Relationships</a:t>
            </a:r>
          </a:p>
          <a:p>
            <a:pPr marL="1079500">
              <a:buNone/>
            </a:pPr>
            <a:endParaRPr lang="en-US" sz="1400" dirty="0"/>
          </a:p>
          <a:p>
            <a:pPr marL="1079500" indent="-674688">
              <a:buNone/>
            </a:pPr>
            <a:r>
              <a:rPr lang="en-US" b="1" dirty="0">
                <a:solidFill>
                  <a:schemeClr val="accent2"/>
                </a:solidFill>
              </a:rPr>
              <a:t>P.2</a:t>
            </a:r>
            <a:r>
              <a:rPr lang="en-US" dirty="0"/>
              <a:t> Organizational Situation</a:t>
            </a:r>
          </a:p>
          <a:p>
            <a:pPr marL="1252538" lvl="1">
              <a:buNone/>
            </a:pPr>
            <a:r>
              <a:rPr lang="en-US" b="1" dirty="0">
                <a:solidFill>
                  <a:srgbClr val="558ED5"/>
                </a:solidFill>
              </a:rPr>
              <a:t>a.</a:t>
            </a:r>
            <a:r>
              <a:rPr lang="en-US" dirty="0"/>
              <a:t>	Competitive Environment</a:t>
            </a:r>
          </a:p>
          <a:p>
            <a:pPr marL="1252538" lvl="1">
              <a:buNone/>
            </a:pPr>
            <a:r>
              <a:rPr lang="en-US" b="1" dirty="0">
                <a:solidFill>
                  <a:srgbClr val="558ED5"/>
                </a:solidFill>
              </a:rPr>
              <a:t>b.</a:t>
            </a:r>
            <a:r>
              <a:rPr lang="en-US" dirty="0"/>
              <a:t>	Strategic Context</a:t>
            </a:r>
          </a:p>
          <a:p>
            <a:pPr marL="1252538" lvl="1">
              <a:buNone/>
            </a:pPr>
            <a:r>
              <a:rPr lang="en-US" b="1" dirty="0">
                <a:solidFill>
                  <a:schemeClr val="accent2"/>
                </a:solidFill>
              </a:rPr>
              <a:t>c.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/>
              <a:t>Performance Improvement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5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450" y="778108"/>
            <a:ext cx="8208963" cy="5192712"/>
          </a:xfrm>
        </p:spPr>
        <p:txBody>
          <a:bodyPr/>
          <a:lstStyle/>
          <a:p>
            <a:r>
              <a:rPr lang="en-US" dirty="0"/>
              <a:t>Product and service offerings</a:t>
            </a:r>
          </a:p>
          <a:p>
            <a:r>
              <a:rPr lang="en-US" dirty="0"/>
              <a:t>Mission, Vision, and Values</a:t>
            </a:r>
          </a:p>
          <a:p>
            <a:r>
              <a:rPr lang="en-US" dirty="0"/>
              <a:t>Workforce Profile</a:t>
            </a:r>
          </a:p>
          <a:p>
            <a:r>
              <a:rPr lang="en-US" dirty="0"/>
              <a:t>Facilities, technologies &amp; equipment</a:t>
            </a:r>
          </a:p>
          <a:p>
            <a:r>
              <a:rPr lang="en-US" dirty="0"/>
              <a:t>Regulatory requirements</a:t>
            </a:r>
          </a:p>
          <a:p>
            <a:r>
              <a:rPr lang="en-US" dirty="0"/>
              <a:t>Organizational Structure</a:t>
            </a:r>
          </a:p>
          <a:p>
            <a:r>
              <a:rPr lang="en-US" dirty="0"/>
              <a:t>Customers and stakeholders</a:t>
            </a:r>
          </a:p>
          <a:p>
            <a:r>
              <a:rPr lang="en-US" dirty="0"/>
              <a:t>Suppliers and partners</a:t>
            </a:r>
          </a:p>
          <a:p>
            <a:r>
              <a:rPr lang="en-US" dirty="0"/>
              <a:t>Competitive environment</a:t>
            </a:r>
          </a:p>
          <a:p>
            <a:r>
              <a:rPr lang="en-US" dirty="0"/>
              <a:t>Key strategic challenges and advantages</a:t>
            </a:r>
          </a:p>
        </p:txBody>
      </p:sp>
    </p:spTree>
    <p:extLst>
      <p:ext uri="{BB962C8B-B14F-4D97-AF65-F5344CB8AC3E}">
        <p14:creationId xmlns:p14="http://schemas.microsoft.com/office/powerpoint/2010/main" val="105806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at a Glance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450" y="1010332"/>
            <a:ext cx="8208963" cy="5192712"/>
          </a:xfrm>
        </p:spPr>
        <p:txBody>
          <a:bodyPr/>
          <a:lstStyle/>
          <a:p>
            <a:r>
              <a:rPr lang="en-US" dirty="0"/>
              <a:t>Leadership</a:t>
            </a:r>
          </a:p>
          <a:p>
            <a:pPr lvl="1"/>
            <a:r>
              <a:rPr lang="en-US" dirty="0"/>
              <a:t>How do your senior leaders lead the organization?</a:t>
            </a:r>
          </a:p>
          <a:p>
            <a:pPr lvl="1"/>
            <a:r>
              <a:rPr lang="en-US" dirty="0"/>
              <a:t>How do you govern your organization and fulfill your society responsibilities? 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How do you develop your strategy?</a:t>
            </a:r>
          </a:p>
          <a:p>
            <a:pPr lvl="1"/>
            <a:r>
              <a:rPr lang="en-US" dirty="0"/>
              <a:t>How do you implement your strategy?</a:t>
            </a:r>
          </a:p>
          <a:p>
            <a:r>
              <a:rPr lang="en-US" dirty="0"/>
              <a:t>Customers</a:t>
            </a:r>
          </a:p>
          <a:p>
            <a:pPr lvl="1"/>
            <a:r>
              <a:rPr lang="en-US" dirty="0"/>
              <a:t>How do you obtain information from your customers?</a:t>
            </a:r>
          </a:p>
          <a:p>
            <a:pPr lvl="1"/>
            <a:r>
              <a:rPr lang="en-US" dirty="0"/>
              <a:t>How do you engage customers by serving their needs and building relationships?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1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at a Glance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Measurement, Analysis and Knowledge Management</a:t>
            </a:r>
          </a:p>
          <a:p>
            <a:pPr lvl="1"/>
            <a:r>
              <a:rPr lang="en-US" dirty="0"/>
              <a:t>How do you measure, analyze and then improve organizational performance?</a:t>
            </a:r>
          </a:p>
          <a:p>
            <a:pPr lvl="1"/>
            <a:r>
              <a:rPr lang="en-US" dirty="0"/>
              <a:t>How do you manage your information and organizational knowledge assets?</a:t>
            </a:r>
          </a:p>
          <a:p>
            <a:r>
              <a:rPr lang="en-US" dirty="0"/>
              <a:t>Workforce</a:t>
            </a:r>
          </a:p>
          <a:p>
            <a:pPr lvl="1"/>
            <a:r>
              <a:rPr lang="en-US" dirty="0"/>
              <a:t>How do you build an effective and supportive workforce environment?</a:t>
            </a:r>
          </a:p>
          <a:p>
            <a:pPr lvl="1"/>
            <a:r>
              <a:rPr lang="en-US" dirty="0"/>
              <a:t>How do you engage your workforce to achieve a high-performance work environment?</a:t>
            </a:r>
          </a:p>
        </p:txBody>
      </p:sp>
    </p:spTree>
    <p:extLst>
      <p:ext uri="{BB962C8B-B14F-4D97-AF65-F5344CB8AC3E}">
        <p14:creationId xmlns:p14="http://schemas.microsoft.com/office/powerpoint/2010/main" val="224539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at a Glance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How do you design, manage, and improve your key product and work processes?</a:t>
            </a:r>
          </a:p>
          <a:p>
            <a:pPr lvl="1"/>
            <a:r>
              <a:rPr lang="en-US" dirty="0"/>
              <a:t>How do you ensure effective management of your operations?</a:t>
            </a:r>
          </a:p>
        </p:txBody>
      </p:sp>
    </p:spTree>
    <p:extLst>
      <p:ext uri="{BB962C8B-B14F-4D97-AF65-F5344CB8AC3E}">
        <p14:creationId xmlns:p14="http://schemas.microsoft.com/office/powerpoint/2010/main" val="354846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(</a:t>
            </a:r>
            <a:r>
              <a:rPr lang="en-US" dirty="0" err="1"/>
              <a:t>LeTCI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Levels</a:t>
            </a:r>
            <a:r>
              <a:rPr lang="en-US" dirty="0"/>
              <a:t>: What is your current performance? </a:t>
            </a:r>
          </a:p>
          <a:p>
            <a:r>
              <a:rPr lang="en-US" b="1" dirty="0"/>
              <a:t>Trends</a:t>
            </a:r>
            <a:r>
              <a:rPr lang="en-US" dirty="0"/>
              <a:t>: Are the results improving, staying the same, or getting worse? </a:t>
            </a:r>
          </a:p>
          <a:p>
            <a:r>
              <a:rPr lang="en-US" b="1" dirty="0"/>
              <a:t>Comparisons</a:t>
            </a:r>
            <a:r>
              <a:rPr lang="en-US" dirty="0"/>
              <a:t>: How does your performance compare with that of other organizations and competitors, or with benchmarks? </a:t>
            </a:r>
          </a:p>
          <a:p>
            <a:r>
              <a:rPr lang="en-US" b="1" dirty="0"/>
              <a:t>Integration</a:t>
            </a:r>
            <a:r>
              <a:rPr lang="en-US" dirty="0"/>
              <a:t>: Are you tracking results that are important to your organization? Are you using the results in decision making?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3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at a Glance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What are your product performance and process effectiveness results? </a:t>
            </a:r>
          </a:p>
          <a:p>
            <a:pPr lvl="1"/>
            <a:r>
              <a:rPr lang="en-US" dirty="0"/>
              <a:t>What are your customer-focused performance results? </a:t>
            </a:r>
          </a:p>
          <a:p>
            <a:pPr lvl="1"/>
            <a:r>
              <a:rPr lang="en-US" dirty="0"/>
              <a:t>What are your workforce-focused performance results? </a:t>
            </a:r>
          </a:p>
          <a:p>
            <a:pPr lvl="1"/>
            <a:r>
              <a:rPr lang="en-US" dirty="0"/>
              <a:t>What are your senior leadership and governance results? </a:t>
            </a:r>
          </a:p>
          <a:p>
            <a:pPr lvl="1"/>
            <a:r>
              <a:rPr lang="en-US" dirty="0"/>
              <a:t>What are your results for financial viability?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2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705982"/>
            <a:ext cx="8240712" cy="655637"/>
          </a:xfrm>
        </p:spPr>
        <p:txBody>
          <a:bodyPr/>
          <a:lstStyle/>
          <a:p>
            <a:r>
              <a:rPr lang="en-US" dirty="0"/>
              <a:t>Delaware’s One-Stop Partner Programs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450" y="1306288"/>
            <a:ext cx="8208963" cy="4766129"/>
          </a:xfrm>
        </p:spPr>
        <p:txBody>
          <a:bodyPr/>
          <a:lstStyle/>
          <a:p>
            <a:r>
              <a:rPr lang="en-US" dirty="0"/>
              <a:t>What if:</a:t>
            </a:r>
          </a:p>
          <a:p>
            <a:pPr lvl="1"/>
            <a:r>
              <a:rPr lang="en-US" dirty="0"/>
              <a:t>Each partner completed the Org Profile and shared it across the system?</a:t>
            </a:r>
          </a:p>
          <a:p>
            <a:pPr lvl="1"/>
            <a:r>
              <a:rPr lang="en-US" dirty="0"/>
              <a:t>Shifted thinking from vertical to horizontal?</a:t>
            </a:r>
          </a:p>
          <a:p>
            <a:pPr lvl="1"/>
            <a:r>
              <a:rPr lang="en-US" dirty="0"/>
              <a:t>Identified work systems in addition to work processes?</a:t>
            </a:r>
          </a:p>
          <a:p>
            <a:pPr lvl="1"/>
            <a:r>
              <a:rPr lang="en-US" dirty="0"/>
              <a:t>Identified and leveraged “Best Practices” across the network?</a:t>
            </a:r>
          </a:p>
          <a:p>
            <a:pPr lvl="1"/>
            <a:r>
              <a:rPr lang="en-US" dirty="0"/>
              <a:t>Looked for alignment and integration opportunities across the network</a:t>
            </a:r>
          </a:p>
          <a:p>
            <a:pPr lvl="1"/>
            <a:r>
              <a:rPr lang="en-US" dirty="0"/>
              <a:t>Shared client and referral information as appropriate?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3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0" y="1407886"/>
            <a:ext cx="6404600" cy="4335422"/>
          </a:xfrm>
        </p:spPr>
      </p:pic>
    </p:spTree>
    <p:extLst>
      <p:ext uri="{BB962C8B-B14F-4D97-AF65-F5344CB8AC3E}">
        <p14:creationId xmlns:p14="http://schemas.microsoft.com/office/powerpoint/2010/main" val="4542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Maturity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04" y="812800"/>
            <a:ext cx="3859632" cy="5192712"/>
          </a:xfrm>
        </p:spPr>
      </p:pic>
    </p:spTree>
    <p:extLst>
      <p:ext uri="{BB962C8B-B14F-4D97-AF65-F5344CB8AC3E}">
        <p14:creationId xmlns:p14="http://schemas.microsoft.com/office/powerpoint/2010/main" val="378321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Performance Excellence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zF6wPifp1c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7585" y="1001482"/>
            <a:ext cx="649224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Baldrige Impacts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Impacts_Ima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717665"/>
            <a:ext cx="5589701" cy="55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6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41484" t="14315" r="13333" b="8224"/>
          <a:stretch/>
        </p:blipFill>
        <p:spPr>
          <a:xfrm rot="20862107">
            <a:off x="6617912" y="3378307"/>
            <a:ext cx="1877468" cy="2414016"/>
          </a:xfrm>
          <a:prstGeom prst="rect">
            <a:avLst/>
          </a:prstGeom>
          <a:effectLst>
            <a:outerShdw blurRad="101600" dist="38100" dir="2700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ea typeface="ＭＳ Ｐゴシック" pitchFamily="-1" charset="-128"/>
              </a:rPr>
              <a:t>Baldrige</a:t>
            </a:r>
            <a:r>
              <a:rPr lang="en-US" sz="3600" dirty="0">
                <a:ea typeface="ＭＳ Ｐゴシック" pitchFamily="-1" charset="-128"/>
              </a:rPr>
              <a:t> Program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9D0978-8820-CF4A-860B-A7C064ABEF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2400" indent="-1422400"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Mission:</a:t>
            </a:r>
            <a:r>
              <a:rPr lang="en-US" sz="2400" b="1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	</a:t>
            </a: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improve the competitiveness and performance of U.S. organizations for the  benefit of all U.S. residents</a:t>
            </a:r>
          </a:p>
          <a:p>
            <a:pPr marL="1422400" indent="-1422400">
              <a:buNone/>
              <a:defRPr/>
            </a:pPr>
            <a:endParaRPr lang="en-US" sz="24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200"/>
              </a:spcBef>
              <a:defRPr/>
            </a:pP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Develops and disseminates Baldrige Framework</a:t>
            </a:r>
          </a:p>
          <a:p>
            <a:pPr>
              <a:spcBef>
                <a:spcPts val="200"/>
              </a:spcBef>
              <a:defRPr/>
            </a:pP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Manages the Malcolm </a:t>
            </a:r>
            <a:r>
              <a:rPr lang="en-US" sz="24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Baldrige</a:t>
            </a: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National </a:t>
            </a:r>
            <a:b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Quality Award</a:t>
            </a:r>
          </a:p>
          <a:p>
            <a:pPr>
              <a:spcBef>
                <a:spcPts val="200"/>
              </a:spcBef>
              <a:defRPr/>
            </a:pP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Promotes performance excellence</a:t>
            </a:r>
          </a:p>
          <a:p>
            <a:pPr>
              <a:spcBef>
                <a:spcPts val="200"/>
              </a:spcBef>
              <a:defRPr/>
            </a:pP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Provides global leadership in the </a:t>
            </a:r>
            <a:b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learning and sharing of successful </a:t>
            </a:r>
            <a:b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strategies and performance </a:t>
            </a:r>
            <a:b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4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practices, principles, and methodologies</a:t>
            </a:r>
          </a:p>
          <a:p>
            <a:pPr>
              <a:defRPr/>
            </a:pPr>
            <a:endParaRPr lang="en-US" sz="24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194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Baldrige Community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52413" y="1570497"/>
            <a:ext cx="7446074" cy="4267436"/>
            <a:chOff x="1219200" y="1218964"/>
            <a:chExt cx="7446074" cy="4267436"/>
          </a:xfrm>
        </p:grpSpPr>
        <p:sp>
          <p:nvSpPr>
            <p:cNvPr id="6" name="Line 79"/>
            <p:cNvSpPr>
              <a:spLocks noChangeAspect="1" noChangeShapeType="1"/>
            </p:cNvSpPr>
            <p:nvPr/>
          </p:nvSpPr>
          <p:spPr bwMode="auto">
            <a:xfrm>
              <a:off x="6172200" y="2906486"/>
              <a:ext cx="13919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7" name="Line 85"/>
            <p:cNvSpPr>
              <a:spLocks noChangeAspect="1" noChangeShapeType="1"/>
            </p:cNvSpPr>
            <p:nvPr/>
          </p:nvSpPr>
          <p:spPr bwMode="auto">
            <a:xfrm>
              <a:off x="2454566" y="3995058"/>
              <a:ext cx="0" cy="5580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219200" y="1218964"/>
              <a:ext cx="7446074" cy="4267436"/>
              <a:chOff x="1951439" y="2884361"/>
              <a:chExt cx="7249777" cy="4372345"/>
            </a:xfrm>
          </p:grpSpPr>
          <p:sp>
            <p:nvSpPr>
              <p:cNvPr id="12" name="Line 79"/>
              <p:cNvSpPr>
                <a:spLocks noChangeAspect="1" noChangeShapeType="1"/>
              </p:cNvSpPr>
              <p:nvPr/>
            </p:nvSpPr>
            <p:spPr bwMode="auto">
              <a:xfrm>
                <a:off x="6759787" y="5181014"/>
                <a:ext cx="13444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3" name="Line 82"/>
              <p:cNvSpPr>
                <a:spLocks noChangeAspect="1" noChangeShapeType="1"/>
              </p:cNvSpPr>
              <p:nvPr/>
            </p:nvSpPr>
            <p:spPr bwMode="auto">
              <a:xfrm>
                <a:off x="8104188" y="3341646"/>
                <a:ext cx="0" cy="13088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4" name="Line 85"/>
              <p:cNvSpPr>
                <a:spLocks noChangeAspect="1" noChangeShapeType="1"/>
              </p:cNvSpPr>
              <p:nvPr/>
            </p:nvSpPr>
            <p:spPr bwMode="auto">
              <a:xfrm>
                <a:off x="5602507" y="3589338"/>
                <a:ext cx="0" cy="291944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1951439" y="2884361"/>
                <a:ext cx="7249777" cy="4372345"/>
                <a:chOff x="1951439" y="2884361"/>
                <a:chExt cx="7249777" cy="4372345"/>
              </a:xfrm>
            </p:grpSpPr>
            <p:sp>
              <p:nvSpPr>
                <p:cNvPr id="16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2991936" y="6650864"/>
                  <a:ext cx="17033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400" dirty="0"/>
                </a:p>
              </p:txBody>
            </p:sp>
            <p:sp>
              <p:nvSpPr>
                <p:cNvPr id="17" name="Line 83"/>
                <p:cNvSpPr>
                  <a:spLocks noChangeAspect="1" noChangeShapeType="1"/>
                </p:cNvSpPr>
                <p:nvPr/>
              </p:nvSpPr>
              <p:spPr bwMode="auto">
                <a:xfrm>
                  <a:off x="3298187" y="4895880"/>
                  <a:ext cx="173122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400" dirty="0"/>
                    <a:t>CV</a:t>
                  </a:r>
                </a:p>
              </p:txBody>
            </p:sp>
            <p:sp>
              <p:nvSpPr>
                <p:cNvPr id="18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6586309" y="3316288"/>
                  <a:ext cx="1517879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400" dirty="0"/>
                </a:p>
              </p:txBody>
            </p:sp>
            <p:sp>
              <p:nvSpPr>
                <p:cNvPr id="19" name="Rectangle 86"/>
                <p:cNvSpPr>
                  <a:spLocks noChangeArrowheads="1"/>
                </p:cNvSpPr>
                <p:nvPr/>
              </p:nvSpPr>
              <p:spPr bwMode="auto">
                <a:xfrm>
                  <a:off x="4716691" y="2911520"/>
                  <a:ext cx="1869618" cy="93687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Department of Commerce</a:t>
                  </a:r>
                </a:p>
              </p:txBody>
            </p:sp>
            <p:sp>
              <p:nvSpPr>
                <p:cNvPr id="20" name="Rectangle 87"/>
                <p:cNvSpPr>
                  <a:spLocks noChangeArrowheads="1"/>
                </p:cNvSpPr>
                <p:nvPr/>
              </p:nvSpPr>
              <p:spPr bwMode="auto">
                <a:xfrm>
                  <a:off x="1951439" y="2916889"/>
                  <a:ext cx="1780589" cy="93687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algn="ctr" defTabSz="736530">
                    <a:defRPr/>
                  </a:pPr>
                  <a:r>
                    <a:rPr lang="en-US" sz="1400" b="1" dirty="0">
                      <a:latin typeface="Arial" charset="0"/>
                    </a:rPr>
                    <a:t>Foundation for the </a:t>
                  </a:r>
                </a:p>
                <a:p>
                  <a:pPr algn="ctr" defTabSz="736530">
                    <a:defRPr/>
                  </a:pPr>
                  <a:r>
                    <a:rPr lang="en-US" sz="1400" b="1" dirty="0">
                      <a:latin typeface="Arial" charset="0"/>
                    </a:rPr>
                    <a:t>Malcolm Baldrige</a:t>
                  </a:r>
                </a:p>
                <a:p>
                  <a:pPr algn="ctr" defTabSz="736530">
                    <a:defRPr/>
                  </a:pPr>
                  <a:r>
                    <a:rPr lang="en-US" sz="1400" b="1" dirty="0">
                      <a:latin typeface="Arial" charset="0"/>
                    </a:rPr>
                    <a:t>National Quality Award</a:t>
                  </a:r>
                  <a:endParaRPr lang="en-US" sz="1400" b="1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Rectangle 88"/>
                <p:cNvSpPr>
                  <a:spLocks noChangeArrowheads="1"/>
                </p:cNvSpPr>
                <p:nvPr/>
              </p:nvSpPr>
              <p:spPr bwMode="auto">
                <a:xfrm>
                  <a:off x="7314772" y="2884361"/>
                  <a:ext cx="1600627" cy="93687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algn="ctr" defTabSz="736530">
                    <a:lnSpc>
                      <a:spcPct val="90000"/>
                    </a:lnSpc>
                    <a:defRPr/>
                  </a:pPr>
                  <a:endParaRPr lang="en-US" sz="1400" b="1" dirty="0">
                    <a:latin typeface="Arial" charset="0"/>
                  </a:endParaRP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Board of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Overseers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endParaRPr lang="en-US" sz="1400" b="1" dirty="0">
                    <a:latin typeface="Arial" charset="0"/>
                  </a:endParaRPr>
                </a:p>
              </p:txBody>
            </p:sp>
            <p:sp>
              <p:nvSpPr>
                <p:cNvPr id="22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20180" y="4394737"/>
                  <a:ext cx="2339608" cy="96443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National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Institute of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Standards and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Technology</a:t>
                  </a:r>
                </a:p>
              </p:txBody>
            </p:sp>
            <p:sp>
              <p:nvSpPr>
                <p:cNvPr id="23" name="Rectangle 90"/>
                <p:cNvSpPr>
                  <a:spLocks noChangeArrowheads="1"/>
                </p:cNvSpPr>
                <p:nvPr/>
              </p:nvSpPr>
              <p:spPr bwMode="auto">
                <a:xfrm>
                  <a:off x="1951439" y="6195967"/>
                  <a:ext cx="1780589" cy="93687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marL="410291" indent="-256432"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ASQ</a:t>
                  </a:r>
                </a:p>
                <a:p>
                  <a:pPr marL="410291" indent="-256432"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(Contractor)</a:t>
                  </a:r>
                </a:p>
              </p:txBody>
            </p:sp>
            <p:sp>
              <p:nvSpPr>
                <p:cNvPr id="24" name="Rectangle 91"/>
                <p:cNvSpPr>
                  <a:spLocks noChangeArrowheads="1"/>
                </p:cNvSpPr>
                <p:nvPr/>
              </p:nvSpPr>
              <p:spPr bwMode="auto">
                <a:xfrm>
                  <a:off x="4707349" y="6182424"/>
                  <a:ext cx="1780588" cy="93687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Board of Examiners</a:t>
                  </a:r>
                </a:p>
                <a:p>
                  <a:pPr marL="307718" indent="-102573" defTabSz="736530">
                    <a:lnSpc>
                      <a:spcPct val="90000"/>
                    </a:lnSpc>
                    <a:buFontTx/>
                    <a:buChar char="•"/>
                    <a:defRPr/>
                  </a:pPr>
                  <a:r>
                    <a:rPr lang="en-US" sz="1400" b="1" dirty="0">
                      <a:latin typeface="Arial" charset="0"/>
                    </a:rPr>
                    <a:t> Judges</a:t>
                  </a:r>
                </a:p>
                <a:p>
                  <a:pPr marL="307718" indent="-102573" defTabSz="736530">
                    <a:lnSpc>
                      <a:spcPct val="90000"/>
                    </a:lnSpc>
                    <a:buFontTx/>
                    <a:buChar char="•"/>
                    <a:defRPr/>
                  </a:pPr>
                  <a:r>
                    <a:rPr lang="en-US" sz="1400" b="1" dirty="0">
                      <a:latin typeface="Arial" charset="0"/>
                    </a:rPr>
                    <a:t> Examiners</a:t>
                  </a:r>
                </a:p>
              </p:txBody>
            </p:sp>
            <p:sp>
              <p:nvSpPr>
                <p:cNvPr id="25" name="Rectangle 92"/>
                <p:cNvSpPr>
                  <a:spLocks noChangeArrowheads="1"/>
                </p:cNvSpPr>
                <p:nvPr/>
              </p:nvSpPr>
              <p:spPr bwMode="auto">
                <a:xfrm>
                  <a:off x="7183214" y="4843494"/>
                  <a:ext cx="1869618" cy="93687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2618" tIns="82049" rIns="82618" bIns="82049" anchor="ctr">
                  <a:spAutoFit/>
                </a:bodyPr>
                <a:lstStyle/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Baldrige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Award</a:t>
                  </a:r>
                </a:p>
                <a:p>
                  <a:pPr algn="ctr" defTabSz="736530">
                    <a:lnSpc>
                      <a:spcPct val="90000"/>
                    </a:lnSpc>
                    <a:defRPr/>
                  </a:pPr>
                  <a:r>
                    <a:rPr lang="en-US" sz="1400" b="1" dirty="0">
                      <a:latin typeface="Arial" charset="0"/>
                    </a:rPr>
                    <a:t>Recipients</a:t>
                  </a:r>
                </a:p>
              </p:txBody>
            </p:sp>
            <p:sp>
              <p:nvSpPr>
                <p:cNvPr id="26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6918249" y="6182424"/>
                  <a:ext cx="2282967" cy="107428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82618" tIns="82049" rIns="82618" bIns="82049" anchor="ctr">
                  <a:spAutoFit/>
                </a:bodyPr>
                <a:lstStyle/>
                <a:p>
                  <a:pPr algn="ctr" defTabSz="736530">
                    <a:spcAft>
                      <a:spcPts val="538"/>
                    </a:spcAft>
                    <a:defRPr/>
                  </a:pPr>
                  <a:r>
                    <a:rPr lang="en-US" sz="1400" b="1" dirty="0">
                      <a:latin typeface="Arial" charset="0"/>
                    </a:rPr>
                    <a:t>Cooperating Organizations</a:t>
                  </a:r>
                </a:p>
                <a:p>
                  <a:pPr marL="153859" indent="-153859" defTabSz="736530">
                    <a:lnSpc>
                      <a:spcPct val="90000"/>
                    </a:lnSpc>
                    <a:buFontTx/>
                    <a:buChar char="•"/>
                    <a:defRPr/>
                  </a:pPr>
                  <a:r>
                    <a:rPr lang="en-US" sz="1400" b="1" dirty="0">
                      <a:latin typeface="Arial" charset="0"/>
                    </a:rPr>
                    <a:t>Professional Societies</a:t>
                  </a:r>
                </a:p>
                <a:p>
                  <a:pPr marL="153859" indent="-153859" defTabSz="736530">
                    <a:lnSpc>
                      <a:spcPct val="90000"/>
                    </a:lnSpc>
                    <a:buFontTx/>
                    <a:buChar char="•"/>
                    <a:defRPr/>
                  </a:pPr>
                  <a:r>
                    <a:rPr lang="en-US" sz="1400" b="1" dirty="0">
                      <a:latin typeface="Arial" charset="0"/>
                    </a:rPr>
                    <a:t>Trade Associations</a:t>
                  </a:r>
                </a:p>
              </p:txBody>
            </p:sp>
          </p:grpSp>
        </p:grpSp>
        <p:sp>
          <p:nvSpPr>
            <p:cNvPr id="9" name="Rectangle 90"/>
            <p:cNvSpPr>
              <a:spLocks noChangeArrowheads="1"/>
            </p:cNvSpPr>
            <p:nvPr/>
          </p:nvSpPr>
          <p:spPr bwMode="auto">
            <a:xfrm>
              <a:off x="1545528" y="2639087"/>
              <a:ext cx="1828800" cy="91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618" tIns="82049" rIns="82618" bIns="82049" anchor="ctr">
              <a:spAutoFit/>
            </a:bodyPr>
            <a:lstStyle/>
            <a:p>
              <a:pPr marL="410291" indent="-256432" algn="ctr" defTabSz="736530">
                <a:lnSpc>
                  <a:spcPct val="90000"/>
                </a:lnSpc>
                <a:defRPr/>
              </a:pPr>
              <a:r>
                <a:rPr lang="en-US" sz="1400" b="1" dirty="0">
                  <a:latin typeface="Arial" charset="0"/>
                </a:rPr>
                <a:t>Alliance for</a:t>
              </a:r>
            </a:p>
            <a:p>
              <a:pPr marL="410291" indent="-256432" algn="ctr" defTabSz="736530">
                <a:lnSpc>
                  <a:spcPct val="90000"/>
                </a:lnSpc>
                <a:defRPr/>
              </a:pPr>
              <a:r>
                <a:rPr lang="en-US" sz="1400" b="1" dirty="0">
                  <a:latin typeface="Arial" charset="0"/>
                </a:rPr>
                <a:t>Performance</a:t>
              </a:r>
            </a:p>
            <a:p>
              <a:pPr marL="410291" indent="-256432" algn="ctr" defTabSz="736530">
                <a:lnSpc>
                  <a:spcPct val="90000"/>
                </a:lnSpc>
                <a:defRPr/>
              </a:pPr>
              <a:r>
                <a:rPr lang="en-US" sz="1400" b="1" dirty="0">
                  <a:latin typeface="Arial" charset="0"/>
                </a:rPr>
                <a:t>Excellence</a:t>
              </a:r>
            </a:p>
          </p:txBody>
        </p:sp>
        <p:sp>
          <p:nvSpPr>
            <p:cNvPr id="10" name="Line 79"/>
            <p:cNvSpPr>
              <a:spLocks noChangeAspect="1" noChangeShapeType="1"/>
            </p:cNvSpPr>
            <p:nvPr/>
          </p:nvSpPr>
          <p:spPr bwMode="auto">
            <a:xfrm>
              <a:off x="2454567" y="4013978"/>
              <a:ext cx="219363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1" name="Line 85"/>
            <p:cNvSpPr>
              <a:spLocks noChangeAspect="1" noChangeShapeType="1"/>
            </p:cNvSpPr>
            <p:nvPr/>
          </p:nvSpPr>
          <p:spPr bwMode="auto">
            <a:xfrm>
              <a:off x="4648200" y="3642063"/>
              <a:ext cx="0" cy="3828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48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MAAPE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69E0-08B9-478D-8298-5A59F2005B5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31 state and regional programs across the country.</a:t>
            </a:r>
          </a:p>
          <a:p>
            <a:r>
              <a:rPr lang="en-US" dirty="0"/>
              <a:t>Mission: To be the catalyst for performance excellence in all sectors of the </a:t>
            </a:r>
            <a:r>
              <a:rPr lang="en-US" dirty="0" err="1"/>
              <a:t>tri-state</a:t>
            </a:r>
            <a:r>
              <a:rPr lang="en-US" dirty="0"/>
              <a:t>  economy.</a:t>
            </a:r>
          </a:p>
          <a:p>
            <a:r>
              <a:rPr lang="en-US" dirty="0"/>
              <a:t>501c(3) nonprofit corporation </a:t>
            </a:r>
          </a:p>
          <a:p>
            <a:r>
              <a:rPr lang="en-US" dirty="0"/>
              <a:t>No government funding</a:t>
            </a:r>
          </a:p>
          <a:p>
            <a:r>
              <a:rPr lang="en-US" dirty="0"/>
              <a:t>Pathway to the national program for organizations in PA, NJ, and 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6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139758"/>
            <a:ext cx="5588044" cy="1143000"/>
          </a:xfrm>
        </p:spPr>
        <p:txBody>
          <a:bodyPr/>
          <a:lstStyle/>
          <a:p>
            <a:r>
              <a:rPr lang="en-US" dirty="0"/>
              <a:t>COMPONENTS</a:t>
            </a:r>
            <a:br>
              <a:rPr lang="en-US" dirty="0"/>
            </a:br>
            <a:r>
              <a:rPr lang="en-US" dirty="0"/>
              <a:t>OF THE BALDRIGE FRAMEWORK</a:t>
            </a:r>
          </a:p>
        </p:txBody>
      </p:sp>
    </p:spTree>
    <p:extLst>
      <p:ext uri="{BB962C8B-B14F-4D97-AF65-F5344CB8AC3E}">
        <p14:creationId xmlns:p14="http://schemas.microsoft.com/office/powerpoint/2010/main" val="2534249343"/>
      </p:ext>
    </p:extLst>
  </p:cSld>
  <p:clrMapOvr>
    <a:masterClrMapping/>
  </p:clrMapOvr>
</p:sld>
</file>

<file path=ppt/theme/theme1.xml><?xml version="1.0" encoding="utf-8"?>
<a:theme xmlns:a="http://schemas.openxmlformats.org/drawingml/2006/main" name="KAPETemplateLndscp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4456"/>
      </a:accent1>
      <a:accent2>
        <a:srgbClr val="2F95BD"/>
      </a:accent2>
      <a:accent3>
        <a:srgbClr val="007A51"/>
      </a:accent3>
      <a:accent4>
        <a:srgbClr val="D02034"/>
      </a:accent4>
      <a:accent5>
        <a:srgbClr val="B95636"/>
      </a:accent5>
      <a:accent6>
        <a:srgbClr val="7F8082"/>
      </a:accent6>
      <a:hlink>
        <a:srgbClr val="0000FF"/>
      </a:hlink>
      <a:folHlink>
        <a:srgbClr val="0000FF"/>
      </a:folHlink>
    </a:clrScheme>
    <a:fontScheme name="KAPETemplateLndscp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KAPETemplateLndscp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ETemplateLndscp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4456"/>
      </a:accent1>
      <a:accent2>
        <a:srgbClr val="2F95BD"/>
      </a:accent2>
      <a:accent3>
        <a:srgbClr val="007A51"/>
      </a:accent3>
      <a:accent4>
        <a:srgbClr val="D02034"/>
      </a:accent4>
      <a:accent5>
        <a:srgbClr val="B95636"/>
      </a:accent5>
      <a:accent6>
        <a:srgbClr val="7F8082"/>
      </a:accent6>
      <a:hlink>
        <a:srgbClr val="0000FF"/>
      </a:hlink>
      <a:folHlink>
        <a:srgbClr val="0000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APETemplateLndscp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4456"/>
      </a:accent1>
      <a:accent2>
        <a:srgbClr val="2F95BD"/>
      </a:accent2>
      <a:accent3>
        <a:srgbClr val="007A51"/>
      </a:accent3>
      <a:accent4>
        <a:srgbClr val="D02034"/>
      </a:accent4>
      <a:accent5>
        <a:srgbClr val="B95636"/>
      </a:accent5>
      <a:accent6>
        <a:srgbClr val="7F8082"/>
      </a:accent6>
      <a:hlink>
        <a:srgbClr val="0000FF"/>
      </a:hlink>
      <a:folHlink>
        <a:srgbClr val="0000FF"/>
      </a:folHlink>
    </a:clrScheme>
    <a:fontScheme name="KAPETemplateLndscp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KAPETemplateLndscp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ETemplateLndscp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ETemplateLndscp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150983</TotalTime>
  <Words>1960</Words>
  <Application>Microsoft Office PowerPoint</Application>
  <PresentationFormat>On-screen Show (4:3)</PresentationFormat>
  <Paragraphs>332</Paragraphs>
  <Slides>28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KAPETemplateLndscp</vt:lpstr>
      <vt:lpstr>Custom Design</vt:lpstr>
      <vt:lpstr>1_KAPETemplateLndscp</vt:lpstr>
      <vt:lpstr>Sustaining Continuous Improvement</vt:lpstr>
      <vt:lpstr>Important Questions</vt:lpstr>
      <vt:lpstr>Steps to Maturity</vt:lpstr>
      <vt:lpstr>What is Performance Excellence</vt:lpstr>
      <vt:lpstr>Baldrige Impacts</vt:lpstr>
      <vt:lpstr>Baldrige Program</vt:lpstr>
      <vt:lpstr>Baldrige Community</vt:lpstr>
      <vt:lpstr>About MAAPE</vt:lpstr>
      <vt:lpstr>COMPONENTS OF THE BALDRIGE FRAMEWORK</vt:lpstr>
      <vt:lpstr>Systems Perspective</vt:lpstr>
      <vt:lpstr>Baldrige Framework</vt:lpstr>
      <vt:lpstr>Components of the Framework</vt:lpstr>
      <vt:lpstr>Core Values and Concepts </vt:lpstr>
      <vt:lpstr>Core Values and Concepts</vt:lpstr>
      <vt:lpstr>Linkages</vt:lpstr>
      <vt:lpstr>Examples of Linkages</vt:lpstr>
      <vt:lpstr>Examples of Linkages</vt:lpstr>
      <vt:lpstr>Examples of Linkages</vt:lpstr>
      <vt:lpstr>Process (ADLI)</vt:lpstr>
      <vt:lpstr>Organizational Profile</vt:lpstr>
      <vt:lpstr>Basic Information</vt:lpstr>
      <vt:lpstr>Criteria at a Glance</vt:lpstr>
      <vt:lpstr>Criteria at a Glance</vt:lpstr>
      <vt:lpstr>Criteria at a Glance</vt:lpstr>
      <vt:lpstr>Outcomes (LeTCI)</vt:lpstr>
      <vt:lpstr>Criteria at a Glance</vt:lpstr>
      <vt:lpstr>Delaware’s One-Stop Partner Programs</vt:lpstr>
      <vt:lpstr>Questions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Bitner</dc:creator>
  <cp:lastModifiedBy>Sedlacek, Kelsey (DOL)</cp:lastModifiedBy>
  <cp:revision>4917</cp:revision>
  <cp:lastPrinted>2017-03-06T03:31:17Z</cp:lastPrinted>
  <dcterms:created xsi:type="dcterms:W3CDTF">2016-01-11T23:24:04Z</dcterms:created>
  <dcterms:modified xsi:type="dcterms:W3CDTF">2017-05-16T15:38:11Z</dcterms:modified>
</cp:coreProperties>
</file>