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83" r:id="rId2"/>
    <p:sldId id="349" r:id="rId3"/>
    <p:sldId id="347" r:id="rId4"/>
    <p:sldId id="348" r:id="rId5"/>
    <p:sldId id="354" r:id="rId6"/>
    <p:sldId id="352" r:id="rId7"/>
    <p:sldId id="358" r:id="rId8"/>
    <p:sldId id="368" r:id="rId9"/>
    <p:sldId id="346" r:id="rId10"/>
    <p:sldId id="343" r:id="rId11"/>
    <p:sldId id="344" r:id="rId12"/>
    <p:sldId id="350" r:id="rId13"/>
    <p:sldId id="345" r:id="rId14"/>
    <p:sldId id="353" r:id="rId15"/>
    <p:sldId id="301" r:id="rId16"/>
    <p:sldId id="314" r:id="rId17"/>
    <p:sldId id="313" r:id="rId18"/>
    <p:sldId id="319" r:id="rId19"/>
    <p:sldId id="326" r:id="rId20"/>
    <p:sldId id="366" r:id="rId21"/>
    <p:sldId id="367" r:id="rId22"/>
    <p:sldId id="328" r:id="rId23"/>
    <p:sldId id="329" r:id="rId24"/>
    <p:sldId id="330" r:id="rId25"/>
    <p:sldId id="332" r:id="rId26"/>
    <p:sldId id="321" r:id="rId27"/>
    <p:sldId id="365" r:id="rId28"/>
    <p:sldId id="364" r:id="rId29"/>
    <p:sldId id="303" r:id="rId30"/>
    <p:sldId id="268" r:id="rId31"/>
    <p:sldId id="361" r:id="rId32"/>
    <p:sldId id="362" r:id="rId33"/>
    <p:sldId id="357" r:id="rId34"/>
    <p:sldId id="304" r:id="rId35"/>
    <p:sldId id="305" r:id="rId36"/>
    <p:sldId id="2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6D6"/>
    <a:srgbClr val="344529"/>
    <a:srgbClr val="2B3922"/>
    <a:srgbClr val="2E3722"/>
    <a:srgbClr val="FCF7F1"/>
    <a:srgbClr val="B8D233"/>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1/30/2023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1_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AF36874A-B673-458F-BD94-E41E43C38423}" type="datetimeFigureOut">
              <a:rPr lang="en-US" smtClean="0"/>
              <a:t>1/30/2023</a:t>
            </a:fld>
            <a:endParaRPr lang="en-US" dirty="0"/>
          </a:p>
        </p:txBody>
      </p:sp>
      <p:sp>
        <p:nvSpPr>
          <p:cNvPr id="12" name="Slide Number Placeholder 11"/>
          <p:cNvSpPr>
            <a:spLocks noGrp="1"/>
          </p:cNvSpPr>
          <p:nvPr>
            <p:ph type="sldNum" sz="quarter" idx="17"/>
          </p:nvPr>
        </p:nvSpPr>
        <p:spPr/>
        <p:txBody>
          <a:bodyPr/>
          <a:lstStyle/>
          <a:p>
            <a:fld id="{AA62B876-1F4A-4A5D-8380-F228D4FBD92A}" type="slidenum">
              <a:rPr lang="en-US" smtClean="0"/>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552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AF36874A-B673-458F-BD94-E41E43C38423}" type="datetimeFigureOut">
              <a:rPr lang="en-US" smtClean="0"/>
              <a:t>1/30/2023</a:t>
            </a:fld>
            <a:endParaRPr lang="en-US" dirty="0"/>
          </a:p>
        </p:txBody>
      </p:sp>
      <p:sp>
        <p:nvSpPr>
          <p:cNvPr id="12" name="Slide Number Placeholder 11"/>
          <p:cNvSpPr>
            <a:spLocks noGrp="1"/>
          </p:cNvSpPr>
          <p:nvPr>
            <p:ph type="sldNum" sz="quarter" idx="15"/>
          </p:nvPr>
        </p:nvSpPr>
        <p:spPr/>
        <p:txBody>
          <a:bodyPr/>
          <a:lstStyle/>
          <a:p>
            <a:fld id="{AA62B876-1F4A-4A5D-8380-F228D4FBD92A}" type="slidenum">
              <a:rPr lang="en-US" smtClean="0"/>
              <a:t>‹#›</a:t>
            </a:fld>
            <a:endParaRPr lang="en-US" dirty="0"/>
          </a:p>
        </p:txBody>
      </p:sp>
      <p:sp>
        <p:nvSpPr>
          <p:cNvPr id="13" name="Footer Placeholder 12"/>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7969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AF36874A-B673-458F-BD94-E41E43C38423}" type="datetimeFigureOut">
              <a:rPr lang="en-US" smtClean="0"/>
              <a:t>1/30/2023</a:t>
            </a:fld>
            <a:endParaRPr lang="en-US" dirty="0"/>
          </a:p>
        </p:txBody>
      </p:sp>
      <p:sp>
        <p:nvSpPr>
          <p:cNvPr id="19" name="Slide Number Placeholder 18"/>
          <p:cNvSpPr>
            <a:spLocks noGrp="1"/>
          </p:cNvSpPr>
          <p:nvPr>
            <p:ph type="sldNum" sz="quarter" idx="16"/>
          </p:nvPr>
        </p:nvSpPr>
        <p:spPr/>
        <p:txBody>
          <a:bodyPr/>
          <a:lstStyle/>
          <a:p>
            <a:fld id="{AA62B876-1F4A-4A5D-8380-F228D4FBD92A}" type="slidenum">
              <a:rPr lang="en-US" smtClean="0"/>
              <a:t>‹#›</a:t>
            </a:fld>
            <a:endParaRPr lang="en-US" dirty="0"/>
          </a:p>
        </p:txBody>
      </p:sp>
      <p:sp>
        <p:nvSpPr>
          <p:cNvPr id="23" name="Footer Placeholder 22"/>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08270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1/30/2023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1/30/2023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1/30/2023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1/30/2023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674" r:id="rId12"/>
    <p:sldLayoutId id="2147483675" r:id="rId13"/>
    <p:sldLayoutId id="2147483676" r:id="rId14"/>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hyperlink" Target="http://jamanetwork.com/journals/jama/fullarticle/64581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ecomingminimalist.com/technology-free-bedroom/"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orestapp.cc/" TargetMode="External"/><Relationship Id="rId2" Type="http://schemas.openxmlformats.org/officeDocument/2006/relationships/hyperlink" Target="https://findyourphonelifebalance.com/" TargetMode="External"/><Relationship Id="rId1" Type="http://schemas.openxmlformats.org/officeDocument/2006/relationships/slideLayout" Target="../slideLayouts/slideLayout14.xml"/><Relationship Id="rId6" Type="http://schemas.openxmlformats.org/officeDocument/2006/relationships/hyperlink" Target="https://screentimelabs.com/mission/" TargetMode="External"/><Relationship Id="rId5" Type="http://schemas.openxmlformats.org/officeDocument/2006/relationships/hyperlink" Target="https://www.flipdapp.co/" TargetMode="External"/><Relationship Id="rId4" Type="http://schemas.openxmlformats.org/officeDocument/2006/relationships/hyperlink" Target="https://inthemoment.io/"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7164" y="476339"/>
            <a:ext cx="11480800" cy="1306279"/>
          </a:xfrm>
        </p:spPr>
        <p:txBody>
          <a:bodyPr>
            <a:normAutofit fontScale="90000"/>
          </a:bodyPr>
          <a:lstStyle/>
          <a:p>
            <a:pPr algn="ctr"/>
            <a:r>
              <a:rPr lang="en-US" sz="5400" dirty="0">
                <a:latin typeface="Broadway" panose="04040905080B02020502" pitchFamily="82" charset="0"/>
              </a:rPr>
              <a:t>Phones, Gambling &amp; Our Brain</a:t>
            </a:r>
          </a:p>
        </p:txBody>
      </p:sp>
      <p:sp>
        <p:nvSpPr>
          <p:cNvPr id="3" name="Content Placeholder 2"/>
          <p:cNvSpPr>
            <a:spLocks noGrp="1"/>
          </p:cNvSpPr>
          <p:nvPr>
            <p:ph idx="1"/>
          </p:nvPr>
        </p:nvSpPr>
        <p:spPr>
          <a:xfrm>
            <a:off x="397163" y="5387686"/>
            <a:ext cx="11268363" cy="1241624"/>
          </a:xfrm>
        </p:spPr>
        <p:txBody>
          <a:bodyPr>
            <a:normAutofit/>
          </a:bodyPr>
          <a:lstStyle/>
          <a:p>
            <a:pPr marL="0" indent="0" algn="ctr">
              <a:buNone/>
            </a:pPr>
            <a:r>
              <a:rPr lang="en-US" sz="4400" b="1" dirty="0">
                <a:solidFill>
                  <a:srgbClr val="FF0000"/>
                </a:solidFill>
                <a:latin typeface="Broadway" panose="04040905080B02020502" pitchFamily="82" charset="0"/>
              </a:rPr>
              <a:t>Potential Risks in our Digital World</a:t>
            </a:r>
            <a:endParaRPr lang="en-US" sz="4400" dirty="0">
              <a:solidFill>
                <a:srgbClr val="FF0000"/>
              </a:solidFill>
              <a:latin typeface="Broadway" panose="04040905080B02020502" pitchFamily="82"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087764" y="1943965"/>
            <a:ext cx="3790200" cy="2618799"/>
          </a:xfrm>
          <a:prstGeom prst="rect">
            <a:avLst/>
          </a:prstGeom>
          <a:noFill/>
          <a:ln>
            <a:noFill/>
          </a:ln>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412" y="1943965"/>
            <a:ext cx="3935353" cy="26187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48" y="1943965"/>
            <a:ext cx="3837463" cy="2618799"/>
          </a:xfrm>
          <a:prstGeom prst="rect">
            <a:avLst/>
          </a:prstGeom>
        </p:spPr>
      </p:pic>
    </p:spTree>
    <p:extLst>
      <p:ext uri="{BB962C8B-B14F-4D97-AF65-F5344CB8AC3E}">
        <p14:creationId xmlns:p14="http://schemas.microsoft.com/office/powerpoint/2010/main" val="263926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3423" b="44113"/>
          <a:stretch/>
        </p:blipFill>
        <p:spPr>
          <a:xfrm>
            <a:off x="2726765" y="147783"/>
            <a:ext cx="6426471" cy="6634552"/>
          </a:xfrm>
        </p:spPr>
      </p:pic>
    </p:spTree>
    <p:extLst>
      <p:ext uri="{BB962C8B-B14F-4D97-AF65-F5344CB8AC3E}">
        <p14:creationId xmlns:p14="http://schemas.microsoft.com/office/powerpoint/2010/main" val="19952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53066"/>
            <a:ext cx="10058400" cy="401115"/>
          </a:xfrm>
        </p:spPr>
        <p:txBody>
          <a:bodyPr>
            <a:normAutofit fontScale="90000"/>
          </a:bodyPr>
          <a:lstStyle/>
          <a:p>
            <a:endParaRPr lang="en-US"/>
          </a:p>
        </p:txBody>
      </p:sp>
      <p:pic>
        <p:nvPicPr>
          <p:cNvPr id="4" name="Content Placeholder 3"/>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6062" b="5886"/>
          <a:stretch/>
        </p:blipFill>
        <p:spPr>
          <a:xfrm>
            <a:off x="4176875" y="738909"/>
            <a:ext cx="2962834" cy="5797443"/>
          </a:xfrm>
        </p:spPr>
      </p:pic>
    </p:spTree>
    <p:extLst>
      <p:ext uri="{BB962C8B-B14F-4D97-AF65-F5344CB8AC3E}">
        <p14:creationId xmlns:p14="http://schemas.microsoft.com/office/powerpoint/2010/main" val="34582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751" b="15028"/>
          <a:stretch/>
        </p:blipFill>
        <p:spPr>
          <a:xfrm>
            <a:off x="1368856" y="203200"/>
            <a:ext cx="9051137" cy="4470400"/>
          </a:xfrm>
          <a:prstGeom prst="rect">
            <a:avLst/>
          </a:prstGeom>
        </p:spPr>
      </p:pic>
      <p:sp>
        <p:nvSpPr>
          <p:cNvPr id="6" name="Title 7"/>
          <p:cNvSpPr>
            <a:spLocks noGrp="1"/>
          </p:cNvSpPr>
          <p:nvPr>
            <p:ph type="title"/>
          </p:nvPr>
        </p:nvSpPr>
        <p:spPr>
          <a:xfrm>
            <a:off x="865224" y="4835903"/>
            <a:ext cx="10058400" cy="1371600"/>
          </a:xfrm>
        </p:spPr>
        <p:txBody>
          <a:bodyPr>
            <a:normAutofit/>
          </a:bodyPr>
          <a:lstStyle/>
          <a:p>
            <a:pPr algn="ctr"/>
            <a:r>
              <a:rPr lang="en-US" sz="7200" b="1" dirty="0">
                <a:solidFill>
                  <a:srgbClr val="FF0000"/>
                </a:solidFill>
              </a:rPr>
              <a:t>IKEA EFFECT?</a:t>
            </a:r>
          </a:p>
        </p:txBody>
      </p:sp>
    </p:spTree>
    <p:extLst>
      <p:ext uri="{BB962C8B-B14F-4D97-AF65-F5344CB8AC3E}">
        <p14:creationId xmlns:p14="http://schemas.microsoft.com/office/powerpoint/2010/main" val="76783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849" y="385401"/>
            <a:ext cx="5002043" cy="28011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670" y="385401"/>
            <a:ext cx="5002043" cy="28011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48" y="3715469"/>
            <a:ext cx="4861205" cy="27222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9508" y="3715468"/>
            <a:ext cx="4861205" cy="2722275"/>
          </a:xfrm>
          <a:prstGeom prst="rect">
            <a:avLst/>
          </a:prstGeom>
        </p:spPr>
      </p:pic>
    </p:spTree>
    <p:extLst>
      <p:ext uri="{BB962C8B-B14F-4D97-AF65-F5344CB8AC3E}">
        <p14:creationId xmlns:p14="http://schemas.microsoft.com/office/powerpoint/2010/main" val="309867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82" y="199249"/>
            <a:ext cx="10058400" cy="659733"/>
          </a:xfrm>
        </p:spPr>
        <p:txBody>
          <a:bodyPr/>
          <a:lstStyle/>
          <a:p>
            <a:pPr algn="ctr"/>
            <a:r>
              <a:rPr lang="en-US" b="1" dirty="0">
                <a:solidFill>
                  <a:srgbClr val="FF0000"/>
                </a:solidFill>
              </a:rPr>
              <a:t>What We Do Know</a:t>
            </a:r>
          </a:p>
        </p:txBody>
      </p:sp>
      <p:sp>
        <p:nvSpPr>
          <p:cNvPr id="4" name="Content Placeholder 3"/>
          <p:cNvSpPr>
            <a:spLocks noGrp="1"/>
          </p:cNvSpPr>
          <p:nvPr>
            <p:ph idx="1"/>
          </p:nvPr>
        </p:nvSpPr>
        <p:spPr>
          <a:xfrm>
            <a:off x="1057564" y="976283"/>
            <a:ext cx="10058400" cy="2423356"/>
          </a:xfrm>
          <a:prstGeom prst="rect">
            <a:avLst/>
          </a:prstGeom>
        </p:spPr>
        <p:txBody>
          <a:bodyPr>
            <a:spAutoFit/>
          </a:bodyPr>
          <a:lstStyle/>
          <a:p>
            <a:r>
              <a:rPr lang="en-US" sz="2800" dirty="0">
                <a:solidFill>
                  <a:srgbClr val="344529"/>
                </a:solidFill>
              </a:rPr>
              <a:t>The weak and erratic microwave radiation from cell phones and tablets cannot directly break the bonds that hold molecules together, but it does disrupt DNA, weaken the brain’s protective barrier, and release highly reactive and damaging free radicals.</a:t>
            </a:r>
          </a:p>
        </p:txBody>
      </p:sp>
      <p:sp>
        <p:nvSpPr>
          <p:cNvPr id="5" name="Rectangle 4"/>
          <p:cNvSpPr/>
          <p:nvPr/>
        </p:nvSpPr>
        <p:spPr>
          <a:xfrm>
            <a:off x="1260764" y="3399639"/>
            <a:ext cx="9952182" cy="3046988"/>
          </a:xfrm>
          <a:prstGeom prst="rect">
            <a:avLst/>
          </a:prstGeom>
        </p:spPr>
        <p:txBody>
          <a:bodyPr wrap="square">
            <a:spAutoFit/>
          </a:bodyPr>
          <a:lstStyle/>
          <a:p>
            <a:r>
              <a:rPr lang="en-US" sz="3200" dirty="0">
                <a:solidFill>
                  <a:srgbClr val="00B050"/>
                </a:solidFill>
              </a:rPr>
              <a:t>Other research has been carried out by the United States’ National Institute of Drug Abuse. The organization’s director, Dr. Nora </a:t>
            </a:r>
            <a:r>
              <a:rPr lang="en-US" sz="3200" dirty="0" err="1">
                <a:solidFill>
                  <a:srgbClr val="00B050"/>
                </a:solidFill>
              </a:rPr>
              <a:t>Volkow</a:t>
            </a:r>
            <a:r>
              <a:rPr lang="en-US" sz="3200" dirty="0">
                <a:solidFill>
                  <a:srgbClr val="00B050"/>
                </a:solidFill>
              </a:rPr>
              <a:t>, finds that just </a:t>
            </a:r>
            <a:r>
              <a:rPr lang="en-US" sz="3200" dirty="0">
                <a:solidFill>
                  <a:srgbClr val="00B050"/>
                </a:solidFill>
                <a:hlinkClick r:id="rId2"/>
              </a:rPr>
              <a:t>50 minutes of exposure to cell phone radiation</a:t>
            </a:r>
            <a:r>
              <a:rPr lang="en-US" sz="3200" dirty="0">
                <a:solidFill>
                  <a:srgbClr val="00B050"/>
                </a:solidFill>
              </a:rPr>
              <a:t> in adult males directly alters the production of glucose – the brain’s main fuel.</a:t>
            </a:r>
          </a:p>
        </p:txBody>
      </p:sp>
    </p:spTree>
    <p:extLst>
      <p:ext uri="{BB962C8B-B14F-4D97-AF65-F5344CB8AC3E}">
        <p14:creationId xmlns:p14="http://schemas.microsoft.com/office/powerpoint/2010/main" val="3115431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239000" cy="701040"/>
          </a:xfrm>
        </p:spPr>
        <p:txBody>
          <a:bodyPr/>
          <a:lstStyle/>
          <a:p>
            <a:pPr algn="ctr"/>
            <a:r>
              <a:rPr lang="en-US" b="1" dirty="0">
                <a:solidFill>
                  <a:srgbClr val="FF0000"/>
                </a:solidFill>
              </a:rPr>
              <a:t>Why do people game?</a:t>
            </a:r>
          </a:p>
        </p:txBody>
      </p:sp>
      <p:sp>
        <p:nvSpPr>
          <p:cNvPr id="3" name="Content Placeholder 2"/>
          <p:cNvSpPr>
            <a:spLocks noGrp="1"/>
          </p:cNvSpPr>
          <p:nvPr>
            <p:ph idx="1"/>
          </p:nvPr>
        </p:nvSpPr>
        <p:spPr>
          <a:xfrm>
            <a:off x="1011382" y="1234900"/>
            <a:ext cx="10058400" cy="4851863"/>
          </a:xfrm>
        </p:spPr>
        <p:txBody>
          <a:bodyPr>
            <a:normAutofit/>
          </a:bodyPr>
          <a:lstStyle/>
          <a:p>
            <a:r>
              <a:rPr lang="en-US" sz="2400" b="1" dirty="0"/>
              <a:t>Escape/Explore – Sell additional content (online)</a:t>
            </a:r>
          </a:p>
          <a:p>
            <a:endParaRPr lang="en-US" sz="900" b="1" dirty="0"/>
          </a:p>
          <a:p>
            <a:r>
              <a:rPr lang="en-US" sz="2400" b="1" dirty="0"/>
              <a:t>Socialize – Sell customized items for expression</a:t>
            </a:r>
          </a:p>
          <a:p>
            <a:endParaRPr lang="en-US" sz="900" b="1" dirty="0"/>
          </a:p>
          <a:p>
            <a:r>
              <a:rPr lang="en-US" sz="2400" b="1" dirty="0"/>
              <a:t>Competition – Sell advantage (Pay to win)</a:t>
            </a:r>
          </a:p>
          <a:p>
            <a:endParaRPr lang="en-US" sz="800" b="1" dirty="0"/>
          </a:p>
          <a:p>
            <a:r>
              <a:rPr lang="en-US" sz="2400" b="1" dirty="0"/>
              <a:t>Achievement – Sell progress (leveling up)</a:t>
            </a:r>
          </a:p>
          <a:p>
            <a:endParaRPr lang="en-US" sz="2400" dirty="0"/>
          </a:p>
          <a:p>
            <a:pPr marL="0" indent="0" algn="ctr">
              <a:buNone/>
            </a:pPr>
            <a:r>
              <a:rPr lang="en-US" sz="3600" b="1" dirty="0">
                <a:solidFill>
                  <a:srgbClr val="FF0000"/>
                </a:solidFill>
              </a:rPr>
              <a:t>It’s easy to love a world where </a:t>
            </a:r>
          </a:p>
          <a:p>
            <a:pPr marL="0" indent="0" algn="ctr">
              <a:buNone/>
            </a:pPr>
            <a:r>
              <a:rPr lang="en-US" sz="3600" b="1" dirty="0">
                <a:solidFill>
                  <a:srgbClr val="FF0000"/>
                </a:solidFill>
              </a:rPr>
              <a:t>Improvement is guaranteed!</a:t>
            </a:r>
          </a:p>
        </p:txBody>
      </p:sp>
    </p:spTree>
    <p:extLst>
      <p:ext uri="{BB962C8B-B14F-4D97-AF65-F5344CB8AC3E}">
        <p14:creationId xmlns:p14="http://schemas.microsoft.com/office/powerpoint/2010/main" val="59363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927" y="642594"/>
            <a:ext cx="11406909" cy="5000824"/>
          </a:xfrm>
        </p:spPr>
        <p:txBody>
          <a:bodyPr anchor="t"/>
          <a:lstStyle/>
          <a:p>
            <a:pPr algn="ctr"/>
            <a:r>
              <a:rPr lang="en-US" sz="4400" b="1" dirty="0">
                <a:solidFill>
                  <a:srgbClr val="FF0000"/>
                </a:solidFill>
              </a:rPr>
              <a:t>Intermittent Reinforcement at Work</a:t>
            </a:r>
            <a:br>
              <a:rPr lang="en-US" b="1" dirty="0"/>
            </a:br>
            <a:br>
              <a:rPr lang="en-US" dirty="0"/>
            </a:br>
            <a:r>
              <a:rPr lang="en-US" b="1" dirty="0"/>
              <a:t>Rewards (Reward circuitry payoff)</a:t>
            </a:r>
            <a:br>
              <a:rPr lang="en-US" dirty="0"/>
            </a:br>
            <a:br>
              <a:rPr lang="en-US" dirty="0"/>
            </a:br>
            <a:r>
              <a:rPr lang="en-US" b="1" dirty="0"/>
              <a:t>Unpredictable (Not sure when or what)</a:t>
            </a:r>
            <a:br>
              <a:rPr lang="en-US" dirty="0"/>
            </a:br>
            <a:br>
              <a:rPr lang="en-US" dirty="0"/>
            </a:br>
            <a:r>
              <a:rPr lang="en-US" b="1" dirty="0"/>
              <a:t>Ongoing (Pursued Constantly)</a:t>
            </a:r>
          </a:p>
        </p:txBody>
      </p:sp>
    </p:spTree>
    <p:extLst>
      <p:ext uri="{BB962C8B-B14F-4D97-AF65-F5344CB8AC3E}">
        <p14:creationId xmlns:p14="http://schemas.microsoft.com/office/powerpoint/2010/main" val="57852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43345" y="1914526"/>
            <a:ext cx="11379200" cy="4430856"/>
          </a:xfrm>
        </p:spPr>
        <p:txBody>
          <a:bodyPr/>
          <a:lstStyle/>
          <a:p>
            <a:pPr marL="0" indent="0">
              <a:buNone/>
            </a:pPr>
            <a:r>
              <a:rPr lang="en-US" sz="3200" b="1" dirty="0"/>
              <a:t>The 3 main influencers of the sustained behavior are:</a:t>
            </a:r>
          </a:p>
          <a:p>
            <a:pPr marL="0" indent="0">
              <a:buNone/>
            </a:pPr>
            <a:endParaRPr lang="en-US" sz="800" b="1" dirty="0"/>
          </a:p>
          <a:p>
            <a:pPr marL="0" indent="0" algn="ctr">
              <a:buNone/>
            </a:pPr>
            <a:r>
              <a:rPr lang="en-US" sz="3600" b="1" dirty="0">
                <a:solidFill>
                  <a:srgbClr val="FF0000"/>
                </a:solidFill>
              </a:rPr>
              <a:t>Rapid</a:t>
            </a:r>
          </a:p>
          <a:p>
            <a:pPr marL="0" indent="0" algn="ctr">
              <a:buNone/>
            </a:pPr>
            <a:r>
              <a:rPr lang="en-US" sz="3600" b="1" dirty="0">
                <a:solidFill>
                  <a:srgbClr val="FF0000"/>
                </a:solidFill>
              </a:rPr>
              <a:t>Solitary</a:t>
            </a:r>
          </a:p>
          <a:p>
            <a:pPr marL="0" indent="0" algn="ctr">
              <a:buNone/>
            </a:pPr>
            <a:r>
              <a:rPr lang="en-US" sz="3600" b="1" dirty="0">
                <a:solidFill>
                  <a:srgbClr val="FF0000"/>
                </a:solidFill>
              </a:rPr>
              <a:t>Continuous </a:t>
            </a:r>
          </a:p>
          <a:p>
            <a:pPr marL="0" indent="0" algn="ctr">
              <a:buNone/>
            </a:pPr>
            <a:r>
              <a:rPr lang="en-US" sz="2400" b="1" dirty="0" err="1">
                <a:solidFill>
                  <a:srgbClr val="FF0000"/>
                </a:solidFill>
              </a:rPr>
              <a:t>ie</a:t>
            </a:r>
            <a:r>
              <a:rPr lang="en-US" sz="2400" b="1" dirty="0">
                <a:solidFill>
                  <a:srgbClr val="FF0000"/>
                </a:solidFill>
              </a:rPr>
              <a:t>, Slot machines, Video Poker, video games, arcade games, </a:t>
            </a:r>
            <a:r>
              <a:rPr lang="en-US" sz="2400" b="1" dirty="0" err="1">
                <a:solidFill>
                  <a:srgbClr val="FF0000"/>
                </a:solidFill>
              </a:rPr>
              <a:t>Tik</a:t>
            </a:r>
            <a:r>
              <a:rPr lang="en-US" sz="2400" b="1" dirty="0">
                <a:solidFill>
                  <a:srgbClr val="FF0000"/>
                </a:solidFill>
              </a:rPr>
              <a:t> </a:t>
            </a:r>
            <a:r>
              <a:rPr lang="en-US" sz="2400" b="1" dirty="0" err="1">
                <a:solidFill>
                  <a:srgbClr val="FF0000"/>
                </a:solidFill>
              </a:rPr>
              <a:t>Tok</a:t>
            </a:r>
            <a:endParaRPr lang="en-US" sz="2400" b="1" dirty="0">
              <a:solidFill>
                <a:srgbClr val="FF0000"/>
              </a:solidFill>
            </a:endParaRPr>
          </a:p>
          <a:p>
            <a:pPr marL="0" indent="0" algn="ctr">
              <a:buNone/>
            </a:pPr>
            <a:r>
              <a:rPr lang="en-US" sz="2400" b="1" dirty="0">
                <a:solidFill>
                  <a:srgbClr val="FF0000"/>
                </a:solidFill>
              </a:rPr>
              <a:t>… and OUR PHONES!!!!!!</a:t>
            </a:r>
          </a:p>
        </p:txBody>
      </p:sp>
      <p:sp>
        <p:nvSpPr>
          <p:cNvPr id="4" name="Title 3"/>
          <p:cNvSpPr>
            <a:spLocks noGrp="1"/>
          </p:cNvSpPr>
          <p:nvPr>
            <p:ph type="title"/>
          </p:nvPr>
        </p:nvSpPr>
        <p:spPr>
          <a:xfrm>
            <a:off x="1011382" y="291613"/>
            <a:ext cx="10058400" cy="1371600"/>
          </a:xfrm>
        </p:spPr>
        <p:txBody>
          <a:bodyPr/>
          <a:lstStyle/>
          <a:p>
            <a:pPr algn="ctr"/>
            <a:r>
              <a:rPr lang="en-US" b="1" dirty="0">
                <a:solidFill>
                  <a:srgbClr val="FF0000"/>
                </a:solidFill>
              </a:rPr>
              <a:t>Rewards &amp; Dopamine</a:t>
            </a:r>
            <a:br>
              <a:rPr lang="en-US" b="1" dirty="0">
                <a:solidFill>
                  <a:srgbClr val="FF0000"/>
                </a:solidFill>
              </a:rPr>
            </a:br>
            <a:r>
              <a:rPr lang="en-US" b="1" dirty="0">
                <a:solidFill>
                  <a:srgbClr val="FF0000"/>
                </a:solidFill>
              </a:rPr>
              <a:t>S</a:t>
            </a:r>
            <a:r>
              <a:rPr lang="en-US" b="1" dirty="0">
                <a:solidFill>
                  <a:srgbClr val="92D050"/>
                </a:solidFill>
              </a:rPr>
              <a:t>e</a:t>
            </a:r>
            <a:r>
              <a:rPr lang="en-US" b="1" dirty="0">
                <a:solidFill>
                  <a:srgbClr val="0070C0"/>
                </a:solidFill>
              </a:rPr>
              <a:t>n</a:t>
            </a:r>
            <a:r>
              <a:rPr lang="en-US" b="1" dirty="0">
                <a:solidFill>
                  <a:srgbClr val="FFC000"/>
                </a:solidFill>
              </a:rPr>
              <a:t>s</a:t>
            </a:r>
            <a:r>
              <a:rPr lang="en-US" b="1" dirty="0">
                <a:solidFill>
                  <a:srgbClr val="7030A0"/>
                </a:solidFill>
              </a:rPr>
              <a:t>o</a:t>
            </a:r>
            <a:r>
              <a:rPr lang="en-US" b="1" dirty="0">
                <a:solidFill>
                  <a:srgbClr val="5CC6D6"/>
                </a:solidFill>
              </a:rPr>
              <a:t>r</a:t>
            </a:r>
            <a:r>
              <a:rPr lang="en-US" b="1" dirty="0">
                <a:solidFill>
                  <a:srgbClr val="FF0000"/>
                </a:solidFill>
              </a:rPr>
              <a:t>y Tsunami</a:t>
            </a:r>
          </a:p>
        </p:txBody>
      </p:sp>
    </p:spTree>
    <p:extLst>
      <p:ext uri="{BB962C8B-B14F-4D97-AF65-F5344CB8AC3E}">
        <p14:creationId xmlns:p14="http://schemas.microsoft.com/office/powerpoint/2010/main" val="162886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Line Ice Cream Dice Slots Free Casino Play HD Slot Machine Games Free  Casino Games for Kindle Fire HDX Tablet Phone Slots  Offline:Amazon.com:Appstore for Androi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81" y="388044"/>
            <a:ext cx="11434128" cy="6095883"/>
          </a:xfrm>
          <a:prstGeom prst="rect">
            <a:avLst/>
          </a:prstGeom>
          <a:noFill/>
          <a:ln>
            <a:noFill/>
          </a:ln>
        </p:spPr>
      </p:pic>
    </p:spTree>
    <p:extLst>
      <p:ext uri="{BB962C8B-B14F-4D97-AF65-F5344CB8AC3E}">
        <p14:creationId xmlns:p14="http://schemas.microsoft.com/office/powerpoint/2010/main" val="286614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487052" y="408259"/>
            <a:ext cx="9060873" cy="6040582"/>
          </a:xfrm>
        </p:spPr>
      </p:pic>
    </p:spTree>
    <p:extLst>
      <p:ext uri="{BB962C8B-B14F-4D97-AF65-F5344CB8AC3E}">
        <p14:creationId xmlns:p14="http://schemas.microsoft.com/office/powerpoint/2010/main" val="368455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122" y="819958"/>
            <a:ext cx="9372024" cy="5248333"/>
          </a:xfrm>
          <a:prstGeom prst="rect">
            <a:avLst/>
          </a:prstGeom>
        </p:spPr>
      </p:pic>
    </p:spTree>
    <p:extLst>
      <p:ext uri="{BB962C8B-B14F-4D97-AF65-F5344CB8AC3E}">
        <p14:creationId xmlns:p14="http://schemas.microsoft.com/office/powerpoint/2010/main" val="345753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3663" b="7085"/>
          <a:stretch/>
        </p:blipFill>
        <p:spPr>
          <a:xfrm>
            <a:off x="4213820" y="674253"/>
            <a:ext cx="3036725" cy="6022981"/>
          </a:xfrm>
        </p:spPr>
      </p:pic>
    </p:spTree>
    <p:extLst>
      <p:ext uri="{BB962C8B-B14F-4D97-AF65-F5344CB8AC3E}">
        <p14:creationId xmlns:p14="http://schemas.microsoft.com/office/powerpoint/2010/main" val="13605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3182" b="60829"/>
          <a:stretch/>
        </p:blipFill>
        <p:spPr>
          <a:xfrm>
            <a:off x="2315996" y="711200"/>
            <a:ext cx="7541534" cy="6031346"/>
          </a:xfrm>
        </p:spPr>
      </p:pic>
    </p:spTree>
    <p:extLst>
      <p:ext uri="{BB962C8B-B14F-4D97-AF65-F5344CB8AC3E}">
        <p14:creationId xmlns:p14="http://schemas.microsoft.com/office/powerpoint/2010/main" val="192540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981200" y="544946"/>
            <a:ext cx="8229600" cy="4880496"/>
          </a:xfrm>
        </p:spPr>
        <p:txBody>
          <a:bodyPr/>
          <a:lstStyle/>
          <a:p>
            <a:r>
              <a:rPr lang="en-US" sz="2400" b="1" dirty="0"/>
              <a:t>Don’t charge your phone near your bed.</a:t>
            </a:r>
          </a:p>
          <a:p>
            <a:r>
              <a:rPr lang="en-US" sz="2400" dirty="0"/>
              <a:t>Want to know the best way to keep your kids off their phones too much? Don’t allow them to charge their phones in their bedroom. </a:t>
            </a:r>
          </a:p>
          <a:p>
            <a:r>
              <a:rPr lang="en-US" sz="2400" dirty="0"/>
              <a:t>Want to know a great way to keep </a:t>
            </a:r>
            <a:r>
              <a:rPr lang="en-US" sz="2400" i="1" dirty="0"/>
              <a:t>yourself</a:t>
            </a:r>
            <a:r>
              <a:rPr lang="en-US" sz="2400" dirty="0"/>
              <a:t> off your phone? Don’t charge it in your bedroom. </a:t>
            </a:r>
          </a:p>
          <a:p>
            <a:r>
              <a:rPr lang="en-US" sz="2400" dirty="0"/>
              <a:t>Many of the negative effects of overuse (poor sleep, hindered communication and intimacy) can be eliminated by keeping your cell phone out of your bedroom. As with many of the items on this list, this is a principle I’ve found </a:t>
            </a:r>
            <a:r>
              <a:rPr lang="en-US" sz="2400" dirty="0">
                <a:hlinkClick r:id="rId2"/>
              </a:rPr>
              <a:t>personally helpful</a:t>
            </a:r>
            <a:r>
              <a:rPr lang="en-US" sz="2400" dirty="0"/>
              <a:t>. </a:t>
            </a:r>
          </a:p>
          <a:p>
            <a:endParaRPr lang="en-US" dirty="0"/>
          </a:p>
        </p:txBody>
      </p:sp>
    </p:spTree>
    <p:extLst>
      <p:ext uri="{BB962C8B-B14F-4D97-AF65-F5344CB8AC3E}">
        <p14:creationId xmlns:p14="http://schemas.microsoft.com/office/powerpoint/2010/main" val="246730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997527" y="489527"/>
            <a:ext cx="10076873" cy="5735781"/>
          </a:xfrm>
        </p:spPr>
        <p:txBody>
          <a:bodyPr/>
          <a:lstStyle/>
          <a:p>
            <a:r>
              <a:rPr lang="en-US" sz="2400" b="1" dirty="0"/>
              <a:t>Put your phone away when you walk in the door.</a:t>
            </a:r>
          </a:p>
          <a:p>
            <a:r>
              <a:rPr lang="en-US" sz="2400" dirty="0"/>
              <a:t>Christopher Mims writes a weekly technology column for </a:t>
            </a:r>
            <a:r>
              <a:rPr lang="en-US" sz="2400" i="1" dirty="0"/>
              <a:t>The Wall Street Journal</a:t>
            </a:r>
            <a:r>
              <a:rPr lang="en-US" sz="2400" dirty="0"/>
              <a:t>—a job that certainly requires the use of tech on a consistent basis. His simple and proven way to keep life in healthy balance with his cell phone is to put it in a kitchen cabinet at the end of the workday. In his words, </a:t>
            </a:r>
            <a:r>
              <a:rPr lang="en-US" sz="2400" i="1" dirty="0"/>
              <a:t>“The more you physically remove the phone, the more you can build a habit of having some ability to ignore it when it’s on your person.”</a:t>
            </a:r>
            <a:endParaRPr lang="en-US" sz="2400" dirty="0"/>
          </a:p>
          <a:p>
            <a:r>
              <a:rPr lang="en-US" sz="2400" dirty="0"/>
              <a:t>When you finish your day of work, put your phone in a drawer or cabinet. This is a helpful practice for all people, but I think it is especially important if you have kids or a spouse at home in need of our undivided attention.</a:t>
            </a:r>
          </a:p>
          <a:p>
            <a:endParaRPr lang="en-US" dirty="0"/>
          </a:p>
        </p:txBody>
      </p:sp>
    </p:spTree>
    <p:extLst>
      <p:ext uri="{BB962C8B-B14F-4D97-AF65-F5344CB8AC3E}">
        <p14:creationId xmlns:p14="http://schemas.microsoft.com/office/powerpoint/2010/main" val="65482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145308" y="1394692"/>
            <a:ext cx="10243127" cy="4904508"/>
          </a:xfrm>
        </p:spPr>
        <p:txBody>
          <a:bodyPr>
            <a:normAutofit/>
          </a:bodyPr>
          <a:lstStyle/>
          <a:p>
            <a:r>
              <a:rPr lang="en-US" sz="2000" b="1" dirty="0"/>
              <a:t>Turn off notifications </a:t>
            </a:r>
          </a:p>
          <a:p>
            <a:r>
              <a:rPr lang="en-US" sz="2000" b="1" dirty="0"/>
              <a:t>Set screen to black-and-white </a:t>
            </a:r>
          </a:p>
          <a:p>
            <a:r>
              <a:rPr lang="en-US" sz="2000" b="1" dirty="0"/>
              <a:t>Remove distraction-based apps from your home screen </a:t>
            </a:r>
          </a:p>
          <a:p>
            <a:r>
              <a:rPr lang="en-US" sz="2000" b="1" dirty="0"/>
              <a:t>Set a longer passcode </a:t>
            </a:r>
          </a:p>
          <a:p>
            <a:r>
              <a:rPr lang="en-US" sz="2000" b="1" dirty="0"/>
              <a:t>Use airplane mode</a:t>
            </a:r>
          </a:p>
          <a:p>
            <a:r>
              <a:rPr lang="en-US" sz="2000" b="1" dirty="0"/>
              <a:t>Turn on do not disturb</a:t>
            </a:r>
          </a:p>
          <a:p>
            <a:r>
              <a:rPr lang="en-US" sz="2000" b="1" dirty="0"/>
              <a:t>I believe turning off notifications is something everyone should do regardless of how habitual their cell phone use is. Just because someone in the world wants to text you, email you, or tag you in a post on Facebook doesn’t mean they deserve your attention. My cell phone screen is not currently set to grayscale, but I have found that setting helpful in the past.</a:t>
            </a:r>
          </a:p>
          <a:p>
            <a:endParaRPr lang="en-US" dirty="0"/>
          </a:p>
        </p:txBody>
      </p:sp>
      <p:sp>
        <p:nvSpPr>
          <p:cNvPr id="4" name="Title 3"/>
          <p:cNvSpPr>
            <a:spLocks noGrp="1"/>
          </p:cNvSpPr>
          <p:nvPr>
            <p:ph type="title"/>
          </p:nvPr>
        </p:nvSpPr>
        <p:spPr>
          <a:xfrm>
            <a:off x="692727" y="581891"/>
            <a:ext cx="10982037" cy="674253"/>
          </a:xfrm>
        </p:spPr>
        <p:txBody>
          <a:bodyPr>
            <a:normAutofit/>
          </a:bodyPr>
          <a:lstStyle/>
          <a:p>
            <a:pPr algn="ctr"/>
            <a:r>
              <a:rPr lang="en-US" b="1" dirty="0">
                <a:solidFill>
                  <a:srgbClr val="FF0000"/>
                </a:solidFill>
              </a:rPr>
              <a:t>Change Phone Settings to Create Friction</a:t>
            </a:r>
          </a:p>
        </p:txBody>
      </p:sp>
    </p:spTree>
    <p:extLst>
      <p:ext uri="{BB962C8B-B14F-4D97-AF65-F5344CB8AC3E}">
        <p14:creationId xmlns:p14="http://schemas.microsoft.com/office/powerpoint/2010/main" val="256353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320223" y="270579"/>
            <a:ext cx="9523268" cy="6348845"/>
          </a:xfrm>
        </p:spPr>
      </p:pic>
    </p:spTree>
    <p:extLst>
      <p:ext uri="{BB962C8B-B14F-4D97-AF65-F5344CB8AC3E}">
        <p14:creationId xmlns:p14="http://schemas.microsoft.com/office/powerpoint/2010/main" val="2249295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3600" b="1" dirty="0"/>
              <a:t>65% of schools saw an improvement in academic performance</a:t>
            </a:r>
          </a:p>
          <a:p>
            <a:r>
              <a:rPr lang="en-US" sz="3600" b="1" dirty="0"/>
              <a:t>74% of schools saw an improvement in student behavior</a:t>
            </a:r>
          </a:p>
          <a:p>
            <a:r>
              <a:rPr lang="en-US" sz="3600" b="1" dirty="0"/>
              <a:t>83% of schools saw an improvement in student engagement in the classroom</a:t>
            </a:r>
          </a:p>
          <a:p>
            <a:endParaRPr lang="en-US" dirty="0"/>
          </a:p>
        </p:txBody>
      </p:sp>
      <p:sp>
        <p:nvSpPr>
          <p:cNvPr id="3" name="Title 2"/>
          <p:cNvSpPr>
            <a:spLocks noGrp="1"/>
          </p:cNvSpPr>
          <p:nvPr>
            <p:ph type="title"/>
          </p:nvPr>
        </p:nvSpPr>
        <p:spPr>
          <a:xfrm>
            <a:off x="1066800" y="642594"/>
            <a:ext cx="10058400" cy="835224"/>
          </a:xfrm>
        </p:spPr>
        <p:txBody>
          <a:bodyPr/>
          <a:lstStyle/>
          <a:p>
            <a:pPr algn="ctr"/>
            <a:r>
              <a:rPr lang="en-US" b="1" dirty="0">
                <a:solidFill>
                  <a:srgbClr val="FF0000"/>
                </a:solidFill>
              </a:rPr>
              <a:t>Get Phones out </a:t>
            </a:r>
            <a:r>
              <a:rPr lang="en-US" b="1">
                <a:solidFill>
                  <a:srgbClr val="FF0000"/>
                </a:solidFill>
              </a:rPr>
              <a:t>of the Classroom</a:t>
            </a:r>
            <a:r>
              <a:rPr lang="en-US" b="1" dirty="0">
                <a:solidFill>
                  <a:srgbClr val="FF0000"/>
                </a:solidFill>
              </a:rPr>
              <a:t>!!!!</a:t>
            </a:r>
          </a:p>
        </p:txBody>
      </p:sp>
    </p:spTree>
    <p:extLst>
      <p:ext uri="{BB962C8B-B14F-4D97-AF65-F5344CB8AC3E}">
        <p14:creationId xmlns:p14="http://schemas.microsoft.com/office/powerpoint/2010/main" val="3852450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7309" y="1644072"/>
            <a:ext cx="10972800" cy="5024582"/>
          </a:xfrm>
        </p:spPr>
        <p:txBody>
          <a:bodyPr/>
          <a:lstStyle/>
          <a:p>
            <a:r>
              <a:rPr lang="en-US" sz="2000" dirty="0">
                <a:solidFill>
                  <a:srgbClr val="FF0000"/>
                </a:solidFill>
              </a:rPr>
              <a:t>Test scores improve nearly 7% when phones are removed from classroom</a:t>
            </a:r>
          </a:p>
          <a:p>
            <a:r>
              <a:rPr lang="en-US" sz="2000" dirty="0">
                <a:solidFill>
                  <a:srgbClr val="FF0000"/>
                </a:solidFill>
              </a:rPr>
              <a:t>Low </a:t>
            </a:r>
            <a:r>
              <a:rPr lang="en-US" sz="2000" dirty="0" err="1">
                <a:solidFill>
                  <a:srgbClr val="FF0000"/>
                </a:solidFill>
              </a:rPr>
              <a:t>achieveing</a:t>
            </a:r>
            <a:r>
              <a:rPr lang="en-US" sz="2000" dirty="0">
                <a:solidFill>
                  <a:srgbClr val="FF0000"/>
                </a:solidFill>
              </a:rPr>
              <a:t> (at-risk) students experienced a 15% increase in test scores</a:t>
            </a:r>
          </a:p>
          <a:p>
            <a:endParaRPr lang="en-US" dirty="0"/>
          </a:p>
          <a:p>
            <a:endParaRPr lang="en-US" dirty="0"/>
          </a:p>
          <a:p>
            <a:pPr marL="0" indent="0">
              <a:buNone/>
            </a:pPr>
            <a:r>
              <a:rPr lang="en-US" sz="2400" dirty="0"/>
              <a:t>The results suggest that low achieving students are more likely to be distracted by the </a:t>
            </a:r>
            <a:r>
              <a:rPr lang="en-US" sz="2400" dirty="0" err="1"/>
              <a:t>oresence</a:t>
            </a:r>
            <a:r>
              <a:rPr lang="en-US" sz="2400" dirty="0"/>
              <a:t> of cell </a:t>
            </a:r>
            <a:r>
              <a:rPr lang="en-US" sz="2400" dirty="0" err="1"/>
              <a:t>ohones</a:t>
            </a:r>
            <a:r>
              <a:rPr lang="en-US" sz="2400" dirty="0"/>
              <a:t> in the classroom, while high achievers can focus better in the classroom despite the presence of cell phones. Banning cell phones could be a low-cost approach for schools to reduce educational inequality.</a:t>
            </a:r>
          </a:p>
          <a:p>
            <a:endParaRPr lang="en-US" dirty="0"/>
          </a:p>
          <a:p>
            <a:pPr marL="0" indent="0" algn="r">
              <a:buNone/>
            </a:pPr>
            <a:r>
              <a:rPr lang="en-US" dirty="0"/>
              <a:t>2021 Rutgers University Study of 75 New Jersey high schools</a:t>
            </a:r>
          </a:p>
        </p:txBody>
      </p:sp>
      <p:sp>
        <p:nvSpPr>
          <p:cNvPr id="4" name="Title 2"/>
          <p:cNvSpPr>
            <a:spLocks noGrp="1"/>
          </p:cNvSpPr>
          <p:nvPr>
            <p:ph type="title"/>
          </p:nvPr>
        </p:nvSpPr>
        <p:spPr>
          <a:xfrm>
            <a:off x="1066800" y="642594"/>
            <a:ext cx="10058400" cy="678206"/>
          </a:xfrm>
        </p:spPr>
        <p:txBody>
          <a:bodyPr/>
          <a:lstStyle/>
          <a:p>
            <a:pPr algn="ctr"/>
            <a:r>
              <a:rPr lang="en-US" b="1" dirty="0">
                <a:solidFill>
                  <a:srgbClr val="FF0000"/>
                </a:solidFill>
              </a:rPr>
              <a:t>Get Phones out of Classroom!!!!</a:t>
            </a:r>
          </a:p>
        </p:txBody>
      </p:sp>
    </p:spTree>
    <p:extLst>
      <p:ext uri="{BB962C8B-B14F-4D97-AF65-F5344CB8AC3E}">
        <p14:creationId xmlns:p14="http://schemas.microsoft.com/office/powerpoint/2010/main" val="368994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cstate="hqprint">
            <a:extLst>
              <a:ext uri="{28A0092B-C50C-407E-A947-70E740481C1C}">
                <a14:useLocalDpi xmlns:a14="http://schemas.microsoft.com/office/drawing/2010/main" val="0"/>
              </a:ext>
            </a:extLst>
          </a:blip>
          <a:srcRect t="9792" b="12466"/>
          <a:stretch/>
        </p:blipFill>
        <p:spPr>
          <a:xfrm>
            <a:off x="312787" y="286326"/>
            <a:ext cx="11352740" cy="6619385"/>
          </a:xfrm>
        </p:spPr>
      </p:pic>
    </p:spTree>
    <p:extLst>
      <p:ext uri="{BB962C8B-B14F-4D97-AF65-F5344CB8AC3E}">
        <p14:creationId xmlns:p14="http://schemas.microsoft.com/office/powerpoint/2010/main" val="1993795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239000" cy="685800"/>
          </a:xfrm>
        </p:spPr>
        <p:txBody>
          <a:bodyPr/>
          <a:lstStyle/>
          <a:p>
            <a:pPr algn="ctr"/>
            <a:r>
              <a:rPr lang="en-US" dirty="0">
                <a:solidFill>
                  <a:srgbClr val="FF0000"/>
                </a:solidFill>
              </a:rPr>
              <a:t>KIDS ARE Super tech savvy</a:t>
            </a:r>
          </a:p>
        </p:txBody>
      </p:sp>
      <p:pic>
        <p:nvPicPr>
          <p:cNvPr id="4" name="Content Placeholder 3" descr="Spy Calc Free - Hide pictures and videos Download and Install | I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0" y="1080655"/>
            <a:ext cx="3463636" cy="5253759"/>
          </a:xfrm>
          <a:prstGeom prst="rect">
            <a:avLst/>
          </a:prstGeom>
          <a:noFill/>
          <a:ln>
            <a:noFill/>
          </a:ln>
        </p:spPr>
      </p:pic>
      <p:pic>
        <p:nvPicPr>
          <p:cNvPr id="5" name="Picture 4" descr="kyms"/>
          <p:cNvPicPr/>
          <p:nvPr/>
        </p:nvPicPr>
        <p:blipFill>
          <a:blip r:embed="rId3">
            <a:extLst>
              <a:ext uri="{28A0092B-C50C-407E-A947-70E740481C1C}">
                <a14:useLocalDpi xmlns:a14="http://schemas.microsoft.com/office/drawing/2010/main" val="0"/>
              </a:ext>
            </a:extLst>
          </a:blip>
          <a:srcRect/>
          <a:stretch>
            <a:fillRect/>
          </a:stretch>
        </p:blipFill>
        <p:spPr bwMode="auto">
          <a:xfrm>
            <a:off x="930564" y="1662546"/>
            <a:ext cx="5073072" cy="4932218"/>
          </a:xfrm>
          <a:prstGeom prst="rect">
            <a:avLst/>
          </a:prstGeom>
          <a:noFill/>
          <a:ln>
            <a:noFill/>
          </a:ln>
        </p:spPr>
      </p:pic>
      <p:sp>
        <p:nvSpPr>
          <p:cNvPr id="6" name="Title 1"/>
          <p:cNvSpPr txBox="1">
            <a:spLocks/>
          </p:cNvSpPr>
          <p:nvPr/>
        </p:nvSpPr>
        <p:spPr>
          <a:xfrm>
            <a:off x="1752600" y="851719"/>
            <a:ext cx="7239000" cy="6858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dirty="0" err="1"/>
              <a:t>Spycalc</a:t>
            </a:r>
            <a:r>
              <a:rPr lang="en-US" dirty="0"/>
              <a:t> &amp; </a:t>
            </a:r>
            <a:r>
              <a:rPr lang="en-US" dirty="0" err="1"/>
              <a:t>kyms</a:t>
            </a:r>
            <a:endParaRPr lang="en-US" dirty="0"/>
          </a:p>
        </p:txBody>
      </p:sp>
    </p:spTree>
    <p:extLst>
      <p:ext uri="{BB962C8B-B14F-4D97-AF65-F5344CB8AC3E}">
        <p14:creationId xmlns:p14="http://schemas.microsoft.com/office/powerpoint/2010/main" val="271521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950" r="12771" b="10436"/>
          <a:stretch/>
        </p:blipFill>
        <p:spPr>
          <a:xfrm>
            <a:off x="1958109" y="1407765"/>
            <a:ext cx="8211127" cy="5066925"/>
          </a:xfrm>
        </p:spPr>
      </p:pic>
      <p:sp>
        <p:nvSpPr>
          <p:cNvPr id="7" name="Title 1"/>
          <p:cNvSpPr>
            <a:spLocks noGrp="1"/>
          </p:cNvSpPr>
          <p:nvPr>
            <p:ph type="title"/>
          </p:nvPr>
        </p:nvSpPr>
        <p:spPr>
          <a:xfrm>
            <a:off x="1085273" y="217722"/>
            <a:ext cx="10058400" cy="1056896"/>
          </a:xfrm>
        </p:spPr>
        <p:txBody>
          <a:bodyPr>
            <a:normAutofit/>
          </a:bodyPr>
          <a:lstStyle/>
          <a:p>
            <a:pPr algn="ctr"/>
            <a:r>
              <a:rPr lang="en-US" sz="6000" b="1" dirty="0">
                <a:solidFill>
                  <a:srgbClr val="FF0000"/>
                </a:solidFill>
              </a:rPr>
              <a:t>12.50 a Carton?!</a:t>
            </a:r>
          </a:p>
        </p:txBody>
      </p:sp>
    </p:spTree>
    <p:extLst>
      <p:ext uri="{BB962C8B-B14F-4D97-AF65-F5344CB8AC3E}">
        <p14:creationId xmlns:p14="http://schemas.microsoft.com/office/powerpoint/2010/main" val="374413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035"/>
            <a:ext cx="8229600" cy="742947"/>
          </a:xfrm>
        </p:spPr>
        <p:txBody>
          <a:bodyPr>
            <a:normAutofit/>
          </a:bodyPr>
          <a:lstStyle/>
          <a:p>
            <a:pPr algn="ctr"/>
            <a:r>
              <a:rPr lang="en-US" sz="3600" b="1" dirty="0">
                <a:solidFill>
                  <a:srgbClr val="FF0000"/>
                </a:solidFill>
              </a:rPr>
              <a:t>What’s the Connection???</a:t>
            </a:r>
          </a:p>
        </p:txBody>
      </p:sp>
      <p:pic>
        <p:nvPicPr>
          <p:cNvPr id="9" name="Picture 8" descr="C:\Users\jschmidt\AppData\Local\Microsoft\Windows\INetCache\Content.Word\IMG_4004.jpg"/>
          <p:cNvPicPr/>
          <p:nvPr/>
        </p:nvPicPr>
        <p:blipFill rotWithShape="1">
          <a:blip r:embed="rId2" cstate="print">
            <a:extLst>
              <a:ext uri="{28A0092B-C50C-407E-A947-70E740481C1C}">
                <a14:useLocalDpi xmlns:a14="http://schemas.microsoft.com/office/drawing/2010/main" val="0"/>
              </a:ext>
            </a:extLst>
          </a:blip>
          <a:srcRect l="2564" t="7907" r="5930" b="41869"/>
          <a:stretch/>
        </p:blipFill>
        <p:spPr bwMode="auto">
          <a:xfrm>
            <a:off x="902854" y="858982"/>
            <a:ext cx="10568709" cy="55833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2886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199249"/>
            <a:ext cx="10058400" cy="1371600"/>
          </a:xfrm>
        </p:spPr>
        <p:txBody>
          <a:bodyPr>
            <a:normAutofit/>
          </a:bodyPr>
          <a:lstStyle/>
          <a:p>
            <a:pPr algn="ctr"/>
            <a:r>
              <a:rPr lang="en-US" sz="2800" b="1" dirty="0"/>
              <a:t>Have you ever failed to control or cut back on your gaming activity?</a:t>
            </a:r>
            <a:br>
              <a:rPr lang="en-US" sz="2000" b="1" dirty="0"/>
            </a:br>
            <a:r>
              <a:rPr lang="en-US" sz="1400" b="1" dirty="0"/>
              <a:t>2021-22 school year survey of 1,500 Delaware MS &amp; HS Students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6933" y="1450776"/>
            <a:ext cx="7267358" cy="5189859"/>
          </a:xfrm>
          <a:prstGeom prst="rect">
            <a:avLst/>
          </a:prstGeom>
        </p:spPr>
      </p:pic>
    </p:spTree>
    <p:extLst>
      <p:ext uri="{BB962C8B-B14F-4D97-AF65-F5344CB8AC3E}">
        <p14:creationId xmlns:p14="http://schemas.microsoft.com/office/powerpoint/2010/main" val="382017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136" y="1669329"/>
            <a:ext cx="8349482" cy="5088082"/>
          </a:xfrm>
        </p:spPr>
      </p:pic>
      <p:sp>
        <p:nvSpPr>
          <p:cNvPr id="5" name="Title 1"/>
          <p:cNvSpPr>
            <a:spLocks noGrp="1"/>
          </p:cNvSpPr>
          <p:nvPr>
            <p:ph type="title"/>
          </p:nvPr>
        </p:nvSpPr>
        <p:spPr>
          <a:xfrm>
            <a:off x="1066799" y="217721"/>
            <a:ext cx="10058400" cy="1371600"/>
          </a:xfrm>
        </p:spPr>
        <p:txBody>
          <a:bodyPr>
            <a:normAutofit/>
          </a:bodyPr>
          <a:lstStyle/>
          <a:p>
            <a:pPr algn="ctr"/>
            <a:r>
              <a:rPr lang="en-US" sz="3600" b="1" dirty="0"/>
              <a:t>How many hours per day do you play video games?</a:t>
            </a:r>
            <a:br>
              <a:rPr lang="en-US" sz="2800" b="1" dirty="0"/>
            </a:br>
            <a:r>
              <a:rPr lang="en-US" sz="1800" b="1" dirty="0"/>
              <a:t>2021-22 school year survey of 1,500 Delaware MS &amp; HS Students</a:t>
            </a:r>
            <a:endParaRPr lang="en-US" sz="1800" dirty="0"/>
          </a:p>
        </p:txBody>
      </p:sp>
    </p:spTree>
    <p:extLst>
      <p:ext uri="{BB962C8B-B14F-4D97-AF65-F5344CB8AC3E}">
        <p14:creationId xmlns:p14="http://schemas.microsoft.com/office/powerpoint/2010/main" val="339016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45127" y="1496291"/>
            <a:ext cx="10501746" cy="4802909"/>
          </a:xfrm>
        </p:spPr>
        <p:txBody>
          <a:bodyPr/>
          <a:lstStyle/>
          <a:p>
            <a:r>
              <a:rPr lang="en-US" sz="2400" b="1" dirty="0">
                <a:hlinkClick r:id="rId2"/>
              </a:rPr>
              <a:t>Space</a:t>
            </a:r>
            <a:r>
              <a:rPr lang="en-US" sz="2400" b="1" dirty="0"/>
              <a:t>. Set goals and track your daily progress to manage your habits.</a:t>
            </a:r>
          </a:p>
          <a:p>
            <a:r>
              <a:rPr lang="en-US" sz="2400" b="1" dirty="0">
                <a:hlinkClick r:id="rId3"/>
              </a:rPr>
              <a:t>Forest</a:t>
            </a:r>
            <a:r>
              <a:rPr lang="en-US" sz="2400" b="1" dirty="0"/>
              <a:t>. ($1.99) Stay focused, be present. Forest is a beautifully designed app that brings gamification to productivity and results in real trees being planted based on your personal phone use habits. </a:t>
            </a:r>
          </a:p>
          <a:p>
            <a:r>
              <a:rPr lang="en-US" sz="2400" b="1" dirty="0">
                <a:hlinkClick r:id="rId4"/>
              </a:rPr>
              <a:t>Moment</a:t>
            </a:r>
            <a:r>
              <a:rPr lang="en-US" sz="2400" b="1" dirty="0"/>
              <a:t>. Through short, daily exercises, Moment helps you use your phone in a healthy way.</a:t>
            </a:r>
          </a:p>
          <a:p>
            <a:r>
              <a:rPr lang="en-US" sz="2400" b="1" dirty="0" err="1">
                <a:hlinkClick r:id="rId5"/>
              </a:rPr>
              <a:t>Flipd</a:t>
            </a:r>
            <a:r>
              <a:rPr lang="en-US" sz="2400" b="1" dirty="0"/>
              <a:t>. Lock away distracting apps for complete focus.</a:t>
            </a:r>
          </a:p>
          <a:p>
            <a:r>
              <a:rPr lang="en-US" sz="2400" b="1" dirty="0" err="1">
                <a:hlinkClick r:id="rId6"/>
              </a:rPr>
              <a:t>Screentime</a:t>
            </a:r>
            <a:r>
              <a:rPr lang="en-US" sz="2400" b="1" dirty="0"/>
              <a:t>. Set daily usage limits on your phone or specific apps.</a:t>
            </a:r>
          </a:p>
          <a:p>
            <a:endParaRPr lang="en-US" b="1" dirty="0"/>
          </a:p>
        </p:txBody>
      </p:sp>
      <p:sp>
        <p:nvSpPr>
          <p:cNvPr id="4" name="Title 3"/>
          <p:cNvSpPr>
            <a:spLocks noGrp="1"/>
          </p:cNvSpPr>
          <p:nvPr>
            <p:ph type="title"/>
          </p:nvPr>
        </p:nvSpPr>
        <p:spPr>
          <a:xfrm>
            <a:off x="1066800" y="341746"/>
            <a:ext cx="10058400" cy="1062182"/>
          </a:xfrm>
        </p:spPr>
        <p:txBody>
          <a:bodyPr>
            <a:normAutofit/>
          </a:bodyPr>
          <a:lstStyle/>
          <a:p>
            <a:pPr algn="ctr"/>
            <a:r>
              <a:rPr lang="en-US" sz="4800" b="1" dirty="0">
                <a:solidFill>
                  <a:srgbClr val="FF0000"/>
                </a:solidFill>
              </a:rPr>
              <a:t>Yes, More Apps</a:t>
            </a:r>
          </a:p>
        </p:txBody>
      </p:sp>
    </p:spTree>
    <p:extLst>
      <p:ext uri="{BB962C8B-B14F-4D97-AF65-F5344CB8AC3E}">
        <p14:creationId xmlns:p14="http://schemas.microsoft.com/office/powerpoint/2010/main" val="117220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239000" cy="670560"/>
          </a:xfrm>
        </p:spPr>
        <p:txBody>
          <a:bodyPr/>
          <a:lstStyle/>
          <a:p>
            <a:pPr algn="ctr"/>
            <a:r>
              <a:rPr lang="en-US" dirty="0"/>
              <a:t>BARK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1824" y="746761"/>
            <a:ext cx="7809799" cy="5709603"/>
          </a:xfrm>
        </p:spPr>
      </p:pic>
    </p:spTree>
    <p:extLst>
      <p:ext uri="{BB962C8B-B14F-4D97-AF65-F5344CB8AC3E}">
        <p14:creationId xmlns:p14="http://schemas.microsoft.com/office/powerpoint/2010/main" val="888595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273" y="320039"/>
            <a:ext cx="7239000" cy="822960"/>
          </a:xfrm>
        </p:spPr>
        <p:txBody>
          <a:bodyPr/>
          <a:lstStyle/>
          <a:p>
            <a:pPr algn="ctr"/>
            <a:r>
              <a:rPr lang="en-US" b="1" dirty="0">
                <a:solidFill>
                  <a:srgbClr val="FF0000"/>
                </a:solidFill>
              </a:rPr>
              <a:t>Tools &amp; Resources</a:t>
            </a:r>
          </a:p>
        </p:txBody>
      </p:sp>
      <p:sp>
        <p:nvSpPr>
          <p:cNvPr id="3" name="Content Placeholder 2"/>
          <p:cNvSpPr>
            <a:spLocks noGrp="1"/>
          </p:cNvSpPr>
          <p:nvPr>
            <p:ph idx="1"/>
          </p:nvPr>
        </p:nvSpPr>
        <p:spPr>
          <a:xfrm>
            <a:off x="1006764" y="1142999"/>
            <a:ext cx="10307781" cy="5442527"/>
          </a:xfrm>
        </p:spPr>
        <p:txBody>
          <a:bodyPr>
            <a:normAutofit/>
          </a:bodyPr>
          <a:lstStyle/>
          <a:p>
            <a:r>
              <a:rPr lang="en-US" sz="3600" b="1" dirty="0"/>
              <a:t>ocoeees.ocps.net (Parents manual)</a:t>
            </a:r>
          </a:p>
          <a:p>
            <a:r>
              <a:rPr lang="en-US" sz="3600" b="1" dirty="0"/>
              <a:t>Bark.com  (Smartphone monitoring)</a:t>
            </a:r>
          </a:p>
          <a:p>
            <a:r>
              <a:rPr lang="en-US" sz="3600" b="1" dirty="0"/>
              <a:t>Gamequitters.com (gaming help)</a:t>
            </a:r>
          </a:p>
          <a:p>
            <a:r>
              <a:rPr lang="en-US" sz="3600" b="1" dirty="0"/>
              <a:t>Parentaltools.org (Parents manual)</a:t>
            </a:r>
          </a:p>
          <a:p>
            <a:pPr marL="0" indent="0" algn="ctr">
              <a:buNone/>
            </a:pPr>
            <a:r>
              <a:rPr lang="en-US" sz="2800" b="1" dirty="0">
                <a:solidFill>
                  <a:srgbClr val="00B0F0"/>
                </a:solidFill>
              </a:rPr>
              <a:t>DCGP has trained staff to assist individuals and families with video gaming and gambling disorder</a:t>
            </a:r>
          </a:p>
          <a:p>
            <a:pPr algn="ctr"/>
            <a:r>
              <a:rPr lang="en-US" sz="3600" b="1" dirty="0">
                <a:solidFill>
                  <a:srgbClr val="FF0000"/>
                </a:solidFill>
              </a:rPr>
              <a:t>888-850-8888</a:t>
            </a:r>
          </a:p>
        </p:txBody>
      </p:sp>
    </p:spTree>
    <p:extLst>
      <p:ext uri="{BB962C8B-B14F-4D97-AF65-F5344CB8AC3E}">
        <p14:creationId xmlns:p14="http://schemas.microsoft.com/office/powerpoint/2010/main" val="94849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6122"/>
            <a:ext cx="10058400" cy="816751"/>
          </a:xfrm>
        </p:spPr>
        <p:txBody>
          <a:bodyPr/>
          <a:lstStyle/>
          <a:p>
            <a:pPr algn="ctr"/>
            <a:r>
              <a:rPr lang="en-US" b="1" dirty="0">
                <a:solidFill>
                  <a:srgbClr val="FF0000"/>
                </a:solidFill>
              </a:rPr>
              <a:t>Prevention is Key to Mitigate Risk</a:t>
            </a:r>
          </a:p>
        </p:txBody>
      </p:sp>
      <p:sp>
        <p:nvSpPr>
          <p:cNvPr id="3" name="Content Placeholder 2"/>
          <p:cNvSpPr>
            <a:spLocks noGrp="1"/>
          </p:cNvSpPr>
          <p:nvPr>
            <p:ph idx="1"/>
          </p:nvPr>
        </p:nvSpPr>
        <p:spPr>
          <a:xfrm>
            <a:off x="965200" y="932873"/>
            <a:ext cx="10058400" cy="4065578"/>
          </a:xfrm>
        </p:spPr>
        <p:txBody>
          <a:bodyPr>
            <a:noAutofit/>
          </a:bodyPr>
          <a:lstStyle/>
          <a:p>
            <a:r>
              <a:rPr lang="en-US" sz="2400" dirty="0"/>
              <a:t>Technology is moving fast and is largely unregulated so Delaware Council on Gambling Problems (DCGP) seeks to keep people informed of the potential dangers found within the apps they use and the games they play</a:t>
            </a:r>
          </a:p>
          <a:p>
            <a:r>
              <a:rPr lang="en-US" sz="2400" dirty="0"/>
              <a:t>DCGP provides presentations (usually over 2 days) in high schools and middle schools to make students aware of the blurred lines between gaming and gambling</a:t>
            </a:r>
          </a:p>
          <a:p>
            <a:r>
              <a:rPr lang="en-US" sz="2400" dirty="0"/>
              <a:t>DCGP also provides tailored presentations for any interested parties – including Behavioral Health professionals and staff</a:t>
            </a:r>
          </a:p>
        </p:txBody>
      </p:sp>
      <p:sp>
        <p:nvSpPr>
          <p:cNvPr id="4" name="Title 1"/>
          <p:cNvSpPr txBox="1">
            <a:spLocks/>
          </p:cNvSpPr>
          <p:nvPr/>
        </p:nvSpPr>
        <p:spPr>
          <a:xfrm>
            <a:off x="692727" y="5126849"/>
            <a:ext cx="10058400" cy="1430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2400" b="1" dirty="0">
                <a:solidFill>
                  <a:srgbClr val="FF0000"/>
                </a:solidFill>
              </a:rPr>
              <a:t>Contact me to schedule a presentation </a:t>
            </a:r>
          </a:p>
          <a:p>
            <a:r>
              <a:rPr lang="en-US" sz="1600" b="1" dirty="0">
                <a:solidFill>
                  <a:srgbClr val="FF0000"/>
                </a:solidFill>
              </a:rPr>
              <a:t> </a:t>
            </a:r>
            <a:r>
              <a:rPr lang="en-US" sz="1600" b="1" dirty="0">
                <a:solidFill>
                  <a:srgbClr val="00B050"/>
                </a:solidFill>
              </a:rPr>
              <a:t>John Schmidt</a:t>
            </a:r>
          </a:p>
          <a:p>
            <a:r>
              <a:rPr lang="en-US" sz="1600" b="1" dirty="0">
                <a:solidFill>
                  <a:srgbClr val="00B050"/>
                </a:solidFill>
              </a:rPr>
              <a:t>Prevention Services Coordinator for Youth</a:t>
            </a:r>
          </a:p>
          <a:p>
            <a:r>
              <a:rPr lang="en-US" sz="1600" b="1" dirty="0">
                <a:solidFill>
                  <a:srgbClr val="00B050"/>
                </a:solidFill>
              </a:rPr>
              <a:t>Cell-302-513-7177</a:t>
            </a:r>
          </a:p>
          <a:p>
            <a:r>
              <a:rPr lang="en-US" sz="1600" b="1" dirty="0">
                <a:solidFill>
                  <a:srgbClr val="00B050"/>
                </a:solidFill>
              </a:rPr>
              <a:t>jschmidt@dcgp.org</a:t>
            </a:r>
          </a:p>
        </p:txBody>
      </p:sp>
    </p:spTree>
    <p:extLst>
      <p:ext uri="{BB962C8B-B14F-4D97-AF65-F5344CB8AC3E}">
        <p14:creationId xmlns:p14="http://schemas.microsoft.com/office/powerpoint/2010/main" val="314635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73" y="217722"/>
            <a:ext cx="10058400" cy="576606"/>
          </a:xfrm>
        </p:spPr>
        <p:txBody>
          <a:bodyPr>
            <a:normAutofit fontScale="90000"/>
          </a:bodyPr>
          <a:lstStyle/>
          <a:p>
            <a:pPr algn="ctr"/>
            <a:r>
              <a:rPr lang="en-US" b="1" dirty="0">
                <a:solidFill>
                  <a:srgbClr val="FF0000"/>
                </a:solidFill>
              </a:rPr>
              <a:t>What is This?  LOL!!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730" y="901407"/>
            <a:ext cx="8569470" cy="5702593"/>
          </a:xfrm>
        </p:spPr>
      </p:pic>
    </p:spTree>
    <p:extLst>
      <p:ext uri="{BB962C8B-B14F-4D97-AF65-F5344CB8AC3E}">
        <p14:creationId xmlns:p14="http://schemas.microsoft.com/office/powerpoint/2010/main" val="134369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086" y="373278"/>
            <a:ext cx="5758296" cy="6229429"/>
          </a:xfrm>
        </p:spPr>
      </p:pic>
    </p:spTree>
    <p:extLst>
      <p:ext uri="{BB962C8B-B14F-4D97-AF65-F5344CB8AC3E}">
        <p14:creationId xmlns:p14="http://schemas.microsoft.com/office/powerpoint/2010/main" val="60868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154730" y="397118"/>
            <a:ext cx="9953002" cy="6049864"/>
          </a:xfrm>
        </p:spPr>
      </p:pic>
    </p:spTree>
    <p:extLst>
      <p:ext uri="{BB962C8B-B14F-4D97-AF65-F5344CB8AC3E}">
        <p14:creationId xmlns:p14="http://schemas.microsoft.com/office/powerpoint/2010/main" val="95008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398732" y="304799"/>
            <a:ext cx="9448803" cy="6299201"/>
          </a:xfrm>
        </p:spPr>
      </p:pic>
    </p:spTree>
    <p:extLst>
      <p:ext uri="{BB962C8B-B14F-4D97-AF65-F5344CB8AC3E}">
        <p14:creationId xmlns:p14="http://schemas.microsoft.com/office/powerpoint/2010/main" val="354491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95564"/>
            <a:ext cx="10972800" cy="6308436"/>
          </a:xfrm>
        </p:spPr>
        <p:txBody>
          <a:bodyPr>
            <a:normAutofit/>
          </a:bodyPr>
          <a:lstStyle/>
          <a:p>
            <a:r>
              <a:rPr lang="en-US" b="1" dirty="0"/>
              <a:t>Of that 2.5 hours, the average person will spend nearly an hour - 53 minutes - on Instagram alone. And there’s an endless stream of images to scroll, with 50,000 new photos uploaded every minute. </a:t>
            </a:r>
          </a:p>
          <a:p>
            <a:r>
              <a:rPr lang="en-US" b="1" dirty="0"/>
              <a:t>And it’s that habit of endless scrolling, studies show, that results in information overload - an kind of paralysis that impacts the motivational system of the brain. The sheer quantity of information at our fingertips is processed at a deep level as a threat. As a defense, we avoid engaging in any meaningful way. Instead, we skate along on the surface. We “surf” rather than “dive.”</a:t>
            </a:r>
          </a:p>
          <a:p>
            <a:r>
              <a:rPr lang="en-US" b="1" dirty="0"/>
              <a:t>Add to this the fact that we react to an image 60,000 times faster than we do to a written word - and it’s clear that we are tapping into a new style of brain activity.</a:t>
            </a:r>
          </a:p>
          <a:p>
            <a:r>
              <a:rPr lang="en-US" b="1" dirty="0"/>
              <a:t>What makes Instagram so pleasurable? The answer, in a word, is “dopamine” - the happiness chemical secreted by the brain when we receive “likes” and followers and compliments or simply view attractive images.</a:t>
            </a:r>
          </a:p>
          <a:p>
            <a:r>
              <a:rPr lang="en-US" b="1" dirty="0"/>
              <a:t>Instagram was purposely designed to activate deep human needs: social interaction, acceptance and approval. (Its founders were students at the Stanford Persuasive Tech Lab - enough said?)</a:t>
            </a:r>
          </a:p>
          <a:p>
            <a:r>
              <a:rPr lang="en-US" b="1" dirty="0"/>
              <a:t>At the same time, it also seems to ramp up our worst fears and vulnerabilities - magnifying the risk of bullying, FOMO, social anxiety and “upward comparison” (the tendency to measure oneself against an ideal, typically resulting in lowered self regard).</a:t>
            </a:r>
          </a:p>
          <a:p>
            <a:r>
              <a:rPr lang="en-US" b="1" dirty="0"/>
              <a:t>And here’s a fun fact. Eighty percent of the output on Instagram is “self-reference” - in other words, people talking about themselves. That’s more than twice the rate found in real-life conversations. So exactly how “social” we really are on social media is an interesting question in itself.</a:t>
            </a:r>
          </a:p>
          <a:p>
            <a:endParaRPr lang="en-US" b="1" dirty="0"/>
          </a:p>
        </p:txBody>
      </p:sp>
    </p:spTree>
    <p:extLst>
      <p:ext uri="{BB962C8B-B14F-4D97-AF65-F5344CB8AC3E}">
        <p14:creationId xmlns:p14="http://schemas.microsoft.com/office/powerpoint/2010/main" val="318989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3903" b="38515"/>
          <a:stretch/>
        </p:blipFill>
        <p:spPr>
          <a:xfrm>
            <a:off x="3246041" y="120073"/>
            <a:ext cx="5159050" cy="6601521"/>
          </a:xfrm>
        </p:spPr>
      </p:pic>
    </p:spTree>
    <p:extLst>
      <p:ext uri="{BB962C8B-B14F-4D97-AF65-F5344CB8AC3E}">
        <p14:creationId xmlns:p14="http://schemas.microsoft.com/office/powerpoint/2010/main" val="2861847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1381</Words>
  <Application>Microsoft Office PowerPoint</Application>
  <PresentationFormat>Widescreen</PresentationFormat>
  <Paragraphs>90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Broadway</vt:lpstr>
      <vt:lpstr>Century Gothic</vt:lpstr>
      <vt:lpstr>Garamond</vt:lpstr>
      <vt:lpstr>SavonVTI</vt:lpstr>
      <vt:lpstr>Phones, Gambling &amp; Our Brain</vt:lpstr>
      <vt:lpstr>PowerPoint Presentation</vt:lpstr>
      <vt:lpstr>12.50 a Carton?!</vt:lpstr>
      <vt:lpstr>What is This?  LOL!!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IKEA EFFECT?</vt:lpstr>
      <vt:lpstr>PowerPoint Presentation</vt:lpstr>
      <vt:lpstr>What We Do Know</vt:lpstr>
      <vt:lpstr>Why do people game?</vt:lpstr>
      <vt:lpstr>Intermittent Reinforcement at Work  Rewards (Reward circuitry payoff)  Unpredictable (Not sure when or what)  Ongoing (Pursued Constantly)</vt:lpstr>
      <vt:lpstr>Rewards &amp; Dopamine Sensory Tsunami</vt:lpstr>
      <vt:lpstr>PowerPoint Presentation</vt:lpstr>
      <vt:lpstr>PowerPoint Presentation</vt:lpstr>
      <vt:lpstr>PowerPoint Presentation</vt:lpstr>
      <vt:lpstr>PowerPoint Presentation</vt:lpstr>
      <vt:lpstr>PowerPoint Presentation</vt:lpstr>
      <vt:lpstr>PowerPoint Presentation</vt:lpstr>
      <vt:lpstr>Change Phone Settings to Create Friction</vt:lpstr>
      <vt:lpstr>PowerPoint Presentation</vt:lpstr>
      <vt:lpstr>Get Phones out of the Classroom!!!!</vt:lpstr>
      <vt:lpstr>Get Phones out of Classroom!!!!</vt:lpstr>
      <vt:lpstr>PowerPoint Presentation</vt:lpstr>
      <vt:lpstr>KIDS ARE Super tech savvy</vt:lpstr>
      <vt:lpstr>What’s the Connection???</vt:lpstr>
      <vt:lpstr>Have you ever failed to control or cut back on your gaming activity? 2021-22 school year survey of 1,500 Delaware MS &amp; HS Students</vt:lpstr>
      <vt:lpstr>How many hours per day do you play video games? 2021-22 school year survey of 1,500 Delaware MS &amp; HS Students</vt:lpstr>
      <vt:lpstr>Yes, More Apps</vt:lpstr>
      <vt:lpstr>BARK</vt:lpstr>
      <vt:lpstr>Tools &amp; Resources</vt:lpstr>
      <vt:lpstr>Prevention is Key to Mitigate Risk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2022-02-08T19:23:52Z</dcterms:created>
  <dcterms:modified xsi:type="dcterms:W3CDTF">2023-01-30T13:22:36Z</dcterms:modified>
</cp:coreProperties>
</file>